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66" r:id="rId4"/>
    <p:sldId id="267" r:id="rId5"/>
    <p:sldId id="271" r:id="rId6"/>
    <p:sldId id="272" r:id="rId7"/>
    <p:sldId id="274" r:id="rId8"/>
    <p:sldId id="269" r:id="rId9"/>
    <p:sldId id="270" r:id="rId10"/>
    <p:sldId id="262" r:id="rId11"/>
    <p:sldId id="263" r:id="rId12"/>
    <p:sldId id="264" r:id="rId13"/>
    <p:sldId id="265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7" autoAdjust="0"/>
    <p:restoredTop sz="94728" autoAdjust="0"/>
  </p:normalViewPr>
  <p:slideViewPr>
    <p:cSldViewPr>
      <p:cViewPr varScale="1">
        <p:scale>
          <a:sx n="89" d="100"/>
          <a:sy n="89" d="100"/>
        </p:scale>
        <p:origin x="-1843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04342638988304E-2"/>
          <c:y val="2.6504686112380476E-2"/>
          <c:w val="0.89883583870198047"/>
          <c:h val="0.84406238952931945"/>
        </c:manualLayout>
      </c:layout>
      <c:lineChart>
        <c:grouping val="standard"/>
        <c:varyColors val="0"/>
        <c:ser>
          <c:idx val="0"/>
          <c:order val="0"/>
          <c:tx>
            <c:v>White Students</c:v>
          </c:tx>
          <c:spPr>
            <a:ln w="38100"/>
          </c:spPr>
          <c:marker>
            <c:symbol val="none"/>
          </c:marker>
          <c:cat>
            <c:strRef>
              <c:f>Enrollment!$A$6:$A$30</c:f>
              <c:strCache>
                <c:ptCount val="25"/>
                <c:pt idx="0">
                  <c:v>1990-91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</c:strCache>
            </c:strRef>
          </c:cat>
          <c:val>
            <c:numRef>
              <c:f>Enrollment!$B$6:$B$30</c:f>
              <c:numCache>
                <c:formatCode>#,##0</c:formatCode>
                <c:ptCount val="25"/>
                <c:pt idx="0">
                  <c:v>430513</c:v>
                </c:pt>
                <c:pt idx="1">
                  <c:v>439351</c:v>
                </c:pt>
                <c:pt idx="2">
                  <c:v>446251</c:v>
                </c:pt>
                <c:pt idx="3">
                  <c:v>448439</c:v>
                </c:pt>
                <c:pt idx="4">
                  <c:v>449120</c:v>
                </c:pt>
                <c:pt idx="5">
                  <c:v>450276</c:v>
                </c:pt>
                <c:pt idx="6">
                  <c:v>453713</c:v>
                </c:pt>
                <c:pt idx="7">
                  <c:v>452163</c:v>
                </c:pt>
                <c:pt idx="8">
                  <c:v>450116</c:v>
                </c:pt>
                <c:pt idx="9">
                  <c:v>446480</c:v>
                </c:pt>
                <c:pt idx="10">
                  <c:v>431545</c:v>
                </c:pt>
                <c:pt idx="11">
                  <c:v>428208</c:v>
                </c:pt>
                <c:pt idx="12">
                  <c:v>422484</c:v>
                </c:pt>
                <c:pt idx="13">
                  <c:v>413695</c:v>
                </c:pt>
                <c:pt idx="14">
                  <c:v>401527</c:v>
                </c:pt>
                <c:pt idx="15">
                  <c:v>403477</c:v>
                </c:pt>
                <c:pt idx="16">
                  <c:v>395732</c:v>
                </c:pt>
                <c:pt idx="17">
                  <c:v>390850</c:v>
                </c:pt>
                <c:pt idx="18">
                  <c:v>385807</c:v>
                </c:pt>
                <c:pt idx="19">
                  <c:v>379036</c:v>
                </c:pt>
                <c:pt idx="20">
                  <c:v>372194</c:v>
                </c:pt>
                <c:pt idx="21">
                  <c:v>366474</c:v>
                </c:pt>
                <c:pt idx="22">
                  <c:v>364792</c:v>
                </c:pt>
                <c:pt idx="23">
                  <c:v>363770</c:v>
                </c:pt>
                <c:pt idx="24">
                  <c:v>363155</c:v>
                </c:pt>
              </c:numCache>
            </c:numRef>
          </c:val>
          <c:smooth val="0"/>
        </c:ser>
        <c:ser>
          <c:idx val="1"/>
          <c:order val="1"/>
          <c:tx>
            <c:v>Students of Color</c:v>
          </c:tx>
          <c:spPr>
            <a:ln w="38100"/>
          </c:spPr>
          <c:marker>
            <c:symbol val="none"/>
          </c:marker>
          <c:val>
            <c:numRef>
              <c:f>Enrollment!$M$6:$M$30</c:f>
              <c:numCache>
                <c:formatCode>#,##0</c:formatCode>
                <c:ptCount val="25"/>
                <c:pt idx="0">
                  <c:v>54139</c:v>
                </c:pt>
                <c:pt idx="1">
                  <c:v>59263</c:v>
                </c:pt>
                <c:pt idx="2">
                  <c:v>63871</c:v>
                </c:pt>
                <c:pt idx="3">
                  <c:v>68830</c:v>
                </c:pt>
                <c:pt idx="4">
                  <c:v>72825</c:v>
                </c:pt>
                <c:pt idx="5">
                  <c:v>77638</c:v>
                </c:pt>
                <c:pt idx="6">
                  <c:v>82809</c:v>
                </c:pt>
                <c:pt idx="7">
                  <c:v>88196</c:v>
                </c:pt>
                <c:pt idx="8">
                  <c:v>92751</c:v>
                </c:pt>
                <c:pt idx="9">
                  <c:v>98605</c:v>
                </c:pt>
                <c:pt idx="10">
                  <c:v>104782</c:v>
                </c:pt>
                <c:pt idx="11">
                  <c:v>112804</c:v>
                </c:pt>
                <c:pt idx="12">
                  <c:v>118800</c:v>
                </c:pt>
                <c:pt idx="13">
                  <c:v>126742</c:v>
                </c:pt>
                <c:pt idx="14">
                  <c:v>134034</c:v>
                </c:pt>
                <c:pt idx="15">
                  <c:v>144384</c:v>
                </c:pt>
                <c:pt idx="16">
                  <c:v>154759</c:v>
                </c:pt>
                <c:pt idx="17">
                  <c:v>162828</c:v>
                </c:pt>
                <c:pt idx="18">
                  <c:v>168059</c:v>
                </c:pt>
                <c:pt idx="19">
                  <c:v>177294</c:v>
                </c:pt>
                <c:pt idx="20">
                  <c:v>189134</c:v>
                </c:pt>
                <c:pt idx="21">
                  <c:v>194476</c:v>
                </c:pt>
                <c:pt idx="22">
                  <c:v>198922</c:v>
                </c:pt>
                <c:pt idx="23">
                  <c:v>203330</c:v>
                </c:pt>
                <c:pt idx="24">
                  <c:v>207702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54848"/>
        <c:axId val="96656384"/>
      </c:lineChart>
      <c:catAx>
        <c:axId val="96654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6656384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96656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6654848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26229957050823194"/>
          <c:y val="0.94451677429923864"/>
          <c:w val="0.47540085898353612"/>
          <c:h val="5.5483225700761335E-2"/>
        </c:manualLayout>
      </c:layout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118412189626733E-2"/>
          <c:y val="3.1649497760148401E-2"/>
          <c:w val="0.91875769400506357"/>
          <c:h val="0.81377780080121564"/>
        </c:manualLayout>
      </c:layout>
      <c:barChart>
        <c:barDir val="col"/>
        <c:grouping val="clustered"/>
        <c:varyColors val="0"/>
        <c:ser>
          <c:idx val="0"/>
          <c:order val="0"/>
          <c:tx>
            <c:v>2002</c:v>
          </c:tx>
          <c:invertIfNegative val="0"/>
          <c:cat>
            <c:strRef>
              <c:f>Unemployment!$A$6:$A$10</c:f>
              <c:strCache>
                <c:ptCount val="5"/>
                <c:pt idx="0">
                  <c:v>Bachelor's Degree or Higher</c:v>
                </c:pt>
                <c:pt idx="1">
                  <c:v>Associate Degree</c:v>
                </c:pt>
                <c:pt idx="2">
                  <c:v>Some College</c:v>
                </c:pt>
                <c:pt idx="3">
                  <c:v>High School Diploma</c:v>
                </c:pt>
                <c:pt idx="4">
                  <c:v>Less Than High School Diploma</c:v>
                </c:pt>
              </c:strCache>
            </c:strRef>
          </c:cat>
          <c:val>
            <c:numRef>
              <c:f>Unemployment!$B$6:$B$10</c:f>
              <c:numCache>
                <c:formatCode>0.0%</c:formatCode>
                <c:ptCount val="5"/>
                <c:pt idx="0">
                  <c:v>2.9000000000000001E-2</c:v>
                </c:pt>
                <c:pt idx="1">
                  <c:v>0.04</c:v>
                </c:pt>
                <c:pt idx="2">
                  <c:v>4.8000000000000001E-2</c:v>
                </c:pt>
                <c:pt idx="3">
                  <c:v>5.2999999999999999E-2</c:v>
                </c:pt>
                <c:pt idx="4">
                  <c:v>8.4000000000000005E-2</c:v>
                </c:pt>
              </c:numCache>
            </c:numRef>
          </c:val>
        </c:ser>
        <c:ser>
          <c:idx val="1"/>
          <c:order val="1"/>
          <c:tx>
            <c:v>2012</c:v>
          </c:tx>
          <c:invertIfNegative val="0"/>
          <c:cat>
            <c:strRef>
              <c:f>Unemployment!$A$6:$A$10</c:f>
              <c:strCache>
                <c:ptCount val="5"/>
                <c:pt idx="0">
                  <c:v>Bachelor's Degree or Higher</c:v>
                </c:pt>
                <c:pt idx="1">
                  <c:v>Associate Degree</c:v>
                </c:pt>
                <c:pt idx="2">
                  <c:v>Some College</c:v>
                </c:pt>
                <c:pt idx="3">
                  <c:v>High School Diploma</c:v>
                </c:pt>
                <c:pt idx="4">
                  <c:v>Less Than High School Diploma</c:v>
                </c:pt>
              </c:strCache>
            </c:strRef>
          </c:cat>
          <c:val>
            <c:numRef>
              <c:f>Unemployment!$C$6:$C$10</c:f>
              <c:numCache>
                <c:formatCode>0.0%</c:formatCode>
                <c:ptCount val="5"/>
                <c:pt idx="0">
                  <c:v>0.04</c:v>
                </c:pt>
                <c:pt idx="1">
                  <c:v>6.2E-2</c:v>
                </c:pt>
                <c:pt idx="2">
                  <c:v>7.6999999999999999E-2</c:v>
                </c:pt>
                <c:pt idx="3">
                  <c:v>8.3000000000000004E-2</c:v>
                </c:pt>
                <c:pt idx="4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24640"/>
        <c:axId val="98626176"/>
      </c:barChart>
      <c:catAx>
        <c:axId val="9862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8626176"/>
        <c:crosses val="autoZero"/>
        <c:auto val="1"/>
        <c:lblAlgn val="ctr"/>
        <c:lblOffset val="100"/>
        <c:noMultiLvlLbl val="0"/>
      </c:catAx>
      <c:valAx>
        <c:axId val="98626176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86246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Individuals Age 25 or Over Who Volunteer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Percent Volunteering</c:v>
          </c:tx>
          <c:invertIfNegative val="0"/>
          <c:cat>
            <c:strRef>
              <c:f>'Civic Involvement'!$A$6:$A$9</c:f>
              <c:strCache>
                <c:ptCount val="4"/>
                <c:pt idx="0">
                  <c:v>Bachelor's Degree or Higher</c:v>
                </c:pt>
                <c:pt idx="1">
                  <c:v>Some College or Associate Degree</c:v>
                </c:pt>
                <c:pt idx="2">
                  <c:v>High School Diploma</c:v>
                </c:pt>
                <c:pt idx="3">
                  <c:v>Less Than High School Diploma</c:v>
                </c:pt>
              </c:strCache>
            </c:strRef>
          </c:cat>
          <c:val>
            <c:numRef>
              <c:f>'Civic Involvement'!$B$6:$B$9</c:f>
              <c:numCache>
                <c:formatCode>0%</c:formatCode>
                <c:ptCount val="4"/>
                <c:pt idx="0">
                  <c:v>0.42</c:v>
                </c:pt>
                <c:pt idx="1">
                  <c:v>0.28999999999999998</c:v>
                </c:pt>
                <c:pt idx="2">
                  <c:v>0.17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672000"/>
        <c:axId val="98681984"/>
      </c:barChart>
      <c:catAx>
        <c:axId val="98672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8681984"/>
        <c:crosses val="autoZero"/>
        <c:auto val="1"/>
        <c:lblAlgn val="ctr"/>
        <c:lblOffset val="100"/>
        <c:noMultiLvlLbl val="0"/>
      </c:catAx>
      <c:valAx>
        <c:axId val="98681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8672000"/>
        <c:crosses val="autoZero"/>
        <c:crossBetween val="between"/>
      </c:valAx>
    </c:plotArea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0596260213236"/>
          <c:y val="0.11184175862775518"/>
          <c:w val="0.87257840651274521"/>
          <c:h val="0.72665090887802597"/>
        </c:manualLayout>
      </c:layout>
      <c:barChart>
        <c:barDir val="col"/>
        <c:grouping val="clustered"/>
        <c:varyColors val="0"/>
        <c:ser>
          <c:idx val="0"/>
          <c:order val="0"/>
          <c:tx>
            <c:v>White</c:v>
          </c:tx>
          <c:invertIfNegative val="0"/>
          <c:cat>
            <c:strRef>
              <c:f>Crime!$B$18:$B$23</c:f>
              <c:strCache>
                <c:ptCount val="6"/>
                <c:pt idx="0">
                  <c:v>Some College</c:v>
                </c:pt>
                <c:pt idx="1">
                  <c:v>High School Diploma</c:v>
                </c:pt>
                <c:pt idx="2">
                  <c:v>Less Than High School Diploma</c:v>
                </c:pt>
                <c:pt idx="3">
                  <c:v>Some College</c:v>
                </c:pt>
                <c:pt idx="4">
                  <c:v>High School Diploma</c:v>
                </c:pt>
                <c:pt idx="5">
                  <c:v>Less Than High School Diploma</c:v>
                </c:pt>
              </c:strCache>
            </c:strRef>
          </c:cat>
          <c:val>
            <c:numRef>
              <c:f>Crime!$C$18:$C$23</c:f>
              <c:numCache>
                <c:formatCode>0.0%</c:formatCode>
                <c:ptCount val="6"/>
                <c:pt idx="0">
                  <c:v>3.0000000000000001E-3</c:v>
                </c:pt>
                <c:pt idx="1">
                  <c:v>0.02</c:v>
                </c:pt>
                <c:pt idx="2">
                  <c:v>0.12</c:v>
                </c:pt>
                <c:pt idx="3">
                  <c:v>1E-3</c:v>
                </c:pt>
                <c:pt idx="4">
                  <c:v>4.0000000000000001E-3</c:v>
                </c:pt>
                <c:pt idx="5">
                  <c:v>1.7999999999999999E-2</c:v>
                </c:pt>
              </c:numCache>
            </c:numRef>
          </c:val>
        </c:ser>
        <c:ser>
          <c:idx val="1"/>
          <c:order val="1"/>
          <c:tx>
            <c:v>Black</c:v>
          </c:tx>
          <c:invertIfNegative val="0"/>
          <c:cat>
            <c:strRef>
              <c:f>Crime!$B$18:$B$23</c:f>
              <c:strCache>
                <c:ptCount val="6"/>
                <c:pt idx="0">
                  <c:v>Some College</c:v>
                </c:pt>
                <c:pt idx="1">
                  <c:v>High School Diploma</c:v>
                </c:pt>
                <c:pt idx="2">
                  <c:v>Less Than High School Diploma</c:v>
                </c:pt>
                <c:pt idx="3">
                  <c:v>Some College</c:v>
                </c:pt>
                <c:pt idx="4">
                  <c:v>High School Diploma</c:v>
                </c:pt>
                <c:pt idx="5">
                  <c:v>Less Than High School Diploma</c:v>
                </c:pt>
              </c:strCache>
            </c:strRef>
          </c:cat>
          <c:val>
            <c:numRef>
              <c:f>Crime!$D$18:$D$23</c:f>
              <c:numCache>
                <c:formatCode>0.0%</c:formatCode>
                <c:ptCount val="6"/>
                <c:pt idx="0">
                  <c:v>2.1000000000000001E-2</c:v>
                </c:pt>
                <c:pt idx="1">
                  <c:v>9.0999999999999998E-2</c:v>
                </c:pt>
                <c:pt idx="2">
                  <c:v>0.371</c:v>
                </c:pt>
                <c:pt idx="3">
                  <c:v>2E-3</c:v>
                </c:pt>
                <c:pt idx="4">
                  <c:v>7.0000000000000001E-3</c:v>
                </c:pt>
                <c:pt idx="5">
                  <c:v>3.9E-2</c:v>
                </c:pt>
              </c:numCache>
            </c:numRef>
          </c:val>
        </c:ser>
        <c:ser>
          <c:idx val="2"/>
          <c:order val="2"/>
          <c:tx>
            <c:v>Hispanic</c:v>
          </c:tx>
          <c:invertIfNegative val="0"/>
          <c:cat>
            <c:strRef>
              <c:f>Crime!$B$18:$B$23</c:f>
              <c:strCache>
                <c:ptCount val="6"/>
                <c:pt idx="0">
                  <c:v>Some College</c:v>
                </c:pt>
                <c:pt idx="1">
                  <c:v>High School Diploma</c:v>
                </c:pt>
                <c:pt idx="2">
                  <c:v>Less Than High School Diploma</c:v>
                </c:pt>
                <c:pt idx="3">
                  <c:v>Some College</c:v>
                </c:pt>
                <c:pt idx="4">
                  <c:v>High School Diploma</c:v>
                </c:pt>
                <c:pt idx="5">
                  <c:v>Less Than High School Diploma</c:v>
                </c:pt>
              </c:strCache>
            </c:strRef>
          </c:cat>
          <c:val>
            <c:numRef>
              <c:f>Crime!$E$18:$E$23</c:f>
              <c:numCache>
                <c:formatCode>0.0%</c:formatCode>
                <c:ptCount val="6"/>
                <c:pt idx="0">
                  <c:v>8.9999999999999993E-3</c:v>
                </c:pt>
                <c:pt idx="1">
                  <c:v>2.5999999999999999E-2</c:v>
                </c:pt>
                <c:pt idx="2">
                  <c:v>7.0000000000000007E-2</c:v>
                </c:pt>
                <c:pt idx="3">
                  <c:v>1E-3</c:v>
                </c:pt>
                <c:pt idx="4">
                  <c:v>3.0000000000000001E-3</c:v>
                </c:pt>
                <c:pt idx="5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59776"/>
        <c:axId val="122069760"/>
      </c:barChart>
      <c:catAx>
        <c:axId val="122059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2069760"/>
        <c:crosses val="autoZero"/>
        <c:auto val="1"/>
        <c:lblAlgn val="ctr"/>
        <c:lblOffset val="100"/>
        <c:noMultiLvlLbl val="0"/>
      </c:catAx>
      <c:valAx>
        <c:axId val="1220697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220597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 w="19050">
      <a:solidFill>
        <a:schemeClr val="tx1"/>
      </a:solidFill>
    </a:ln>
  </c:spPr>
  <c:txPr>
    <a:bodyPr/>
    <a:lstStyle/>
    <a:p>
      <a:pPr>
        <a:defRPr sz="1200" baseline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Enrollment!$B$4</c:f>
              <c:strCache>
                <c:ptCount val="1"/>
                <c:pt idx="0">
                  <c:v>White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Enrollment!$A$6:$A$30</c:f>
              <c:strCache>
                <c:ptCount val="25"/>
                <c:pt idx="0">
                  <c:v>1990-91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</c:strCache>
            </c:strRef>
          </c:cat>
          <c:val>
            <c:numRef>
              <c:f>Enrollment!$B$6:$B$30</c:f>
              <c:numCache>
                <c:formatCode>#,##0</c:formatCode>
                <c:ptCount val="25"/>
                <c:pt idx="0">
                  <c:v>430513</c:v>
                </c:pt>
                <c:pt idx="1">
                  <c:v>439351</c:v>
                </c:pt>
                <c:pt idx="2">
                  <c:v>446251</c:v>
                </c:pt>
                <c:pt idx="3">
                  <c:v>448439</c:v>
                </c:pt>
                <c:pt idx="4">
                  <c:v>449120</c:v>
                </c:pt>
                <c:pt idx="5">
                  <c:v>450276</c:v>
                </c:pt>
                <c:pt idx="6">
                  <c:v>453713</c:v>
                </c:pt>
                <c:pt idx="7">
                  <c:v>452163</c:v>
                </c:pt>
                <c:pt idx="8">
                  <c:v>450116</c:v>
                </c:pt>
                <c:pt idx="9">
                  <c:v>446480</c:v>
                </c:pt>
                <c:pt idx="10">
                  <c:v>431545</c:v>
                </c:pt>
                <c:pt idx="11">
                  <c:v>428208</c:v>
                </c:pt>
                <c:pt idx="12">
                  <c:v>422484</c:v>
                </c:pt>
                <c:pt idx="13">
                  <c:v>413695</c:v>
                </c:pt>
                <c:pt idx="14">
                  <c:v>401527</c:v>
                </c:pt>
                <c:pt idx="15">
                  <c:v>403477</c:v>
                </c:pt>
                <c:pt idx="16">
                  <c:v>395732</c:v>
                </c:pt>
                <c:pt idx="17">
                  <c:v>390850</c:v>
                </c:pt>
                <c:pt idx="18">
                  <c:v>385807</c:v>
                </c:pt>
                <c:pt idx="19">
                  <c:v>379036</c:v>
                </c:pt>
                <c:pt idx="20">
                  <c:v>372194</c:v>
                </c:pt>
                <c:pt idx="21">
                  <c:v>366474</c:v>
                </c:pt>
                <c:pt idx="22">
                  <c:v>364792</c:v>
                </c:pt>
                <c:pt idx="23">
                  <c:v>363770</c:v>
                </c:pt>
                <c:pt idx="24">
                  <c:v>363155</c:v>
                </c:pt>
              </c:numCache>
            </c:numRef>
          </c:val>
          <c:smooth val="0"/>
        </c:ser>
        <c:ser>
          <c:idx val="1"/>
          <c:order val="1"/>
          <c:tx>
            <c:v>Hispanic</c:v>
          </c:tx>
          <c:spPr>
            <a:ln w="38100"/>
          </c:spPr>
          <c:marker>
            <c:symbol val="none"/>
          </c:marker>
          <c:cat>
            <c:strRef>
              <c:f>Enrollment!$A$6:$A$30</c:f>
              <c:strCache>
                <c:ptCount val="25"/>
                <c:pt idx="0">
                  <c:v>1990-91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</c:strCache>
            </c:strRef>
          </c:cat>
          <c:val>
            <c:numRef>
              <c:f>Enrollment!$C$6:$C$30</c:f>
              <c:numCache>
                <c:formatCode>#,##0</c:formatCode>
                <c:ptCount val="25"/>
                <c:pt idx="0">
                  <c:v>21200</c:v>
                </c:pt>
                <c:pt idx="1">
                  <c:v>24165</c:v>
                </c:pt>
                <c:pt idx="2">
                  <c:v>27115</c:v>
                </c:pt>
                <c:pt idx="3">
                  <c:v>30244</c:v>
                </c:pt>
                <c:pt idx="4">
                  <c:v>32787</c:v>
                </c:pt>
                <c:pt idx="5">
                  <c:v>36059</c:v>
                </c:pt>
                <c:pt idx="6">
                  <c:v>40118</c:v>
                </c:pt>
                <c:pt idx="7">
                  <c:v>43712</c:v>
                </c:pt>
                <c:pt idx="8">
                  <c:v>47029</c:v>
                </c:pt>
                <c:pt idx="9">
                  <c:v>51543</c:v>
                </c:pt>
                <c:pt idx="10">
                  <c:v>56377</c:v>
                </c:pt>
                <c:pt idx="11">
                  <c:v>62394</c:v>
                </c:pt>
                <c:pt idx="12">
                  <c:v>67591</c:v>
                </c:pt>
                <c:pt idx="13">
                  <c:v>73618</c:v>
                </c:pt>
                <c:pt idx="14">
                  <c:v>77233</c:v>
                </c:pt>
                <c:pt idx="15">
                  <c:v>84168</c:v>
                </c:pt>
                <c:pt idx="16">
                  <c:v>90053</c:v>
                </c:pt>
                <c:pt idx="17">
                  <c:v>94811</c:v>
                </c:pt>
                <c:pt idx="18">
                  <c:v>97287</c:v>
                </c:pt>
                <c:pt idx="19">
                  <c:v>109842</c:v>
                </c:pt>
                <c:pt idx="20">
                  <c:v>115102</c:v>
                </c:pt>
                <c:pt idx="21">
                  <c:v>118017</c:v>
                </c:pt>
                <c:pt idx="22">
                  <c:v>121372</c:v>
                </c:pt>
                <c:pt idx="23">
                  <c:v>124701</c:v>
                </c:pt>
                <c:pt idx="24">
                  <c:v>127845</c:v>
                </c:pt>
              </c:numCache>
            </c:numRef>
          </c:val>
          <c:smooth val="0"/>
        </c:ser>
        <c:ser>
          <c:idx val="2"/>
          <c:order val="2"/>
          <c:tx>
            <c:v>Asian/PI</c:v>
          </c:tx>
          <c:spPr>
            <a:ln w="38100"/>
          </c:spPr>
          <c:marker>
            <c:symbol val="none"/>
          </c:marker>
          <c:cat>
            <c:strRef>
              <c:f>Enrollment!$A$6:$A$30</c:f>
              <c:strCache>
                <c:ptCount val="25"/>
                <c:pt idx="0">
                  <c:v>1990-91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</c:strCache>
            </c:strRef>
          </c:cat>
          <c:val>
            <c:numRef>
              <c:f>Enrollment!$F$6:$F$30</c:f>
              <c:numCache>
                <c:formatCode>#,##0</c:formatCode>
                <c:ptCount val="25"/>
                <c:pt idx="0">
                  <c:v>13574</c:v>
                </c:pt>
                <c:pt idx="1">
                  <c:v>14359</c:v>
                </c:pt>
                <c:pt idx="2">
                  <c:v>15360</c:v>
                </c:pt>
                <c:pt idx="3">
                  <c:v>16137</c:v>
                </c:pt>
                <c:pt idx="4">
                  <c:v>16700</c:v>
                </c:pt>
                <c:pt idx="5">
                  <c:v>17720</c:v>
                </c:pt>
                <c:pt idx="6">
                  <c:v>18060</c:v>
                </c:pt>
                <c:pt idx="7">
                  <c:v>19189</c:v>
                </c:pt>
                <c:pt idx="8">
                  <c:v>19831</c:v>
                </c:pt>
                <c:pt idx="9">
                  <c:v>20610</c:v>
                </c:pt>
                <c:pt idx="10">
                  <c:v>21560</c:v>
                </c:pt>
                <c:pt idx="11">
                  <c:v>22642</c:v>
                </c:pt>
                <c:pt idx="12">
                  <c:v>22742</c:v>
                </c:pt>
                <c:pt idx="13">
                  <c:v>23982</c:v>
                </c:pt>
                <c:pt idx="14">
                  <c:v>24170</c:v>
                </c:pt>
                <c:pt idx="15">
                  <c:v>25175</c:v>
                </c:pt>
                <c:pt idx="16">
                  <c:v>25718</c:v>
                </c:pt>
                <c:pt idx="17">
                  <c:v>26341</c:v>
                </c:pt>
                <c:pt idx="18">
                  <c:v>26775</c:v>
                </c:pt>
                <c:pt idx="19">
                  <c:v>25927</c:v>
                </c:pt>
                <c:pt idx="20">
                  <c:v>25233</c:v>
                </c:pt>
                <c:pt idx="21">
                  <c:v>25705</c:v>
                </c:pt>
                <c:pt idx="22">
                  <c:v>25956</c:v>
                </c:pt>
                <c:pt idx="23">
                  <c:v>26251</c:v>
                </c:pt>
                <c:pt idx="24">
                  <c:v>26423</c:v>
                </c:pt>
              </c:numCache>
            </c:numRef>
          </c:val>
          <c:smooth val="0"/>
        </c:ser>
        <c:ser>
          <c:idx val="3"/>
          <c:order val="3"/>
          <c:tx>
            <c:v>Black</c:v>
          </c:tx>
          <c:spPr>
            <a:ln w="38100"/>
          </c:spPr>
          <c:marker>
            <c:symbol val="none"/>
          </c:marker>
          <c:cat>
            <c:strRef>
              <c:f>Enrollment!$A$6:$A$30</c:f>
              <c:strCache>
                <c:ptCount val="25"/>
                <c:pt idx="0">
                  <c:v>1990-91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</c:strCache>
            </c:strRef>
          </c:cat>
          <c:val>
            <c:numRef>
              <c:f>Enrollment!$G$6:$G$30</c:f>
              <c:numCache>
                <c:formatCode>#,##0</c:formatCode>
                <c:ptCount val="25"/>
                <c:pt idx="0">
                  <c:v>11421</c:v>
                </c:pt>
                <c:pt idx="1">
                  <c:v>11998</c:v>
                </c:pt>
                <c:pt idx="2">
                  <c:v>12220</c:v>
                </c:pt>
                <c:pt idx="3">
                  <c:v>12630</c:v>
                </c:pt>
                <c:pt idx="4">
                  <c:v>13190</c:v>
                </c:pt>
                <c:pt idx="5">
                  <c:v>13556</c:v>
                </c:pt>
                <c:pt idx="6">
                  <c:v>13714</c:v>
                </c:pt>
                <c:pt idx="7">
                  <c:v>14139</c:v>
                </c:pt>
                <c:pt idx="8">
                  <c:v>14757</c:v>
                </c:pt>
                <c:pt idx="9">
                  <c:v>15064</c:v>
                </c:pt>
                <c:pt idx="10">
                  <c:v>15455</c:v>
                </c:pt>
                <c:pt idx="11">
                  <c:v>16061</c:v>
                </c:pt>
                <c:pt idx="12">
                  <c:v>16462</c:v>
                </c:pt>
                <c:pt idx="13">
                  <c:v>16499</c:v>
                </c:pt>
                <c:pt idx="14">
                  <c:v>16423</c:v>
                </c:pt>
                <c:pt idx="15">
                  <c:v>16541</c:v>
                </c:pt>
                <c:pt idx="16">
                  <c:v>16602</c:v>
                </c:pt>
                <c:pt idx="17">
                  <c:v>16587</c:v>
                </c:pt>
                <c:pt idx="18">
                  <c:v>16512</c:v>
                </c:pt>
                <c:pt idx="19">
                  <c:v>15485</c:v>
                </c:pt>
                <c:pt idx="20">
                  <c:v>14599</c:v>
                </c:pt>
                <c:pt idx="21">
                  <c:v>14182</c:v>
                </c:pt>
                <c:pt idx="22">
                  <c:v>13969</c:v>
                </c:pt>
                <c:pt idx="23">
                  <c:v>13700</c:v>
                </c:pt>
                <c:pt idx="24">
                  <c:v>13673</c:v>
                </c:pt>
              </c:numCache>
            </c:numRef>
          </c:val>
          <c:smooth val="0"/>
        </c:ser>
        <c:ser>
          <c:idx val="4"/>
          <c:order val="4"/>
          <c:tx>
            <c:v>Am. Indian/AK Native</c:v>
          </c:tx>
          <c:spPr>
            <a:ln w="38100"/>
          </c:spPr>
          <c:marker>
            <c:symbol val="none"/>
          </c:marker>
          <c:cat>
            <c:strRef>
              <c:f>Enrollment!$A$6:$A$30</c:f>
              <c:strCache>
                <c:ptCount val="25"/>
                <c:pt idx="0">
                  <c:v>1990-91</c:v>
                </c:pt>
                <c:pt idx="1">
                  <c:v>1991-92</c:v>
                </c:pt>
                <c:pt idx="2">
                  <c:v>1992-93</c:v>
                </c:pt>
                <c:pt idx="3">
                  <c:v>1993-94</c:v>
                </c:pt>
                <c:pt idx="4">
                  <c:v>1994-95</c:v>
                </c:pt>
                <c:pt idx="5">
                  <c:v>1995-96</c:v>
                </c:pt>
                <c:pt idx="6">
                  <c:v>1996-97</c:v>
                </c:pt>
                <c:pt idx="7">
                  <c:v>1997-98</c:v>
                </c:pt>
                <c:pt idx="8">
                  <c:v>1998-99</c:v>
                </c:pt>
                <c:pt idx="9">
                  <c:v>1999-00</c:v>
                </c:pt>
                <c:pt idx="10">
                  <c:v>2000-01</c:v>
                </c:pt>
                <c:pt idx="11">
                  <c:v>2001-02</c:v>
                </c:pt>
                <c:pt idx="12">
                  <c:v>2002-03</c:v>
                </c:pt>
                <c:pt idx="13">
                  <c:v>2003-04</c:v>
                </c:pt>
                <c:pt idx="14">
                  <c:v>2004-05</c:v>
                </c:pt>
                <c:pt idx="15">
                  <c:v>2005-06</c:v>
                </c:pt>
                <c:pt idx="16">
                  <c:v>2006-07</c:v>
                </c:pt>
                <c:pt idx="17">
                  <c:v>2007-08</c:v>
                </c:pt>
                <c:pt idx="18">
                  <c:v>2008-09</c:v>
                </c:pt>
                <c:pt idx="19">
                  <c:v>2009-10</c:v>
                </c:pt>
                <c:pt idx="20">
                  <c:v>2010-11</c:v>
                </c:pt>
                <c:pt idx="21">
                  <c:v>2011-12</c:v>
                </c:pt>
                <c:pt idx="22">
                  <c:v>2012-13</c:v>
                </c:pt>
                <c:pt idx="23">
                  <c:v>2013-14</c:v>
                </c:pt>
                <c:pt idx="24">
                  <c:v>2014-15</c:v>
                </c:pt>
              </c:strCache>
            </c:strRef>
          </c:cat>
          <c:val>
            <c:numRef>
              <c:f>Enrollment!$H$6:$H$30</c:f>
              <c:numCache>
                <c:formatCode>#,##0</c:formatCode>
                <c:ptCount val="25"/>
                <c:pt idx="0">
                  <c:v>7944</c:v>
                </c:pt>
                <c:pt idx="1">
                  <c:v>8741</c:v>
                </c:pt>
                <c:pt idx="2">
                  <c:v>9176</c:v>
                </c:pt>
                <c:pt idx="3">
                  <c:v>9819</c:v>
                </c:pt>
                <c:pt idx="4">
                  <c:v>10148</c:v>
                </c:pt>
                <c:pt idx="5">
                  <c:v>10303</c:v>
                </c:pt>
                <c:pt idx="6">
                  <c:v>10917</c:v>
                </c:pt>
                <c:pt idx="7">
                  <c:v>11156</c:v>
                </c:pt>
                <c:pt idx="8">
                  <c:v>11134</c:v>
                </c:pt>
                <c:pt idx="9">
                  <c:v>11388</c:v>
                </c:pt>
                <c:pt idx="10">
                  <c:v>11390</c:v>
                </c:pt>
                <c:pt idx="11">
                  <c:v>11707</c:v>
                </c:pt>
                <c:pt idx="12">
                  <c:v>12005</c:v>
                </c:pt>
                <c:pt idx="13">
                  <c:v>12643</c:v>
                </c:pt>
                <c:pt idx="14">
                  <c:v>12149</c:v>
                </c:pt>
                <c:pt idx="15">
                  <c:v>12148</c:v>
                </c:pt>
                <c:pt idx="16">
                  <c:v>11985</c:v>
                </c:pt>
                <c:pt idx="17">
                  <c:v>11919</c:v>
                </c:pt>
                <c:pt idx="18">
                  <c:v>11349</c:v>
                </c:pt>
                <c:pt idx="19">
                  <c:v>10850</c:v>
                </c:pt>
                <c:pt idx="20">
                  <c:v>10406</c:v>
                </c:pt>
                <c:pt idx="21">
                  <c:v>10131</c:v>
                </c:pt>
                <c:pt idx="22">
                  <c:v>9577</c:v>
                </c:pt>
                <c:pt idx="23">
                  <c:v>9161</c:v>
                </c:pt>
                <c:pt idx="24">
                  <c:v>8650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22144"/>
        <c:axId val="88823680"/>
      </c:lineChart>
      <c:catAx>
        <c:axId val="8882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8882368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888236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88822144"/>
        <c:crosses val="autoZero"/>
        <c:crossBetween val="between"/>
      </c:valAx>
      <c:spPr>
        <a:noFill/>
      </c:spPr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Special Education</c:v>
          </c:tx>
          <c:spPr>
            <a:ln w="38100"/>
          </c:spPr>
          <c:marker>
            <c:symbol val="none"/>
          </c:marker>
          <c:cat>
            <c:strRef>
              <c:f>'Subgroup Enroll'!$A$7:$A$17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'Subgroup Enroll'!$B$7:$B$17</c:f>
              <c:numCache>
                <c:formatCode>#,##0</c:formatCode>
                <c:ptCount val="11"/>
                <c:pt idx="0">
                  <c:v>71081</c:v>
                </c:pt>
                <c:pt idx="1">
                  <c:v>72677</c:v>
                </c:pt>
                <c:pt idx="2">
                  <c:v>73006</c:v>
                </c:pt>
                <c:pt idx="3">
                  <c:v>72706</c:v>
                </c:pt>
                <c:pt idx="4">
                  <c:v>74141</c:v>
                </c:pt>
                <c:pt idx="5">
                  <c:v>74732</c:v>
                </c:pt>
                <c:pt idx="6">
                  <c:v>75412</c:v>
                </c:pt>
                <c:pt idx="7">
                  <c:v>75766</c:v>
                </c:pt>
                <c:pt idx="8">
                  <c:v>76616</c:v>
                </c:pt>
                <c:pt idx="9">
                  <c:v>76600</c:v>
                </c:pt>
                <c:pt idx="10">
                  <c:v>77235</c:v>
                </c:pt>
              </c:numCache>
            </c:numRef>
          </c:val>
          <c:smooth val="0"/>
        </c:ser>
        <c:ser>
          <c:idx val="1"/>
          <c:order val="1"/>
          <c:tx>
            <c:v>English Language Learners</c:v>
          </c:tx>
          <c:spPr>
            <a:ln w="38100"/>
          </c:spPr>
          <c:marker>
            <c:symbol val="none"/>
          </c:marker>
          <c:cat>
            <c:strRef>
              <c:f>'Subgroup Enroll'!$A$7:$A$17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'Subgroup Enroll'!$C$7:$C$17</c:f>
              <c:numCache>
                <c:formatCode>#,##0</c:formatCode>
                <c:ptCount val="11"/>
                <c:pt idx="0">
                  <c:v>64751</c:v>
                </c:pt>
                <c:pt idx="1">
                  <c:v>66926</c:v>
                </c:pt>
                <c:pt idx="2">
                  <c:v>66948</c:v>
                </c:pt>
                <c:pt idx="3">
                  <c:v>69179</c:v>
                </c:pt>
                <c:pt idx="4">
                  <c:v>69556</c:v>
                </c:pt>
                <c:pt idx="5">
                  <c:v>69060</c:v>
                </c:pt>
                <c:pt idx="6">
                  <c:v>65745</c:v>
                </c:pt>
                <c:pt idx="7">
                  <c:v>61989</c:v>
                </c:pt>
                <c:pt idx="8">
                  <c:v>60137</c:v>
                </c:pt>
                <c:pt idx="9">
                  <c:v>60517</c:v>
                </c:pt>
                <c:pt idx="10">
                  <c:v>60600</c:v>
                </c:pt>
              </c:numCache>
            </c:numRef>
          </c:val>
          <c:smooth val="0"/>
        </c:ser>
        <c:ser>
          <c:idx val="2"/>
          <c:order val="2"/>
          <c:tx>
            <c:v>Economically Disadvantaged</c:v>
          </c:tx>
          <c:spPr>
            <a:ln w="38100"/>
          </c:spPr>
          <c:marker>
            <c:symbol val="none"/>
          </c:marker>
          <c:cat>
            <c:strRef>
              <c:f>'Subgroup Enroll'!$A$7:$A$17</c:f>
              <c:strCache>
                <c:ptCount val="11"/>
                <c:pt idx="0">
                  <c:v>2004-05</c:v>
                </c:pt>
                <c:pt idx="1">
                  <c:v>2005-06</c:v>
                </c:pt>
                <c:pt idx="2">
                  <c:v>2006-07</c:v>
                </c:pt>
                <c:pt idx="3">
                  <c:v>2007-08</c:v>
                </c:pt>
                <c:pt idx="4">
                  <c:v>2008-09</c:v>
                </c:pt>
                <c:pt idx="5">
                  <c:v>2009-10</c:v>
                </c:pt>
                <c:pt idx="6">
                  <c:v>2010-11</c:v>
                </c:pt>
                <c:pt idx="7">
                  <c:v>2011-12</c:v>
                </c:pt>
                <c:pt idx="8">
                  <c:v>2012-13</c:v>
                </c:pt>
                <c:pt idx="9">
                  <c:v>2013-14</c:v>
                </c:pt>
                <c:pt idx="10">
                  <c:v>2014-15</c:v>
                </c:pt>
              </c:strCache>
            </c:strRef>
          </c:cat>
          <c:val>
            <c:numRef>
              <c:f>'Subgroup Enroll'!$D$7:$D$17</c:f>
              <c:numCache>
                <c:formatCode>General</c:formatCode>
                <c:ptCount val="11"/>
                <c:pt idx="0">
                  <c:v>220007</c:v>
                </c:pt>
                <c:pt idx="1">
                  <c:v>231518</c:v>
                </c:pt>
                <c:pt idx="2">
                  <c:v>238066</c:v>
                </c:pt>
                <c:pt idx="3">
                  <c:v>241775</c:v>
                </c:pt>
                <c:pt idx="4">
                  <c:v>257663</c:v>
                </c:pt>
                <c:pt idx="5">
                  <c:v>276993</c:v>
                </c:pt>
                <c:pt idx="6">
                  <c:v>280001</c:v>
                </c:pt>
                <c:pt idx="7">
                  <c:v>291906</c:v>
                </c:pt>
                <c:pt idx="8">
                  <c:v>292318</c:v>
                </c:pt>
                <c:pt idx="9">
                  <c:v>292892</c:v>
                </c:pt>
                <c:pt idx="10">
                  <c:v>309139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353728"/>
        <c:axId val="97355264"/>
      </c:lineChart>
      <c:catAx>
        <c:axId val="97353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7355264"/>
        <c:crosses val="autoZero"/>
        <c:auto val="1"/>
        <c:lblAlgn val="ctr"/>
        <c:lblOffset val="100"/>
        <c:noMultiLvlLbl val="0"/>
      </c:catAx>
      <c:valAx>
        <c:axId val="973552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7353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17389282035955E-2"/>
          <c:y val="2.7853314110384088E-2"/>
          <c:w val="0.91548556430446193"/>
          <c:h val="0.82947968651805848"/>
        </c:manualLayout>
      </c:layout>
      <c:lineChart>
        <c:grouping val="standard"/>
        <c:varyColors val="0"/>
        <c:ser>
          <c:idx val="0"/>
          <c:order val="0"/>
          <c:tx>
            <c:v>White Students</c:v>
          </c:tx>
          <c:spPr>
            <a:ln w="38100"/>
          </c:spPr>
          <c:marker>
            <c:symbol val="none"/>
          </c:marker>
          <c:cat>
            <c:strRef>
              <c:f>'4-year Grad Rates'!$B$6:$B$11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'4-year Grad Rates'!$C$6:$C$11</c:f>
              <c:numCache>
                <c:formatCode>0.00%</c:formatCode>
                <c:ptCount val="6"/>
                <c:pt idx="0">
                  <c:v>0.71650000000000003</c:v>
                </c:pt>
                <c:pt idx="1">
                  <c:v>0.71289999999999998</c:v>
                </c:pt>
                <c:pt idx="2">
                  <c:v>0.71689999999999998</c:v>
                </c:pt>
                <c:pt idx="3">
                  <c:v>0.72670000000000001</c:v>
                </c:pt>
                <c:pt idx="4">
                  <c:v>0.72619999999999996</c:v>
                </c:pt>
                <c:pt idx="5">
                  <c:v>0.74250000000000005</c:v>
                </c:pt>
              </c:numCache>
            </c:numRef>
          </c:val>
          <c:smooth val="0"/>
        </c:ser>
        <c:ser>
          <c:idx val="1"/>
          <c:order val="1"/>
          <c:tx>
            <c:v>Hispanic</c:v>
          </c:tx>
          <c:spPr>
            <a:ln w="38100"/>
          </c:spPr>
          <c:marker>
            <c:symbol val="none"/>
          </c:marker>
          <c:cat>
            <c:strRef>
              <c:f>'4-year Grad Rates'!$B$6:$B$11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'4-year Grad Rates'!$D$6:$D$11</c:f>
              <c:numCache>
                <c:formatCode>0.00%</c:formatCode>
                <c:ptCount val="6"/>
                <c:pt idx="0">
                  <c:v>0.53639999999999999</c:v>
                </c:pt>
                <c:pt idx="1">
                  <c:v>0.56620000000000004</c:v>
                </c:pt>
                <c:pt idx="2">
                  <c:v>0.59179999999999999</c:v>
                </c:pt>
                <c:pt idx="3">
                  <c:v>0.61280000000000001</c:v>
                </c:pt>
                <c:pt idx="4">
                  <c:v>0.628</c:v>
                </c:pt>
                <c:pt idx="5">
                  <c:v>0.64949999999999997</c:v>
                </c:pt>
              </c:numCache>
            </c:numRef>
          </c:val>
          <c:smooth val="0"/>
        </c:ser>
        <c:ser>
          <c:idx val="2"/>
          <c:order val="2"/>
          <c:tx>
            <c:v>Asian/PI</c:v>
          </c:tx>
          <c:spPr>
            <a:ln w="38100"/>
          </c:spPr>
          <c:marker>
            <c:symbol val="none"/>
          </c:marker>
          <c:cat>
            <c:strRef>
              <c:f>'4-year Grad Rates'!$B$6:$B$11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'4-year Grad Rates'!$G$6:$G$11</c:f>
              <c:numCache>
                <c:formatCode>0.00%</c:formatCode>
                <c:ptCount val="6"/>
                <c:pt idx="0">
                  <c:v>0.79359999999999997</c:v>
                </c:pt>
                <c:pt idx="1">
                  <c:v>0.77110000000000001</c:v>
                </c:pt>
                <c:pt idx="2">
                  <c:v>0.78539999999999999</c:v>
                </c:pt>
                <c:pt idx="3">
                  <c:v>0.79610000000000003</c:v>
                </c:pt>
                <c:pt idx="4">
                  <c:v>0.82110000000000005</c:v>
                </c:pt>
                <c:pt idx="5">
                  <c:v>0.83460000000000001</c:v>
                </c:pt>
              </c:numCache>
            </c:numRef>
          </c:val>
          <c:smooth val="0"/>
        </c:ser>
        <c:ser>
          <c:idx val="3"/>
          <c:order val="3"/>
          <c:tx>
            <c:v>Black</c:v>
          </c:tx>
          <c:spPr>
            <a:ln w="38100"/>
          </c:spPr>
          <c:marker>
            <c:symbol val="none"/>
          </c:marker>
          <c:cat>
            <c:strRef>
              <c:f>'4-year Grad Rates'!$B$6:$B$11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'4-year Grad Rates'!$H$6:$H$11</c:f>
              <c:numCache>
                <c:formatCode>0.00%</c:formatCode>
                <c:ptCount val="6"/>
                <c:pt idx="0">
                  <c:v>0.51270000000000004</c:v>
                </c:pt>
                <c:pt idx="1">
                  <c:v>0.53139999999999998</c:v>
                </c:pt>
                <c:pt idx="2">
                  <c:v>0.56089999999999995</c:v>
                </c:pt>
                <c:pt idx="3">
                  <c:v>0.5544</c:v>
                </c:pt>
                <c:pt idx="4">
                  <c:v>0.59719999999999995</c:v>
                </c:pt>
                <c:pt idx="5">
                  <c:v>0.60209999999999997</c:v>
                </c:pt>
              </c:numCache>
            </c:numRef>
          </c:val>
          <c:smooth val="0"/>
        </c:ser>
        <c:ser>
          <c:idx val="4"/>
          <c:order val="4"/>
          <c:tx>
            <c:v>Am. Indian/AK Native</c:v>
          </c:tx>
          <c:spPr>
            <a:ln w="38100"/>
          </c:spPr>
          <c:marker>
            <c:symbol val="none"/>
          </c:marker>
          <c:cat>
            <c:strRef>
              <c:f>'4-year Grad Rates'!$B$6:$B$11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'4-year Grad Rates'!$I$6:$I$11</c:f>
              <c:numCache>
                <c:formatCode>0.00%</c:formatCode>
                <c:ptCount val="6"/>
                <c:pt idx="0">
                  <c:v>0.54359999999999997</c:v>
                </c:pt>
                <c:pt idx="1">
                  <c:v>0.51829999999999998</c:v>
                </c:pt>
                <c:pt idx="2">
                  <c:v>0.52649999999999997</c:v>
                </c:pt>
                <c:pt idx="3">
                  <c:v>0.53310000000000002</c:v>
                </c:pt>
                <c:pt idx="4">
                  <c:v>0.53690000000000004</c:v>
                </c:pt>
                <c:pt idx="5">
                  <c:v>0.53549999999999998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49088"/>
        <c:axId val="97450624"/>
      </c:lineChart>
      <c:catAx>
        <c:axId val="974490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7450624"/>
        <c:crosses val="autoZero"/>
        <c:auto val="1"/>
        <c:lblAlgn val="ctr"/>
        <c:lblOffset val="100"/>
        <c:noMultiLvlLbl val="0"/>
      </c:catAx>
      <c:valAx>
        <c:axId val="97450624"/>
        <c:scaling>
          <c:orientation val="minMax"/>
          <c:max val="0.9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74490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ln w="25400"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Female</c:v>
          </c:tx>
          <c:spPr>
            <a:ln w="38100"/>
          </c:spPr>
          <c:marker>
            <c:symbol val="none"/>
          </c:marker>
          <c:cat>
            <c:strRef>
              <c:f>'4-year Grad Rates'!$B$6:$B$11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'4-year Grad Rates'!$K$6:$K$11</c:f>
              <c:numCache>
                <c:formatCode>0.00%</c:formatCode>
                <c:ptCount val="6"/>
                <c:pt idx="0">
                  <c:v>0.71230000000000004</c:v>
                </c:pt>
                <c:pt idx="1">
                  <c:v>0.71930000000000005</c:v>
                </c:pt>
                <c:pt idx="2">
                  <c:v>0.73560000000000003</c:v>
                </c:pt>
                <c:pt idx="3">
                  <c:v>0.74029999999999996</c:v>
                </c:pt>
                <c:pt idx="4">
                  <c:v>0.745</c:v>
                </c:pt>
                <c:pt idx="5">
                  <c:v>0.76239999999999997</c:v>
                </c:pt>
              </c:numCache>
            </c:numRef>
          </c:val>
          <c:smooth val="0"/>
        </c:ser>
        <c:ser>
          <c:idx val="1"/>
          <c:order val="1"/>
          <c:tx>
            <c:v>Male</c:v>
          </c:tx>
          <c:spPr>
            <a:ln w="38100"/>
          </c:spPr>
          <c:marker>
            <c:symbol val="none"/>
          </c:marker>
          <c:cat>
            <c:strRef>
              <c:f>'4-year Grad Rates'!$B$6:$B$11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'4-year Grad Rates'!$L$6:$L$11</c:f>
              <c:numCache>
                <c:formatCode>0.00%</c:formatCode>
                <c:ptCount val="6"/>
                <c:pt idx="0">
                  <c:v>0.64590000000000003</c:v>
                </c:pt>
                <c:pt idx="1">
                  <c:v>0.63890000000000002</c:v>
                </c:pt>
                <c:pt idx="2">
                  <c:v>0.64910000000000001</c:v>
                </c:pt>
                <c:pt idx="3">
                  <c:v>0.66220000000000001</c:v>
                </c:pt>
                <c:pt idx="4">
                  <c:v>0.66410000000000002</c:v>
                </c:pt>
                <c:pt idx="5">
                  <c:v>0.68010000000000004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85216"/>
        <c:axId val="120186752"/>
      </c:lineChart>
      <c:catAx>
        <c:axId val="120185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0186752"/>
        <c:crosses val="autoZero"/>
        <c:auto val="1"/>
        <c:lblAlgn val="ctr"/>
        <c:lblOffset val="100"/>
        <c:noMultiLvlLbl val="0"/>
      </c:catAx>
      <c:valAx>
        <c:axId val="120186752"/>
        <c:scaling>
          <c:orientation val="minMax"/>
          <c:max val="0.9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0185216"/>
        <c:crosses val="autoZero"/>
        <c:crossBetween val="between"/>
        <c:majorUnit val="5.000000000000001E-2"/>
      </c:valAx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Economically Disadvantaged</c:v>
          </c:tx>
          <c:spPr>
            <a:ln w="38100"/>
          </c:spPr>
          <c:marker>
            <c:symbol val="none"/>
          </c:marker>
          <c:cat>
            <c:strRef>
              <c:f>'4-year Grad Rates'!$B$6:$B$11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'4-year Grad Rates'!$M$6:$M$11</c:f>
              <c:numCache>
                <c:formatCode>0.00%</c:formatCode>
                <c:ptCount val="6"/>
                <c:pt idx="0">
                  <c:v>0.60670000000000002</c:v>
                </c:pt>
                <c:pt idx="1">
                  <c:v>0.61839999999999995</c:v>
                </c:pt>
                <c:pt idx="2">
                  <c:v>0.63370000000000004</c:v>
                </c:pt>
                <c:pt idx="3">
                  <c:v>0.63270000000000004</c:v>
                </c:pt>
                <c:pt idx="4">
                  <c:v>0.62690000000000001</c:v>
                </c:pt>
                <c:pt idx="5">
                  <c:v>0.64239999999999997</c:v>
                </c:pt>
              </c:numCache>
            </c:numRef>
          </c:val>
          <c:smooth val="0"/>
        </c:ser>
        <c:ser>
          <c:idx val="3"/>
          <c:order val="1"/>
          <c:tx>
            <c:v>Not Economically Disadvantaged</c:v>
          </c:tx>
          <c:spPr>
            <a:ln w="38100">
              <a:solidFill>
                <a:srgbClr val="B84542"/>
              </a:solidFill>
            </a:ln>
          </c:spPr>
          <c:marker>
            <c:symbol val="none"/>
          </c:marker>
          <c:cat>
            <c:strRef>
              <c:f>'4-year Grad Rates'!$B$6:$B$11</c:f>
              <c:strCache>
                <c:ptCount val="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</c:strCache>
            </c:strRef>
          </c:cat>
          <c:val>
            <c:numRef>
              <c:f>'4-year Grad Rates'!$N$6:$N$11</c:f>
              <c:numCache>
                <c:formatCode>0.00%</c:formatCode>
                <c:ptCount val="6"/>
                <c:pt idx="0">
                  <c:v>0.73180000000000001</c:v>
                </c:pt>
                <c:pt idx="1">
                  <c:v>0.7298</c:v>
                </c:pt>
                <c:pt idx="2">
                  <c:v>0.74480000000000002</c:v>
                </c:pt>
                <c:pt idx="3">
                  <c:v>0.77090000000000003</c:v>
                </c:pt>
                <c:pt idx="4">
                  <c:v>0.79120000000000001</c:v>
                </c:pt>
                <c:pt idx="5">
                  <c:v>0.81420000000000003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081792"/>
        <c:axId val="120095872"/>
      </c:lineChart>
      <c:catAx>
        <c:axId val="120081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0095872"/>
        <c:crosses val="autoZero"/>
        <c:auto val="1"/>
        <c:lblAlgn val="ctr"/>
        <c:lblOffset val="100"/>
        <c:noMultiLvlLbl val="0"/>
      </c:catAx>
      <c:valAx>
        <c:axId val="120095872"/>
        <c:scaling>
          <c:orientation val="minMax"/>
          <c:max val="0.9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00817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txPr>
    <a:bodyPr/>
    <a:lstStyle/>
    <a:p>
      <a:pPr>
        <a:defRPr baseline="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White</c:v>
          </c:tx>
          <c:spPr>
            <a:ln w="38100"/>
          </c:spPr>
          <c:marker>
            <c:symbol val="none"/>
          </c:marker>
          <c:cat>
            <c:strRef>
              <c:f>'College-Going'!$A$6:$A$13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'College-Going'!$B$6:$B$13</c:f>
              <c:numCache>
                <c:formatCode>0.00%</c:formatCode>
                <c:ptCount val="8"/>
                <c:pt idx="0">
                  <c:v>0.60901232297222696</c:v>
                </c:pt>
                <c:pt idx="1">
                  <c:v>0.623738123515439</c:v>
                </c:pt>
                <c:pt idx="2">
                  <c:v>0.63488271068636004</c:v>
                </c:pt>
                <c:pt idx="3">
                  <c:v>0.62998148021126299</c:v>
                </c:pt>
                <c:pt idx="4">
                  <c:v>0.64345026886637202</c:v>
                </c:pt>
                <c:pt idx="5">
                  <c:v>0.64292592735256704</c:v>
                </c:pt>
                <c:pt idx="6">
                  <c:v>0.61465956092904905</c:v>
                </c:pt>
                <c:pt idx="7">
                  <c:v>0.61813499999999999</c:v>
                </c:pt>
              </c:numCache>
            </c:numRef>
          </c:val>
          <c:smooth val="0"/>
        </c:ser>
        <c:ser>
          <c:idx val="1"/>
          <c:order val="1"/>
          <c:tx>
            <c:v>Hispanic</c:v>
          </c:tx>
          <c:spPr>
            <a:ln w="38100"/>
          </c:spPr>
          <c:marker>
            <c:symbol val="none"/>
          </c:marker>
          <c:cat>
            <c:strRef>
              <c:f>'College-Going'!$A$6:$A$13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'College-Going'!$C$6:$C$13</c:f>
              <c:numCache>
                <c:formatCode>0.00</c:formatCode>
                <c:ptCount val="8"/>
                <c:pt idx="0">
                  <c:v>0.36940000000000001</c:v>
                </c:pt>
                <c:pt idx="1">
                  <c:v>0.38850000000000001</c:v>
                </c:pt>
                <c:pt idx="2">
                  <c:v>0.37640000000000001</c:v>
                </c:pt>
                <c:pt idx="3">
                  <c:v>0.42749999999999999</c:v>
                </c:pt>
                <c:pt idx="4">
                  <c:v>0.48899999999999999</c:v>
                </c:pt>
                <c:pt idx="5">
                  <c:v>0.48620000000000002</c:v>
                </c:pt>
                <c:pt idx="6">
                  <c:v>0.4652</c:v>
                </c:pt>
                <c:pt idx="7">
                  <c:v>0.49303671550009043</c:v>
                </c:pt>
              </c:numCache>
            </c:numRef>
          </c:val>
          <c:smooth val="0"/>
        </c:ser>
        <c:ser>
          <c:idx val="2"/>
          <c:order val="2"/>
          <c:tx>
            <c:v>Asian/PI</c:v>
          </c:tx>
          <c:spPr>
            <a:ln w="38100"/>
          </c:spPr>
          <c:marker>
            <c:symbol val="none"/>
          </c:marker>
          <c:cat>
            <c:strRef>
              <c:f>'College-Going'!$A$6:$A$13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'College-Going'!$F$6:$F$13</c:f>
              <c:numCache>
                <c:formatCode>0.00</c:formatCode>
                <c:ptCount val="8"/>
                <c:pt idx="0">
                  <c:v>0.69779999999999998</c:v>
                </c:pt>
                <c:pt idx="1">
                  <c:v>0.70079999999999998</c:v>
                </c:pt>
                <c:pt idx="2">
                  <c:v>0.73180000000000001</c:v>
                </c:pt>
                <c:pt idx="3">
                  <c:v>0.76</c:v>
                </c:pt>
                <c:pt idx="4">
                  <c:v>0.75949999999999995</c:v>
                </c:pt>
                <c:pt idx="5">
                  <c:v>0.78069999999999995</c:v>
                </c:pt>
                <c:pt idx="6">
                  <c:v>0.74480000000000002</c:v>
                </c:pt>
                <c:pt idx="7">
                  <c:v>0.77237700059276826</c:v>
                </c:pt>
              </c:numCache>
            </c:numRef>
          </c:val>
          <c:smooth val="0"/>
        </c:ser>
        <c:ser>
          <c:idx val="3"/>
          <c:order val="3"/>
          <c:tx>
            <c:v>Black</c:v>
          </c:tx>
          <c:spPr>
            <a:ln w="38100"/>
          </c:spPr>
          <c:marker>
            <c:symbol val="none"/>
          </c:marker>
          <c:cat>
            <c:strRef>
              <c:f>'College-Going'!$A$6:$A$13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'College-Going'!$G$6:$G$13</c:f>
              <c:numCache>
                <c:formatCode>0.00</c:formatCode>
                <c:ptCount val="8"/>
                <c:pt idx="0">
                  <c:v>0.59119999999999995</c:v>
                </c:pt>
                <c:pt idx="1">
                  <c:v>0.57920000000000005</c:v>
                </c:pt>
                <c:pt idx="2">
                  <c:v>0.63300000000000001</c:v>
                </c:pt>
                <c:pt idx="3">
                  <c:v>0.62309999999999999</c:v>
                </c:pt>
                <c:pt idx="4">
                  <c:v>0.68710000000000004</c:v>
                </c:pt>
                <c:pt idx="5">
                  <c:v>0.65859999999999996</c:v>
                </c:pt>
                <c:pt idx="6">
                  <c:v>0.66539999999999999</c:v>
                </c:pt>
                <c:pt idx="7">
                  <c:v>0.66666666666666663</c:v>
                </c:pt>
              </c:numCache>
            </c:numRef>
          </c:val>
          <c:smooth val="0"/>
        </c:ser>
        <c:ser>
          <c:idx val="4"/>
          <c:order val="4"/>
          <c:tx>
            <c:v>Am. Indian/AK Native</c:v>
          </c:tx>
          <c:spPr>
            <a:ln w="38100"/>
          </c:spPr>
          <c:marker>
            <c:symbol val="none"/>
          </c:marker>
          <c:cat>
            <c:strRef>
              <c:f>'College-Going'!$A$6:$A$13</c:f>
              <c:strCache>
                <c:ptCount val="8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</c:strCache>
            </c:strRef>
          </c:cat>
          <c:val>
            <c:numRef>
              <c:f>'College-Going'!$H$6:$H$13</c:f>
              <c:numCache>
                <c:formatCode>0.00</c:formatCode>
                <c:ptCount val="8"/>
                <c:pt idx="0">
                  <c:v>0.41510000000000002</c:v>
                </c:pt>
                <c:pt idx="1">
                  <c:v>0.49790000000000001</c:v>
                </c:pt>
                <c:pt idx="2">
                  <c:v>0.49070000000000003</c:v>
                </c:pt>
                <c:pt idx="3">
                  <c:v>0.50690000000000002</c:v>
                </c:pt>
                <c:pt idx="4">
                  <c:v>0.55049999999999999</c:v>
                </c:pt>
                <c:pt idx="5">
                  <c:v>0.53779999999999994</c:v>
                </c:pt>
                <c:pt idx="6">
                  <c:v>0.48599999999999999</c:v>
                </c:pt>
                <c:pt idx="7">
                  <c:v>0.48565965583173998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394880"/>
        <c:axId val="120396416"/>
      </c:lineChart>
      <c:catAx>
        <c:axId val="12039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0396416"/>
        <c:crosses val="autoZero"/>
        <c:auto val="1"/>
        <c:lblAlgn val="ctr"/>
        <c:lblOffset val="100"/>
        <c:noMultiLvlLbl val="0"/>
      </c:catAx>
      <c:valAx>
        <c:axId val="120396416"/>
        <c:scaling>
          <c:orientation val="minMax"/>
          <c:max val="0.8"/>
          <c:min val="0.30000000000000004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03948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744430801111687E-2"/>
          <c:y val="3.6486202990167971E-2"/>
          <c:w val="0.9102628392824943"/>
          <c:h val="0.74414903288065903"/>
        </c:manualLayout>
      </c:layout>
      <c:lineChart>
        <c:grouping val="standard"/>
        <c:varyColors val="0"/>
        <c:ser>
          <c:idx val="0"/>
          <c:order val="0"/>
          <c:tx>
            <c:v>White</c:v>
          </c:tx>
          <c:spPr>
            <a:ln w="38100"/>
          </c:spPr>
          <c:marker>
            <c:symbol val="none"/>
          </c:marker>
          <c:cat>
            <c:strRef>
              <c:f>'College Persistence'!$A$6:$A$9</c:f>
              <c:strCache>
                <c:ptCount val="4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</c:strCache>
            </c:strRef>
          </c:cat>
          <c:val>
            <c:numRef>
              <c:f>'College Persistence'!$B$6:$B$9</c:f>
              <c:numCache>
                <c:formatCode>0.00%</c:formatCode>
                <c:ptCount val="4"/>
                <c:pt idx="0">
                  <c:v>0.80437537517508173</c:v>
                </c:pt>
                <c:pt idx="1">
                  <c:v>0.786653677545056</c:v>
                </c:pt>
                <c:pt idx="2">
                  <c:v>0.78922103425703682</c:v>
                </c:pt>
                <c:pt idx="3">
                  <c:v>0.77952877558903055</c:v>
                </c:pt>
              </c:numCache>
            </c:numRef>
          </c:val>
          <c:smooth val="0"/>
        </c:ser>
        <c:ser>
          <c:idx val="1"/>
          <c:order val="1"/>
          <c:tx>
            <c:v>Hispanic</c:v>
          </c:tx>
          <c:spPr>
            <a:ln w="38100"/>
          </c:spPr>
          <c:marker>
            <c:symbol val="none"/>
          </c:marker>
          <c:val>
            <c:numRef>
              <c:f>'College Persistence'!$C$6:$C$9</c:f>
              <c:numCache>
                <c:formatCode>0.00%</c:formatCode>
                <c:ptCount val="4"/>
                <c:pt idx="0">
                  <c:v>0.76400000000000001</c:v>
                </c:pt>
                <c:pt idx="1">
                  <c:v>0.70930000000000004</c:v>
                </c:pt>
                <c:pt idx="2">
                  <c:v>0.75780000000000003</c:v>
                </c:pt>
                <c:pt idx="3">
                  <c:v>0.74480000000000002</c:v>
                </c:pt>
              </c:numCache>
            </c:numRef>
          </c:val>
          <c:smooth val="0"/>
        </c:ser>
        <c:ser>
          <c:idx val="2"/>
          <c:order val="2"/>
          <c:tx>
            <c:v>Asian/PI</c:v>
          </c:tx>
          <c:spPr>
            <a:ln w="38100"/>
          </c:spPr>
          <c:marker>
            <c:symbol val="none"/>
          </c:marker>
          <c:val>
            <c:numRef>
              <c:f>'College Persistence'!$D$6:$D$9</c:f>
              <c:numCache>
                <c:formatCode>0.00%</c:formatCode>
                <c:ptCount val="4"/>
                <c:pt idx="0">
                  <c:v>0.89990000000000003</c:v>
                </c:pt>
                <c:pt idx="1">
                  <c:v>0.88240270727580372</c:v>
                </c:pt>
                <c:pt idx="2">
                  <c:v>0.89750215331610683</c:v>
                </c:pt>
                <c:pt idx="3">
                  <c:v>0.87270000000000003</c:v>
                </c:pt>
              </c:numCache>
            </c:numRef>
          </c:val>
          <c:smooth val="0"/>
        </c:ser>
        <c:ser>
          <c:idx val="3"/>
          <c:order val="3"/>
          <c:tx>
            <c:v>Black</c:v>
          </c:tx>
          <c:spPr>
            <a:ln w="38100"/>
          </c:spPr>
          <c:marker>
            <c:symbol val="none"/>
          </c:marker>
          <c:val>
            <c:numRef>
              <c:f>'College Persistence'!$E$6:$E$9</c:f>
              <c:numCache>
                <c:formatCode>0.00%</c:formatCode>
                <c:ptCount val="4"/>
                <c:pt idx="0">
                  <c:v>0.76549999999999996</c:v>
                </c:pt>
                <c:pt idx="1">
                  <c:v>0.73780000000000001</c:v>
                </c:pt>
                <c:pt idx="2">
                  <c:v>0.72709999999999997</c:v>
                </c:pt>
                <c:pt idx="3">
                  <c:v>0.74219999999999997</c:v>
                </c:pt>
              </c:numCache>
            </c:numRef>
          </c:val>
          <c:smooth val="0"/>
        </c:ser>
        <c:ser>
          <c:idx val="4"/>
          <c:order val="4"/>
          <c:tx>
            <c:v>Am. Indian/AK Native</c:v>
          </c:tx>
          <c:spPr>
            <a:ln w="38100"/>
          </c:spPr>
          <c:marker>
            <c:symbol val="none"/>
          </c:marker>
          <c:val>
            <c:numRef>
              <c:f>'College Persistence'!$F$6:$F$9</c:f>
              <c:numCache>
                <c:formatCode>0.00%</c:formatCode>
                <c:ptCount val="4"/>
                <c:pt idx="0">
                  <c:v>0.70030000000000003</c:v>
                </c:pt>
                <c:pt idx="1">
                  <c:v>0.7</c:v>
                </c:pt>
                <c:pt idx="2">
                  <c:v>0.65269999999999995</c:v>
                </c:pt>
                <c:pt idx="3">
                  <c:v>0.59550000000000003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969856"/>
        <c:axId val="120975744"/>
      </c:lineChart>
      <c:catAx>
        <c:axId val="120969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0975744"/>
        <c:crosses val="autoZero"/>
        <c:auto val="1"/>
        <c:lblAlgn val="ctr"/>
        <c:lblOffset val="100"/>
        <c:noMultiLvlLbl val="0"/>
      </c:catAx>
      <c:valAx>
        <c:axId val="120975744"/>
        <c:scaling>
          <c:orientation val="minMax"/>
          <c:max val="1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20969856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9.1051935763813305E-2"/>
          <c:y val="0.91820683872849229"/>
          <c:w val="0.81482428796572837"/>
          <c:h val="5.8645013123359582E-2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 w="19050">
      <a:solidFill>
        <a:schemeClr val="tx1"/>
      </a:solidFill>
    </a:ln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41310373586479"/>
          <c:y val="2.6686074721009218E-2"/>
          <c:w val="0.69276216057105011"/>
          <c:h val="0.82750747859574325"/>
        </c:manualLayout>
      </c:layout>
      <c:barChart>
        <c:barDir val="bar"/>
        <c:grouping val="stacked"/>
        <c:varyColors val="0"/>
        <c:ser>
          <c:idx val="1"/>
          <c:order val="0"/>
          <c:tx>
            <c:v>Taxes paid</c:v>
          </c:tx>
          <c:invertIfNegative val="0"/>
          <c:cat>
            <c:strRef>
              <c:f>Earnings!$A$6:$A$13</c:f>
              <c:strCache>
                <c:ptCount val="8"/>
                <c:pt idx="0">
                  <c:v>Less Than High School Diploma</c:v>
                </c:pt>
                <c:pt idx="1">
                  <c:v>High School Diploma</c:v>
                </c:pt>
                <c:pt idx="2">
                  <c:v>Some College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Master's Degree</c:v>
                </c:pt>
                <c:pt idx="6">
                  <c:v>Doctoral  Degree</c:v>
                </c:pt>
                <c:pt idx="7">
                  <c:v>Professional Degree</c:v>
                </c:pt>
              </c:strCache>
            </c:strRef>
          </c:cat>
          <c:val>
            <c:numRef>
              <c:f>Earnings!$C$6:$C$13</c:f>
              <c:numCache>
                <c:formatCode>"$"#,##0</c:formatCode>
                <c:ptCount val="8"/>
                <c:pt idx="0">
                  <c:v>4100</c:v>
                </c:pt>
                <c:pt idx="1">
                  <c:v>6400</c:v>
                </c:pt>
                <c:pt idx="2">
                  <c:v>7500</c:v>
                </c:pt>
                <c:pt idx="3">
                  <c:v>8600</c:v>
                </c:pt>
                <c:pt idx="4">
                  <c:v>11400</c:v>
                </c:pt>
                <c:pt idx="5">
                  <c:v>14800</c:v>
                </c:pt>
                <c:pt idx="6">
                  <c:v>20300</c:v>
                </c:pt>
                <c:pt idx="7">
                  <c:v>23400</c:v>
                </c:pt>
              </c:numCache>
            </c:numRef>
          </c:val>
        </c:ser>
        <c:ser>
          <c:idx val="0"/>
          <c:order val="1"/>
          <c:tx>
            <c:v>After-Tax Earnings</c:v>
          </c:tx>
          <c:invertIfNegative val="0"/>
          <c:cat>
            <c:strRef>
              <c:f>Earnings!$A$6:$A$13</c:f>
              <c:strCache>
                <c:ptCount val="8"/>
                <c:pt idx="0">
                  <c:v>Less Than High School Diploma</c:v>
                </c:pt>
                <c:pt idx="1">
                  <c:v>High School Diploma</c:v>
                </c:pt>
                <c:pt idx="2">
                  <c:v>Some College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Master's Degree</c:v>
                </c:pt>
                <c:pt idx="6">
                  <c:v>Doctoral  Degree</c:v>
                </c:pt>
                <c:pt idx="7">
                  <c:v>Professional Degree</c:v>
                </c:pt>
              </c:strCache>
            </c:strRef>
          </c:cat>
          <c:val>
            <c:numRef>
              <c:f>Earnings!$D$6:$D$13</c:f>
              <c:numCache>
                <c:formatCode>"$"#,##0</c:formatCode>
                <c:ptCount val="8"/>
                <c:pt idx="0">
                  <c:v>21000</c:v>
                </c:pt>
                <c:pt idx="1">
                  <c:v>29000</c:v>
                </c:pt>
                <c:pt idx="2">
                  <c:v>32900</c:v>
                </c:pt>
                <c:pt idx="3">
                  <c:v>36200</c:v>
                </c:pt>
                <c:pt idx="4">
                  <c:v>45100</c:v>
                </c:pt>
                <c:pt idx="5">
                  <c:v>55200</c:v>
                </c:pt>
                <c:pt idx="6">
                  <c:v>70700</c:v>
                </c:pt>
                <c:pt idx="7">
                  <c:v>78800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124544"/>
        <c:axId val="122126336"/>
      </c:barChart>
      <c:catAx>
        <c:axId val="1221245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2126336"/>
        <c:crosses val="autoZero"/>
        <c:auto val="1"/>
        <c:lblAlgn val="ctr"/>
        <c:lblOffset val="100"/>
        <c:noMultiLvlLbl val="0"/>
      </c:catAx>
      <c:valAx>
        <c:axId val="122126336"/>
        <c:scaling>
          <c:orientation val="minMax"/>
        </c:scaling>
        <c:delete val="0"/>
        <c:axPos val="b"/>
        <c:majorGridlines/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21245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600" baseline="0"/>
          </a:pPr>
          <a:endParaRPr lang="en-US"/>
        </a:p>
      </c:txPr>
    </c:legend>
    <c:plotVisOnly val="1"/>
    <c:dispBlanksAs val="gap"/>
    <c:showDLblsOverMax val="0"/>
  </c:chart>
  <c:spPr>
    <a:noFill/>
    <a:ln w="19050">
      <a:solidFill>
        <a:schemeClr val="tx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0.09396</cdr:x>
      <cdr:y>0.70755</cdr:y>
    </cdr:from>
    <cdr:to>
      <cdr:x>0.15996</cdr:x>
      <cdr:y>0.75629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" y="3429000"/>
          <a:ext cx="44958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11%</a:t>
          </a:r>
        </a:p>
      </cdr:txBody>
    </cdr:sp>
  </cdr:relSizeAnchor>
  <cdr:relSizeAnchor xmlns:cdr="http://schemas.openxmlformats.org/drawingml/2006/chartDrawing">
    <cdr:from>
      <cdr:x>0.89821</cdr:x>
      <cdr:y>0.2044</cdr:y>
    </cdr:from>
    <cdr:to>
      <cdr:x>0.96421</cdr:x>
      <cdr:y>0.26887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18860" y="990600"/>
          <a:ext cx="44958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64%</a:t>
          </a:r>
        </a:p>
      </cdr:txBody>
    </cdr:sp>
  </cdr:relSizeAnchor>
  <cdr:relSizeAnchor xmlns:cdr="http://schemas.openxmlformats.org/drawingml/2006/chartDrawing">
    <cdr:from>
      <cdr:x>0.10439</cdr:x>
      <cdr:y>0.13275</cdr:y>
    </cdr:from>
    <cdr:to>
      <cdr:x>0.15696</cdr:x>
      <cdr:y>0.18779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5016" y="769850"/>
          <a:ext cx="440641" cy="319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89%</a:t>
          </a:r>
        </a:p>
      </cdr:txBody>
    </cdr:sp>
  </cdr:relSizeAnchor>
  <cdr:relSizeAnchor xmlns:cdr="http://schemas.openxmlformats.org/drawingml/2006/chartDrawing">
    <cdr:from>
      <cdr:x>0.89108</cdr:x>
      <cdr:y>0.46126</cdr:y>
    </cdr:from>
    <cdr:to>
      <cdr:x>0.95036</cdr:x>
      <cdr:y>0.52415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69012" y="2674850"/>
          <a:ext cx="496885" cy="364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36%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0.37782</cdr:x>
      <cdr:y>0.83333</cdr:y>
    </cdr:from>
    <cdr:to>
      <cdr:x>0.64824</cdr:x>
      <cdr:y>0.89549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4200" y="4572000"/>
          <a:ext cx="2236068" cy="341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/>
            <a:t>High School Graduation Year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0.24771</cdr:x>
      <cdr:y>0.02817</cdr:y>
    </cdr:from>
    <cdr:to>
      <cdr:x>0.3211</cdr:x>
      <cdr:y>0.09859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7400" y="152400"/>
          <a:ext cx="609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Men</a:t>
          </a:r>
        </a:p>
      </cdr:txBody>
    </cdr:sp>
  </cdr:relSizeAnchor>
  <cdr:relSizeAnchor xmlns:cdr="http://schemas.openxmlformats.org/drawingml/2006/chartDrawing">
    <cdr:from>
      <cdr:x>0.68249</cdr:x>
      <cdr:y>0.01859</cdr:y>
    </cdr:from>
    <cdr:to>
      <cdr:x>0.81808</cdr:x>
      <cdr:y>0.09294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02480" y="76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/>
            <a:t>Women</a:t>
          </a:r>
        </a:p>
      </cdr:txBody>
    </cdr:sp>
  </cdr:relSizeAnchor>
  <cdr:relSizeAnchor xmlns:cdr="http://schemas.openxmlformats.org/drawingml/2006/chartDrawing">
    <cdr:from>
      <cdr:x>0.52203</cdr:x>
      <cdr:y>0.00186</cdr:y>
    </cdr:from>
    <cdr:to>
      <cdr:x>0.52768</cdr:x>
      <cdr:y>0.83829</cdr:y>
    </cdr:to>
    <cdr:cxnSp macro="">
      <cdr:nvCxnSpPr>
        <cdr:cNvPr id="5" name="Straight Connector 4"/>
        <cdr:cNvCxnSpPr/>
      </cdr:nvCxnSpPr>
      <cdr:spPr>
        <a:xfrm xmlns:a="http://schemas.openxmlformats.org/drawingml/2006/main" flipH="1" flipV="1">
          <a:off x="3520440" y="7620"/>
          <a:ext cx="38100" cy="342900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0.01582</cdr:x>
      <cdr:y>0.36059</cdr:y>
    </cdr:from>
    <cdr:to>
      <cdr:x>0.05424</cdr:x>
      <cdr:y>0.65056</cdr:y>
    </cdr:to>
    <cdr:sp macro="" textlink="">
      <cdr:nvSpPr>
        <cdr:cNvPr id="6" name="TextBox 5"/>
        <cdr:cNvSpPr txBox="1"/>
      </cdr:nvSpPr>
      <cdr:spPr>
        <a:xfrm xmlns:a="http://schemas.openxmlformats.org/drawingml/2006/main" rot="16200000">
          <a:off x="-358140" y="1943100"/>
          <a:ext cx="1188720" cy="259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Incarceration Rate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6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4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9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5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5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2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8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2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76285-728C-4023-A1DC-9BBBD7649EF6}" type="datetimeFigureOut">
              <a:rPr lang="en-US" smtClean="0"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3E462-B80E-4F13-AE3F-BF545AD67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A0000"/>
                </a:solidFill>
              </a:rPr>
              <a:t>Oregon’s </a:t>
            </a:r>
            <a:r>
              <a:rPr lang="en-US" dirty="0">
                <a:solidFill>
                  <a:srgbClr val="9A0000"/>
                </a:solidFill>
              </a:rPr>
              <a:t>Graduation </a:t>
            </a:r>
            <a:r>
              <a:rPr lang="en-US" dirty="0" smtClean="0">
                <a:solidFill>
                  <a:srgbClr val="9A0000"/>
                </a:solidFill>
              </a:rPr>
              <a:t>Rate:  </a:t>
            </a:r>
            <a:br>
              <a:rPr lang="en-US" dirty="0" smtClean="0">
                <a:solidFill>
                  <a:srgbClr val="9A0000"/>
                </a:solidFill>
              </a:rPr>
            </a:br>
            <a:r>
              <a:rPr lang="en-US" dirty="0" smtClean="0">
                <a:solidFill>
                  <a:srgbClr val="9A0000"/>
                </a:solidFill>
              </a:rPr>
              <a:t>Trends</a:t>
            </a:r>
            <a:r>
              <a:rPr lang="en-US" dirty="0">
                <a:solidFill>
                  <a:srgbClr val="9A0000"/>
                </a:solidFill>
              </a:rPr>
              <a:t>, Outcomes, and Opportunities</a:t>
            </a:r>
            <a:r>
              <a:rPr lang="en-US" dirty="0">
                <a:solidFill>
                  <a:srgbClr val="7A0000"/>
                </a:solidFill>
              </a:rPr>
              <a:t/>
            </a:r>
            <a:br>
              <a:rPr lang="en-US" dirty="0">
                <a:solidFill>
                  <a:srgbClr val="7A0000"/>
                </a:solidFill>
              </a:rPr>
            </a:br>
            <a:endParaRPr lang="en-US" dirty="0">
              <a:solidFill>
                <a:srgbClr val="7A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0619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Salam A. Noor, Ph.D.</a:t>
            </a:r>
          </a:p>
          <a:p>
            <a:pPr algn="ctr"/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Deputy Superintendent of Public Instruction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Oregon Department of Education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greenec\Desktop\graduate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74" y="1676400"/>
            <a:ext cx="5931726" cy="41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7348"/>
            <a:ext cx="63964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Relationship of Education to Annual Earnings</a:t>
            </a:r>
            <a:endParaRPr lang="en-US" sz="2600" b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436525"/>
              </p:ext>
            </p:extLst>
          </p:nvPr>
        </p:nvGraphicFramePr>
        <p:xfrm>
          <a:off x="457200" y="1066800"/>
          <a:ext cx="8153400" cy="523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1115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566222"/>
              </p:ext>
            </p:extLst>
          </p:nvPr>
        </p:nvGraphicFramePr>
        <p:xfrm>
          <a:off x="457200" y="914400"/>
          <a:ext cx="8305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387348"/>
            <a:ext cx="63253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Relationship of Education to Unemployment</a:t>
            </a:r>
            <a:endParaRPr lang="en-US" sz="2600" b="1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541130" y="3082225"/>
            <a:ext cx="1908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Unemployment Rate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828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7347"/>
            <a:ext cx="65664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Relationship of Education to </a:t>
            </a:r>
            <a:r>
              <a:rPr lang="en-US" sz="2600" b="1" dirty="0"/>
              <a:t>C</a:t>
            </a:r>
            <a:r>
              <a:rPr lang="en-US" sz="2600" b="1" dirty="0" smtClean="0"/>
              <a:t>ivic Involvement</a:t>
            </a:r>
            <a:endParaRPr lang="en-US" sz="2600" b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892111"/>
              </p:ext>
            </p:extLst>
          </p:nvPr>
        </p:nvGraphicFramePr>
        <p:xfrm>
          <a:off x="381000" y="990600"/>
          <a:ext cx="8153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838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04800"/>
            <a:ext cx="59814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Relationship of Education to Incarceration</a:t>
            </a:r>
            <a:endParaRPr lang="en-US" sz="26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659252"/>
              </p:ext>
            </p:extLst>
          </p:nvPr>
        </p:nvGraphicFramePr>
        <p:xfrm>
          <a:off x="457200" y="990600"/>
          <a:ext cx="8305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033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8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23263"/>
            <a:ext cx="7162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Trends in Enrollment: White Students and Students of Color</a:t>
            </a:r>
            <a:endParaRPr lang="en-US" sz="2200" b="1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804296"/>
              </p:ext>
            </p:extLst>
          </p:nvPr>
        </p:nvGraphicFramePr>
        <p:xfrm>
          <a:off x="381000" y="754150"/>
          <a:ext cx="8382000" cy="579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18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7921665"/>
              </p:ext>
            </p:extLst>
          </p:nvPr>
        </p:nvGraphicFramePr>
        <p:xfrm>
          <a:off x="381000" y="838200"/>
          <a:ext cx="8229600" cy="547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348574"/>
            <a:ext cx="571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Trends in Enrollment: Enrollment by Ethnicity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48851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47825"/>
            <a:ext cx="6841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Trends in Enrollment: Enrollment by Student Group</a:t>
            </a:r>
            <a:endParaRPr lang="en-US" sz="2400" b="1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102259"/>
              </p:ext>
            </p:extLst>
          </p:nvPr>
        </p:nvGraphicFramePr>
        <p:xfrm>
          <a:off x="533400" y="779461"/>
          <a:ext cx="8153400" cy="5545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708" y="6324599"/>
            <a:ext cx="5386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*Students graduating within 4 years with a regular or modified diploma</a:t>
            </a:r>
            <a:endParaRPr lang="en-US" sz="1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429693"/>
              </p:ext>
            </p:extLst>
          </p:nvPr>
        </p:nvGraphicFramePr>
        <p:xfrm>
          <a:off x="457200" y="762000"/>
          <a:ext cx="8229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90600" y="228598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Trends in Graduation Rates: 4-Year Graduation Rates By Ethnicity*</a:t>
            </a:r>
          </a:p>
        </p:txBody>
      </p:sp>
    </p:spTree>
    <p:extLst>
      <p:ext uri="{BB962C8B-B14F-4D97-AF65-F5344CB8AC3E}">
        <p14:creationId xmlns:p14="http://schemas.microsoft.com/office/powerpoint/2010/main" val="383998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598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Trends in Graduation Rates: 4-Year Graduation Rates By Gender*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837475"/>
              </p:ext>
            </p:extLst>
          </p:nvPr>
        </p:nvGraphicFramePr>
        <p:xfrm>
          <a:off x="381000" y="7620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3708" y="6324599"/>
            <a:ext cx="5386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*Students graduating within 4 years with a regular or modified diploma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92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708" y="228598"/>
            <a:ext cx="8173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Trends in Graduation Rates: 4-Year Graduation Rates By Economic Status*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708" y="6324599"/>
            <a:ext cx="5386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*Students graduating within 4 years with a regular or modified diploma</a:t>
            </a:r>
            <a:endParaRPr lang="en-US" sz="1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004314"/>
              </p:ext>
            </p:extLst>
          </p:nvPr>
        </p:nvGraphicFramePr>
        <p:xfrm>
          <a:off x="381000" y="685800"/>
          <a:ext cx="8229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282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152400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Trends in College-Going: By Ethnicity*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3708" y="6324599"/>
            <a:ext cx="72804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*Percent of high school graduates enrolling in college within 16 months of high school graduation</a:t>
            </a:r>
            <a:endParaRPr lang="en-US" sz="14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620431"/>
              </p:ext>
            </p:extLst>
          </p:nvPr>
        </p:nvGraphicFramePr>
        <p:xfrm>
          <a:off x="513708" y="762000"/>
          <a:ext cx="8173092" cy="5421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373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99216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Trends in College Second Year Persistence by Ethnicity*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447" y="6320317"/>
            <a:ext cx="4907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*Percent of college freshmen returning for their sophomore year</a:t>
            </a:r>
            <a:endParaRPr lang="en-US" sz="1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328785"/>
              </p:ext>
            </p:extLst>
          </p:nvPr>
        </p:nvGraphicFramePr>
        <p:xfrm>
          <a:off x="381000" y="762000"/>
          <a:ext cx="8268984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606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3806</TotalTime>
  <Words>206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Oregon’s Graduation Rate:   Trends, Outcomes, and Opportunities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NOOR Salam</cp:lastModifiedBy>
  <cp:revision>53</cp:revision>
  <cp:lastPrinted>2015-09-29T19:58:53Z</cp:lastPrinted>
  <dcterms:created xsi:type="dcterms:W3CDTF">2015-09-16T18:15:31Z</dcterms:created>
  <dcterms:modified xsi:type="dcterms:W3CDTF">2015-09-30T16:23:00Z</dcterms:modified>
</cp:coreProperties>
</file>