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288" r:id="rId7"/>
    <p:sldId id="261" r:id="rId8"/>
    <p:sldId id="262" r:id="rId9"/>
    <p:sldId id="289" r:id="rId10"/>
    <p:sldId id="284" r:id="rId11"/>
    <p:sldId id="287" r:id="rId12"/>
    <p:sldId id="286" r:id="rId13"/>
    <p:sldId id="283" r:id="rId14"/>
    <p:sldId id="267" r:id="rId15"/>
    <p:sldId id="268" r:id="rId16"/>
    <p:sldId id="274" r:id="rId17"/>
    <p:sldId id="269" r:id="rId18"/>
    <p:sldId id="270" r:id="rId19"/>
    <p:sldId id="271" r:id="rId20"/>
    <p:sldId id="282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9"/>
    <p:restoredTop sz="93977"/>
  </p:normalViewPr>
  <p:slideViewPr>
    <p:cSldViewPr>
      <p:cViewPr>
        <p:scale>
          <a:sx n="100" d="100"/>
          <a:sy n="100" d="100"/>
        </p:scale>
        <p:origin x="1520" y="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55A36-7419-6041-A348-509FAB283E90}" type="datetimeFigureOut">
              <a:rPr lang="en-US" smtClean="0"/>
              <a:t>12/9/16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97DFE-7F42-954F-A903-169B4FEE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77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5F681-D922-7A4F-931B-9CC9A6B28998}" type="datetimeFigureOut">
              <a:rPr lang="en-US" smtClean="0"/>
              <a:t>12/9/16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E1B3C-8449-9146-9F28-78172F0B5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7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8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7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9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18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54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88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492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35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236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125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17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49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285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4374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79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8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9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5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3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2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7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E6B5-1CB6-431E-A6BD-C50DB5478E5B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BDF-D09D-46F9-B7B3-74E7F9461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8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E6B5-1CB6-431E-A6BD-C50DB5478E5B}" type="datetimeFigureOut">
              <a:rPr lang="en-US" smtClean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37BDF-D09D-46F9-B7B3-74E7F9461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8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E6B5-1CB6-431E-A6BD-C50DB5478E5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37BDF-D09D-46F9-B7B3-74E7F94619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98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9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1828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eorgia" panose="02040502050405020303" pitchFamily="18" charset="0"/>
              </a:rPr>
              <a:t>Internship:</a:t>
            </a:r>
            <a:endParaRPr lang="en-US" sz="2800" i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7178" y="2352020"/>
            <a:ext cx="46420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Year Long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Two consecutive semesters, Fall/Spring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288 hours minimum required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5278" y="3733800"/>
            <a:ext cx="46039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15 hours outside your school  to compare and contrast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Online Seminars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Includes a University Supervisor  and an Oregon Onsite Mentor</a:t>
            </a: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0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3276600"/>
            <a:ext cx="5334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3800" y="2811839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Strategies in Ed Leadership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Supervisory Theory and Practice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Research Based Decision-Making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Oregon Educational Finance and Business Management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Georgia" panose="02040502050405020303" pitchFamily="18" charset="0"/>
              </a:rPr>
              <a:t>•   Oregon  School Law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Continuing Administrator Internship</a:t>
            </a: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3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1905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eorgia" panose="02040502050405020303" pitchFamily="18" charset="0"/>
              </a:rPr>
              <a:t>Internship:</a:t>
            </a:r>
            <a:endParaRPr lang="en-US" sz="2800" i="1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42822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Semester Long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218 hours minimum required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197661"/>
            <a:ext cx="464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Completed in your own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Online Seminars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Includes a University Supervisor and an Oregon Onsite Mentor</a:t>
            </a:r>
          </a:p>
        </p:txBody>
      </p:sp>
    </p:spTree>
    <p:extLst>
      <p:ext uri="{BB962C8B-B14F-4D97-AF65-F5344CB8AC3E}">
        <p14:creationId xmlns:p14="http://schemas.microsoft.com/office/powerpoint/2010/main" val="50216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8194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Georgia" panose="02040502050405020303" pitchFamily="18" charset="0"/>
              </a:rPr>
              <a:t>Doctoral Program CORE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Research and Statistics (10-11)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Foundations/Philosophy/Ethics (12)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Dissertation/Comprehension Exam (9)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1816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Georgia" panose="02040502050405020303" pitchFamily="18" charset="0"/>
              </a:rPr>
              <a:t>Doctoral Specialization: Educational Leadership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Georgia" panose="02040502050405020303" pitchFamily="18" charset="0"/>
              </a:rPr>
              <a:t>ProAL</a:t>
            </a:r>
            <a:r>
              <a:rPr lang="en-US" sz="2200" dirty="0" smtClean="0">
                <a:latin typeface="Georgia" panose="02040502050405020303" pitchFamily="18" charset="0"/>
              </a:rPr>
              <a:t> embedded in the specialization (18)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Leadership (12)</a:t>
            </a: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943142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Fall Conference – Special Education	 Oct 5-Oct 7, ‘16 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Oregon Law Conference		           Nov. 30-Dec 2, ‘16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COSA Seaside Conference		 June 22-23, 2017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COSA Assessment Conference		 Aug. 4, 2017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4398611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Oregon Law Conference		            Nov</a:t>
            </a:r>
            <a:r>
              <a:rPr lang="en-US" sz="2000" dirty="0">
                <a:latin typeface="Georgia" panose="02040502050405020303" pitchFamily="18" charset="0"/>
              </a:rPr>
              <a:t>. 30-Dec 2</a:t>
            </a:r>
            <a:r>
              <a:rPr lang="en-US" sz="2000" dirty="0" smtClean="0">
                <a:latin typeface="Georgia" panose="02040502050405020303" pitchFamily="18" charset="0"/>
              </a:rPr>
              <a:t>, ’16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 smtClean="0">
                <a:latin typeface="Georgia" panose="02040502050405020303" pitchFamily="18" charset="0"/>
              </a:rPr>
              <a:t>ELL Conference				March </a:t>
            </a:r>
            <a:r>
              <a:rPr lang="en-US" sz="2000" dirty="0">
                <a:latin typeface="Georgia" panose="02040502050405020303" pitchFamily="18" charset="0"/>
              </a:rPr>
              <a:t>8</a:t>
            </a:r>
            <a:r>
              <a:rPr lang="en-US" sz="2000" dirty="0" smtClean="0">
                <a:latin typeface="Georgia" panose="02040502050405020303" pitchFamily="18" charset="0"/>
              </a:rPr>
              <a:t>-10, 2017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36835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Principal’s Conference			Oct. 23-25, 2016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612" y="3389417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Georgia" panose="02040502050405020303" pitchFamily="18" charset="0"/>
              </a:rPr>
              <a:t>PreAL</a:t>
            </a:r>
            <a:r>
              <a:rPr lang="en-US" sz="2200" b="1" dirty="0" smtClean="0">
                <a:latin typeface="Georgia" panose="02040502050405020303" pitchFamily="18" charset="0"/>
              </a:rPr>
              <a:t>:</a:t>
            </a:r>
            <a:endParaRPr lang="en-US" sz="2200" b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378" y="4367833"/>
            <a:ext cx="1840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Georgia" panose="02040502050405020303" pitchFamily="18" charset="0"/>
              </a:rPr>
              <a:t>PreAL</a:t>
            </a:r>
            <a:r>
              <a:rPr lang="en-US" sz="2200" b="1" dirty="0" smtClean="0">
                <a:latin typeface="Georgia" panose="02040502050405020303" pitchFamily="18" charset="0"/>
              </a:rPr>
              <a:t> </a:t>
            </a:r>
            <a:r>
              <a:rPr lang="en-US" sz="2000" b="1" dirty="0" smtClean="0">
                <a:latin typeface="Georgia" panose="02040502050405020303" pitchFamily="18" charset="0"/>
              </a:rPr>
              <a:t>Interns:</a:t>
            </a:r>
            <a:endParaRPr lang="en-US" sz="2000" b="1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612" y="5352961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Georgia" panose="02040502050405020303" pitchFamily="18" charset="0"/>
              </a:rPr>
              <a:t>ProAL</a:t>
            </a:r>
            <a:r>
              <a:rPr lang="en-US" sz="2200" b="1" dirty="0" smtClean="0">
                <a:latin typeface="Georgia" panose="02040502050405020303" pitchFamily="18" charset="0"/>
              </a:rPr>
              <a:t>:</a:t>
            </a:r>
            <a:endParaRPr lang="en-US" sz="2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7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38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Online access 24/7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Asynchronous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808041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Job-embedded, career-focusing internship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Relevant and productive experiences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577482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COSA facilitates registration, internship planning and licensing</a:t>
            </a: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429000"/>
            <a:ext cx="8458200" cy="2569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National Leader in Education Leadership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Internship Supervisors are experienced Oregon Administrators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State Consortium to Advise and Guide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Program Aligned with State and National Standards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Rigorous standards of admission and completion</a:t>
            </a: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644537"/>
            <a:ext cx="5715000" cy="155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Competitive with Oregon Universities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Tuition rate is locked at admission date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Degree programs eligible for financial aid</a:t>
            </a: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667000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Georgia"/>
              <a:cs typeface="Georgia"/>
            </a:endParaRPr>
          </a:p>
          <a:p>
            <a:pPr algn="ctr"/>
            <a:endParaRPr lang="en-US" sz="2400" b="1" dirty="0">
              <a:latin typeface="Georgia"/>
              <a:cs typeface="Georgia"/>
            </a:endParaRPr>
          </a:p>
          <a:p>
            <a:pPr algn="ctr"/>
            <a:r>
              <a:rPr lang="en-US" sz="2400" b="1" dirty="0" smtClean="0">
                <a:latin typeface="Georgia"/>
                <a:cs typeface="Georgia"/>
              </a:rPr>
              <a:t>Cheryl K. Brown</a:t>
            </a:r>
          </a:p>
          <a:p>
            <a:pPr algn="ctr"/>
            <a:r>
              <a:rPr lang="en-US" sz="2400" b="1" dirty="0" smtClean="0">
                <a:latin typeface="Georgia"/>
                <a:cs typeface="Georgia"/>
              </a:rPr>
              <a:t>Education Leadership Specialist</a:t>
            </a:r>
          </a:p>
          <a:p>
            <a:pPr algn="ctr"/>
            <a:r>
              <a:rPr lang="en-US" sz="2400" b="1" dirty="0" smtClean="0">
                <a:latin typeface="Georgia"/>
                <a:cs typeface="Georgia"/>
              </a:rPr>
              <a:t>COSA</a:t>
            </a:r>
          </a:p>
          <a:p>
            <a:pPr algn="ctr"/>
            <a:endParaRPr lang="en-US" sz="2400" b="1" dirty="0">
              <a:latin typeface="Georgia"/>
              <a:cs typeface="Georgia"/>
            </a:endParaRPr>
          </a:p>
          <a:p>
            <a:pPr algn="ctr"/>
            <a:endParaRPr lang="en-US" sz="2400" b="1" dirty="0" smtClean="0">
              <a:latin typeface="Georgia"/>
              <a:cs typeface="Georgia"/>
            </a:endParaRPr>
          </a:p>
          <a:p>
            <a:pPr algn="ctr"/>
            <a:endParaRPr lang="en-US" sz="24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792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971800"/>
            <a:ext cx="7239000" cy="206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Blackboard Delivery through Learning Modules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Asynchronous self-paced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Online Certification/4-week course required of professors and supervisors</a:t>
            </a: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4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1828799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Georgia" panose="02040502050405020303" pitchFamily="18" charset="0"/>
              </a:rPr>
              <a:t>Developing Leaders</a:t>
            </a:r>
            <a:endParaRPr lang="en-US" sz="3200" i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53409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Commitment to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Prepare aspiring educational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Improve the teaching and learning in schools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341706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Georgia" panose="02040502050405020303" pitchFamily="18" charset="0"/>
              </a:rPr>
              <a:t>Convenience, High-Quality Learning, Cost-Efficient Solutions</a:t>
            </a:r>
            <a:endParaRPr lang="en-US" sz="24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1676400"/>
            <a:ext cx="55394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latin typeface="Georgia" panose="02040502050405020303" pitchFamily="18" charset="0"/>
              </a:rPr>
              <a:t>Concordia University of Chicago</a:t>
            </a:r>
            <a:endParaRPr lang="en-US" sz="2300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2138065"/>
            <a:ext cx="4114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Georgia" panose="02040502050405020303" pitchFamily="18" charset="0"/>
              </a:rPr>
              <a:t>CAEP accredited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/>
                <a:cs typeface="Georgia"/>
              </a:rPr>
              <a:t>Council for the Accreditation of Education Programs 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89613" y="3657600"/>
            <a:ext cx="39243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Georgia" panose="02040502050405020303" pitchFamily="18" charset="0"/>
              </a:rPr>
              <a:t>Successful Partnerships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Ohio and New York</a:t>
            </a:r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86300" y="4521149"/>
            <a:ext cx="42291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Georgia" panose="02040502050405020303" pitchFamily="18" charset="0"/>
              </a:rPr>
              <a:t>College Graduate and Innovative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Degrees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Certificates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Endorsements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Opportunities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37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99"/>
            <a:ext cx="887506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8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1242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 smtClean="0">
                <a:latin typeface="Georgia" panose="02040502050405020303" pitchFamily="18" charset="0"/>
              </a:rPr>
              <a:t>PreAL</a:t>
            </a:r>
            <a:r>
              <a:rPr lang="en-US" sz="2400" dirty="0" smtClean="0">
                <a:latin typeface="Georgia" panose="02040502050405020303" pitchFamily="18" charset="0"/>
              </a:rPr>
              <a:t>, Preliminary Administrator License (formerly IAL)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 smtClean="0">
                <a:latin typeface="Georgia" panose="02040502050405020303" pitchFamily="18" charset="0"/>
              </a:rPr>
              <a:t>PreAL</a:t>
            </a:r>
            <a:r>
              <a:rPr lang="en-US" sz="2400" dirty="0" smtClean="0">
                <a:latin typeface="Georgia" panose="02040502050405020303" pitchFamily="18" charset="0"/>
              </a:rPr>
              <a:t> with </a:t>
            </a:r>
            <a:r>
              <a:rPr lang="en-US" sz="2400" b="1" dirty="0" smtClean="0">
                <a:latin typeface="Georgia" panose="02040502050405020303" pitchFamily="18" charset="0"/>
              </a:rPr>
              <a:t>Master’s</a:t>
            </a:r>
            <a:r>
              <a:rPr lang="en-US" sz="2400" dirty="0" smtClean="0">
                <a:latin typeface="Georgia" panose="02040502050405020303" pitchFamily="18" charset="0"/>
              </a:rPr>
              <a:t> Degree in Educational Leadership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 smtClean="0">
                <a:latin typeface="Georgia" panose="02040502050405020303" pitchFamily="18" charset="0"/>
              </a:rPr>
              <a:t>ProAL</a:t>
            </a:r>
            <a:r>
              <a:rPr lang="en-US" sz="2400" dirty="0" smtClean="0">
                <a:latin typeface="Georgia" panose="02040502050405020303" pitchFamily="18" charset="0"/>
              </a:rPr>
              <a:t>, Professional Administrator License (formerly CAL)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Georgia" panose="02040502050405020303" pitchFamily="18" charset="0"/>
              </a:rPr>
              <a:t>Doctorate</a:t>
            </a:r>
            <a:r>
              <a:rPr lang="en-US" sz="2400" dirty="0" smtClean="0">
                <a:latin typeface="Georgia" panose="02040502050405020303" pitchFamily="18" charset="0"/>
              </a:rPr>
              <a:t> in </a:t>
            </a:r>
            <a:r>
              <a:rPr lang="en-US" sz="2400" b="1" dirty="0" smtClean="0">
                <a:latin typeface="Georgia" panose="02040502050405020303" pitchFamily="18" charset="0"/>
              </a:rPr>
              <a:t>Educational Leadership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809" y="3810000"/>
            <a:ext cx="876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/>
                <a:cs typeface="Georgia"/>
              </a:rPr>
              <a:t>Council </a:t>
            </a:r>
            <a:r>
              <a:rPr lang="en-US" sz="2400" dirty="0">
                <a:latin typeface="Georgia"/>
                <a:cs typeface="Georgia"/>
              </a:rPr>
              <a:t>for the Accreditation of Education Programs (CAEP) </a:t>
            </a:r>
            <a:endParaRPr lang="en-US" sz="2200" dirty="0" smtClean="0">
              <a:latin typeface="Georgia"/>
              <a:cs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Educational Leadership Constituent Council (ELCC/ISLLC)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eorgia" panose="02040502050405020303" pitchFamily="18" charset="0"/>
              </a:rPr>
              <a:t>Oregon TSPC Licensure standards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286780"/>
            <a:ext cx="352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Georgia" panose="02040502050405020303" pitchFamily="18" charset="0"/>
              </a:rPr>
              <a:t>Aligned to the…</a:t>
            </a:r>
            <a:endParaRPr lang="en-US" sz="28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2743200"/>
            <a:ext cx="6705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dobe Garamond Pro" charset="0"/>
                <a:ea typeface="Adobe Garamond Pro" charset="0"/>
                <a:cs typeface="Adobe Garamond Pro" charset="0"/>
              </a:rPr>
              <a:t>The Council for the Accreditation of Education Programs has recognized the COSA-CU Chicago degree and licensure programs as being in the </a:t>
            </a:r>
            <a:r>
              <a:rPr lang="en-US" sz="2800" u="sng" dirty="0">
                <a:solidFill>
                  <a:schemeClr val="bg1">
                    <a:lumMod val="50000"/>
                  </a:schemeClr>
                </a:solidFill>
                <a:latin typeface="Adobe Garamond Pro" charset="0"/>
                <a:ea typeface="Adobe Garamond Pro" charset="0"/>
                <a:cs typeface="Adobe Garamond Pro" charset="0"/>
              </a:rPr>
              <a:t>top </a:t>
            </a:r>
            <a:r>
              <a:rPr lang="en-US" sz="2800" u="sng" dirty="0" smtClean="0">
                <a:solidFill>
                  <a:schemeClr val="bg1">
                    <a:lumMod val="50000"/>
                  </a:schemeClr>
                </a:solidFill>
                <a:latin typeface="Adobe Garamond Pro" charset="0"/>
                <a:ea typeface="Adobe Garamond Pro" charset="0"/>
                <a:cs typeface="Adobe Garamond Pro" charset="0"/>
              </a:rPr>
              <a:t>2 </a:t>
            </a:r>
            <a:r>
              <a:rPr lang="en-US" sz="2800" u="sng" dirty="0">
                <a:solidFill>
                  <a:schemeClr val="bg1">
                    <a:lumMod val="50000"/>
                  </a:schemeClr>
                </a:solidFill>
                <a:latin typeface="Adobe Garamond Pro" charset="0"/>
                <a:ea typeface="Adobe Garamond Pro" charset="0"/>
                <a:cs typeface="Adobe Garamond Pro" charset="0"/>
              </a:rPr>
              <a:t>percent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dobe Garamond Pro" charset="0"/>
                <a:ea typeface="Adobe Garamond Pro" charset="0"/>
                <a:cs typeface="Adobe Garamond Pro" charset="0"/>
              </a:rPr>
              <a:t>of all graduate education programs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dobe Garamond Pro" charset="0"/>
                <a:ea typeface="Adobe Garamond Pro" charset="0"/>
                <a:cs typeface="Adobe Garamond Pro" charset="0"/>
              </a:rPr>
              <a:t>nationally.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2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3352800"/>
            <a:ext cx="3048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2971800"/>
            <a:ext cx="7620000" cy="324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Georgia" panose="02040502050405020303" pitchFamily="18" charset="0"/>
              </a:rPr>
              <a:t>Instructional Leadership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Georgia" panose="02040502050405020303" pitchFamily="18" charset="0"/>
              </a:rPr>
              <a:t>Supervision and Improvement of Instruction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Georgia" panose="02040502050405020303" pitchFamily="18" charset="0"/>
              </a:rPr>
              <a:t>School, Parents, and Community Relations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Georgia" panose="02040502050405020303" pitchFamily="18" charset="0"/>
              </a:rPr>
              <a:t>Oregon School Finance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Georgia" panose="02040502050405020303" pitchFamily="18" charset="0"/>
              </a:rPr>
              <a:t>Oregon School Law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Georgia" panose="02040502050405020303" pitchFamily="18" charset="0"/>
              </a:rPr>
              <a:t>Internship I and II</a:t>
            </a:r>
            <a:endParaRPr lang="en-US" sz="23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5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385</Words>
  <Application>Microsoft Macintosh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Adobe Garamond Pro</vt:lpstr>
      <vt:lpstr>Arial</vt:lpstr>
      <vt:lpstr>Calibri</vt:lpstr>
      <vt:lpstr>Georgia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Jordyn</dc:creator>
  <cp:lastModifiedBy>megan Monson</cp:lastModifiedBy>
  <cp:revision>48</cp:revision>
  <cp:lastPrinted>2016-09-10T18:44:02Z</cp:lastPrinted>
  <dcterms:created xsi:type="dcterms:W3CDTF">2015-03-11T21:32:43Z</dcterms:created>
  <dcterms:modified xsi:type="dcterms:W3CDTF">2016-12-09T20:09:11Z</dcterms:modified>
</cp:coreProperties>
</file>