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</p:sldMasterIdLst>
  <p:notesMasterIdLst>
    <p:notesMasterId r:id="rId7"/>
  </p:notesMasterIdLst>
  <p:handoutMasterIdLst>
    <p:handoutMasterId r:id="rId8"/>
  </p:handoutMasterIdLst>
  <p:sldIdLst>
    <p:sldId id="326" r:id="rId3"/>
    <p:sldId id="381" r:id="rId4"/>
    <p:sldId id="382" r:id="rId5"/>
    <p:sldId id="379" r:id="rId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5BC"/>
    <a:srgbClr val="1E75BC"/>
    <a:srgbClr val="40A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64304" autoAdjust="0"/>
  </p:normalViewPr>
  <p:slideViewPr>
    <p:cSldViewPr snapToGrid="0">
      <p:cViewPr varScale="1">
        <p:scale>
          <a:sx n="44" d="100"/>
          <a:sy n="44" d="100"/>
        </p:scale>
        <p:origin x="208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AF-470C-B4F8-66D12FB0A56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AF-470C-B4F8-66D12FB0A56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4AF-470C-B4F8-66D12FB0A56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4AF-470C-B4F8-66D12FB0A56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4AF-470C-B4F8-66D12FB0A56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4AF-470C-B4F8-66D12FB0A56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4AF-470C-B4F8-66D12FB0A568}"/>
              </c:ext>
            </c:extLst>
          </c:dPt>
          <c:dLbls>
            <c:dLbl>
              <c:idx val="2"/>
              <c:layout>
                <c:manualLayout>
                  <c:x val="-2.2762223706173527E-2"/>
                  <c:y val="-7.29807510245474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34AF-470C-B4F8-66D12FB0A568}"/>
                </c:ext>
              </c:extLst>
            </c:dLbl>
            <c:dLbl>
              <c:idx val="4"/>
              <c:layout>
                <c:manualLayout>
                  <c:x val="-3.8392043428299716E-2"/>
                  <c:y val="-3.593016389549456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34AF-470C-B4F8-66D12FB0A568}"/>
                </c:ext>
              </c:extLst>
            </c:dLbl>
            <c:dLbl>
              <c:idx val="6"/>
              <c:layout>
                <c:manualLayout>
                  <c:x val="-1.9977308910853416E-2"/>
                  <c:y val="-0.3110640691140272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34AF-470C-B4F8-66D12FB0A5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'State Data'!$A$3:$A$9</c:f>
              <c:strCache>
                <c:ptCount val="7"/>
                <c:pt idx="0">
                  <c:v>Asian</c:v>
                </c:pt>
                <c:pt idx="1">
                  <c:v>Black/African American</c:v>
                </c:pt>
                <c:pt idx="2">
                  <c:v>Hispanic/Latino</c:v>
                </c:pt>
                <c:pt idx="3">
                  <c:v>American Indian/Alaska Native</c:v>
                </c:pt>
                <c:pt idx="4">
                  <c:v>Multi-Racial</c:v>
                </c:pt>
                <c:pt idx="5">
                  <c:v>Native Hawaiian/Pacific Islander</c:v>
                </c:pt>
                <c:pt idx="6">
                  <c:v>White</c:v>
                </c:pt>
              </c:strCache>
            </c:strRef>
          </c:cat>
          <c:val>
            <c:numRef>
              <c:f>'State Data'!$F$3:$F$9</c:f>
              <c:numCache>
                <c:formatCode>0.00%</c:formatCode>
                <c:ptCount val="7"/>
                <c:pt idx="0">
                  <c:v>4.2200000000000001E-2</c:v>
                </c:pt>
                <c:pt idx="1">
                  <c:v>2.4500000000000001E-2</c:v>
                </c:pt>
                <c:pt idx="2">
                  <c:v>0.21479999999999999</c:v>
                </c:pt>
                <c:pt idx="3">
                  <c:v>1.5800000000000002E-2</c:v>
                </c:pt>
                <c:pt idx="4">
                  <c:v>5.5300000000000002E-2</c:v>
                </c:pt>
                <c:pt idx="5">
                  <c:v>6.7000000000000002E-3</c:v>
                </c:pt>
                <c:pt idx="6">
                  <c:v>0.64070000000000005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4AF-470C-B4F8-66D12FB0A56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2418" cy="465743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902" y="2"/>
            <a:ext cx="2982418" cy="465743"/>
          </a:xfrm>
          <a:prstGeom prst="rect">
            <a:avLst/>
          </a:prstGeom>
        </p:spPr>
        <p:txBody>
          <a:bodyPr vert="horz" lIns="87444" tIns="43722" rIns="87444" bIns="43722" rtlCol="0"/>
          <a:lstStyle>
            <a:lvl1pPr algn="r">
              <a:defRPr sz="1100"/>
            </a:lvl1pPr>
          </a:lstStyle>
          <a:p>
            <a:fld id="{C2A799EF-8C74-4D6E-A631-AC7EB5364C33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0660"/>
            <a:ext cx="2982418" cy="465742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902" y="8830660"/>
            <a:ext cx="2982418" cy="465742"/>
          </a:xfrm>
          <a:prstGeom prst="rect">
            <a:avLst/>
          </a:prstGeom>
        </p:spPr>
        <p:txBody>
          <a:bodyPr vert="horz" lIns="87444" tIns="43722" rIns="87444" bIns="43722" rtlCol="0" anchor="b"/>
          <a:lstStyle>
            <a:lvl1pPr algn="r">
              <a:defRPr sz="1100"/>
            </a:lvl1pPr>
          </a:lstStyle>
          <a:p>
            <a:fld id="{6F5A6121-4E19-4E32-B337-A6F2F88DB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45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3" y="4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/>
          <a:lstStyle>
            <a:lvl1pPr algn="r">
              <a:defRPr sz="1200"/>
            </a:lvl1pPr>
          </a:lstStyle>
          <a:p>
            <a:fld id="{16E269B5-A450-40E7-A292-22517D9C251B}" type="datetimeFigureOut">
              <a:rPr lang="en-US" smtClean="0"/>
              <a:t>9/25/2018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9" rIns="92437" bIns="4621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37" tIns="46219" rIns="92437" bIns="4621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971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3" y="8829971"/>
            <a:ext cx="2982119" cy="466433"/>
          </a:xfrm>
          <a:prstGeom prst="rect">
            <a:avLst/>
          </a:prstGeom>
        </p:spPr>
        <p:txBody>
          <a:bodyPr vert="horz" lIns="92437" tIns="46219" rIns="92437" bIns="46219" rtlCol="0" anchor="b"/>
          <a:lstStyle>
            <a:lvl1pPr algn="r">
              <a:defRPr sz="1200"/>
            </a:lvl1pPr>
          </a:lstStyle>
          <a:p>
            <a:fld id="{E2B63952-BBA8-4838-A0CF-80F927264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51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1122" indent="-288893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55573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17802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80031" indent="-23111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2261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4490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66719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28948" indent="-23111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3B75A0-6090-4C81-8E37-69D10F0AC0D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52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718103" y="4620578"/>
            <a:ext cx="5744818" cy="3780473"/>
          </a:xfrm>
          <a:prstGeom prst="rect">
            <a:avLst/>
          </a:prstGeom>
        </p:spPr>
        <p:txBody>
          <a:bodyPr spcFirstLastPara="1" wrap="square" lIns="92166" tIns="92166" rIns="92166" bIns="92166" anchor="t" anchorCtr="0">
            <a:noAutofit/>
          </a:bodyPr>
          <a:lstStyle/>
          <a:p>
            <a:endParaRPr dirty="0"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430338" y="1198563"/>
            <a:ext cx="4319587" cy="3241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13682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number of students meeting the federal definition of homeless in Oregon is up for the fourth year in a row, reaching a new record for both the number and percentage of homeless students. For the 2016-17 school year, 22,541 students “lack a fixed, regular and adequate nighttime residence”. That represents 3.9% of the entire public K-12 student population. 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63952-BBA8-4838-A0CF-80F9272645A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95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4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180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400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326251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44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/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91000"/>
            <a:ext cx="7886700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rgbClr val="1B75B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1981200" y="5516563"/>
            <a:ext cx="5486400" cy="960437"/>
          </a:xfrm>
        </p:spPr>
        <p:txBody>
          <a:bodyPr/>
          <a:lstStyle>
            <a:lvl1pPr marL="0" indent="0" algn="ctr">
              <a:buNone/>
              <a:defRPr baseline="0">
                <a:solidFill>
                  <a:srgbClr val="1B75BC"/>
                </a:solidFill>
              </a:defRPr>
            </a:lvl1pPr>
          </a:lstStyle>
          <a:p>
            <a:pPr lvl="0"/>
            <a:r>
              <a:rPr lang="en-US" dirty="0"/>
              <a:t>Presenter Information</a:t>
            </a:r>
          </a:p>
        </p:txBody>
      </p:sp>
    </p:spTree>
    <p:extLst>
      <p:ext uri="{BB962C8B-B14F-4D97-AF65-F5344CB8AC3E}">
        <p14:creationId xmlns:p14="http://schemas.microsoft.com/office/powerpoint/2010/main" val="3938149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609600"/>
            <a:ext cx="37115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7321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949" y="23382"/>
            <a:ext cx="62999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31136"/>
            <a:ext cx="7886700" cy="39458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69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609600"/>
            <a:ext cx="3711575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467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130" y="35574"/>
            <a:ext cx="6052566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218944"/>
            <a:ext cx="3886200" cy="3958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218944"/>
            <a:ext cx="3886200" cy="3958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4819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53113"/>
            <a:ext cx="1905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922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53113"/>
            <a:ext cx="1905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85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go/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462480"/>
            <a:ext cx="7886700" cy="1325563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328" y="2147305"/>
            <a:ext cx="4655427" cy="231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89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5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53113"/>
            <a:ext cx="1905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5710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2834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992834"/>
            <a:ext cx="4629150" cy="3868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593039"/>
            <a:ext cx="2949178" cy="2275953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53113"/>
            <a:ext cx="1905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0153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99813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1999818"/>
            <a:ext cx="4629150" cy="3861237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613977"/>
            <a:ext cx="2949178" cy="2289915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5" name="Picture 5" descr="I:\aOutsideOffice\Jenni Knaus ODE\Publishing Development ODE\1170823_ODE_HLogo TAG_2016-FINAL-RGB from Illustratorr.jpg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853113"/>
            <a:ext cx="1905000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112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982367"/>
            <a:ext cx="6858000" cy="227447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8915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4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6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82363"/>
            <a:ext cx="7886700" cy="258011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293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3427255"/>
            <a:ext cx="3886200" cy="27497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0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002541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34401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4341655"/>
            <a:ext cx="3868340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34401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4341655"/>
            <a:ext cx="3887391" cy="1848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81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92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1581"/>
            <a:ext cx="1714500" cy="66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177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99848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427255"/>
            <a:ext cx="7886700" cy="2749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73" y="186164"/>
            <a:ext cx="2710888" cy="134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5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olt.gill@stae.or.us" TargetMode="External"/><Relationship Id="rId2" Type="http://schemas.openxmlformats.org/officeDocument/2006/relationships/hyperlink" Target="https://twitter.com/ORDeptED_Colt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>
            <a:spLocks noGrp="1"/>
          </p:cNvSpPr>
          <p:nvPr>
            <p:ph type="title" idx="4294967295"/>
          </p:nvPr>
        </p:nvSpPr>
        <p:spPr>
          <a:xfrm>
            <a:off x="64718" y="3538303"/>
            <a:ext cx="9144000" cy="1171575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1E75BC"/>
                </a:solidFill>
              </a:rPr>
              <a:t>Statewide</a:t>
            </a:r>
            <a:br>
              <a:rPr lang="en-US" sz="4800" dirty="0" smtClean="0">
                <a:solidFill>
                  <a:srgbClr val="1E75BC"/>
                </a:solidFill>
              </a:rPr>
            </a:br>
            <a:r>
              <a:rPr lang="en-US" sz="8000" dirty="0" smtClean="0">
                <a:solidFill>
                  <a:srgbClr val="1E75BC"/>
                </a:solidFill>
              </a:rPr>
              <a:t>Educator Equity</a:t>
            </a:r>
            <a:r>
              <a:rPr lang="en-US" sz="4800" dirty="0" smtClean="0">
                <a:solidFill>
                  <a:srgbClr val="1E75BC"/>
                </a:solidFill>
              </a:rPr>
              <a:t/>
            </a:r>
            <a:br>
              <a:rPr lang="en-US" sz="4800" dirty="0" smtClean="0">
                <a:solidFill>
                  <a:srgbClr val="1E75BC"/>
                </a:solidFill>
              </a:rPr>
            </a:br>
            <a:r>
              <a:rPr lang="en-US" sz="4800" dirty="0" smtClean="0">
                <a:solidFill>
                  <a:srgbClr val="1E75BC"/>
                </a:solidFill>
              </a:rPr>
              <a:t>Summit</a:t>
            </a:r>
            <a:endParaRPr lang="en-US" sz="4800" i="1" dirty="0">
              <a:solidFill>
                <a:srgbClr val="1E75BC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816280" y="6212110"/>
            <a:ext cx="7640877" cy="339793"/>
          </a:xfrm>
        </p:spPr>
        <p:txBody>
          <a:bodyPr>
            <a:noAutofit/>
          </a:bodyPr>
          <a:lstStyle/>
          <a:p>
            <a:pPr algn="ctr"/>
            <a:r>
              <a:rPr lang="en-US" sz="2400" b="0" i="1" dirty="0" smtClean="0">
                <a:solidFill>
                  <a:srgbClr val="40A0DC"/>
                </a:solidFill>
              </a:rPr>
              <a:t>September 25, 2018</a:t>
            </a:r>
            <a:r>
              <a:rPr lang="en-US" sz="2400" b="0" i="1" dirty="0">
                <a:solidFill>
                  <a:srgbClr val="40A0DC"/>
                </a:solidFill>
              </a:rPr>
              <a:t/>
            </a:r>
            <a:br>
              <a:rPr lang="en-US" sz="2400" b="0" i="1" dirty="0">
                <a:solidFill>
                  <a:srgbClr val="40A0DC"/>
                </a:solidFill>
              </a:rPr>
            </a:br>
            <a:r>
              <a:rPr lang="en-US" sz="2400" b="0" i="1" dirty="0" smtClean="0">
                <a:solidFill>
                  <a:srgbClr val="40A0DC"/>
                </a:solidFill>
              </a:rPr>
              <a:t>Colt Gill, Director</a:t>
            </a:r>
            <a:br>
              <a:rPr lang="en-US" sz="2400" b="0" i="1" dirty="0" smtClean="0">
                <a:solidFill>
                  <a:srgbClr val="40A0DC"/>
                </a:solidFill>
              </a:rPr>
            </a:br>
            <a:r>
              <a:rPr lang="en-US" sz="2400" b="0" i="1" dirty="0" smtClean="0">
                <a:solidFill>
                  <a:srgbClr val="40A0DC"/>
                </a:solidFill>
              </a:rPr>
              <a:t/>
            </a:r>
            <a:br>
              <a:rPr lang="en-US" sz="2400" b="0" i="1" dirty="0" smtClean="0">
                <a:solidFill>
                  <a:srgbClr val="40A0DC"/>
                </a:solidFill>
              </a:rPr>
            </a:br>
            <a:endParaRPr lang="en-US" sz="2400" b="0" i="1" dirty="0">
              <a:solidFill>
                <a:srgbClr val="40A0DC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71" y="1164090"/>
            <a:ext cx="1274761" cy="127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7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63EF9C5-85C0-FB46-A872-C306D6AF9BE7}"/>
              </a:ext>
            </a:extLst>
          </p:cNvPr>
          <p:cNvSpPr txBox="1"/>
          <p:nvPr/>
        </p:nvSpPr>
        <p:spPr>
          <a:xfrm>
            <a:off x="2274757" y="0"/>
            <a:ext cx="6869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b="1" dirty="0" smtClean="0">
                <a:solidFill>
                  <a:srgbClr val="1D76BA"/>
                </a:solidFill>
              </a:rPr>
              <a:t>2</a:t>
            </a:r>
            <a:r>
              <a:rPr lang="en-US" sz="4400" b="1" baseline="30000" dirty="0" smtClean="0">
                <a:solidFill>
                  <a:srgbClr val="1D76BA"/>
                </a:solidFill>
              </a:rPr>
              <a:t>nd</a:t>
            </a:r>
            <a:r>
              <a:rPr lang="en-US" sz="4400" b="1" dirty="0" smtClean="0">
                <a:solidFill>
                  <a:srgbClr val="1D76BA"/>
                </a:solidFill>
              </a:rPr>
              <a:t> Grade</a:t>
            </a:r>
            <a:endParaRPr lang="en-US" sz="4400" b="1" dirty="0">
              <a:solidFill>
                <a:srgbClr val="1D76BA"/>
              </a:solidFill>
            </a:endParaRPr>
          </a:p>
        </p:txBody>
      </p:sp>
      <p:pic>
        <p:nvPicPr>
          <p:cNvPr id="6" name="Picture 4" descr="2nd grade grou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5" b="347"/>
          <a:stretch/>
        </p:blipFill>
        <p:spPr bwMode="auto">
          <a:xfrm>
            <a:off x="-401053" y="272716"/>
            <a:ext cx="10083794" cy="636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783" y="-166241"/>
            <a:ext cx="5897217" cy="1325563"/>
          </a:xfrm>
        </p:spPr>
        <p:txBody>
          <a:bodyPr>
            <a:normAutofit/>
          </a:bodyPr>
          <a:lstStyle/>
          <a:p>
            <a:pPr algn="r"/>
            <a:r>
              <a:rPr lang="en-US" sz="3200" dirty="0" smtClean="0"/>
              <a:t>Student Demographics</a:t>
            </a:r>
            <a:endParaRPr lang="en-US" sz="32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/>
          </p:nvPr>
        </p:nvGraphicFramePr>
        <p:xfrm>
          <a:off x="4525818" y="1902692"/>
          <a:ext cx="5116945" cy="2041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/>
          </p:nvPr>
        </p:nvGraphicFramePr>
        <p:xfrm>
          <a:off x="1671783" y="1159322"/>
          <a:ext cx="7781028" cy="4985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4402850"/>
            <a:ext cx="468283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LGBT: 9%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Homeless: 3.9%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Economically Disadvantaged: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53.70%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Ever English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Learners: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18.19%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with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Disabilities: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15.02%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Mobile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Students: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15.07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87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76347" y="3500464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linkClick r:id="rId2"/>
              </a:rPr>
              <a:t>@</a:t>
            </a:r>
            <a:r>
              <a:rPr lang="en-US" u="sng" dirty="0" err="1">
                <a:hlinkClick r:id="rId2"/>
              </a:rPr>
              <a:t>ORDeptED_Colt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4676" y="3500464"/>
            <a:ext cx="2093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colt.gill@state.or.us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 descr="Image result for twitter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999" y="2412941"/>
            <a:ext cx="1338488" cy="10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7894" y="2487224"/>
            <a:ext cx="967409" cy="9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2.xml><?xml version="1.0" encoding="utf-8"?>
<a:theme xmlns:a="http://schemas.openxmlformats.org/drawingml/2006/main" name="1_ODE_Powerpoint Template B">
  <a:themeElements>
    <a:clrScheme name="ODE-blue links">
      <a:dk1>
        <a:sysClr val="windowText" lastClr="000000"/>
      </a:dk1>
      <a:lt1>
        <a:sysClr val="window" lastClr="FFFFFF"/>
      </a:lt1>
      <a:dk2>
        <a:srgbClr val="344654"/>
      </a:dk2>
      <a:lt2>
        <a:srgbClr val="E2F4FC"/>
      </a:lt2>
      <a:accent1>
        <a:srgbClr val="1B75BC"/>
      </a:accent1>
      <a:accent2>
        <a:srgbClr val="9F2065"/>
      </a:accent2>
      <a:accent3>
        <a:srgbClr val="E26B2A"/>
      </a:accent3>
      <a:accent4>
        <a:srgbClr val="72C9F1"/>
      </a:accent4>
      <a:accent5>
        <a:srgbClr val="408740"/>
      </a:accent5>
      <a:accent6>
        <a:srgbClr val="1B75BC"/>
      </a:accent6>
      <a:hlink>
        <a:srgbClr val="1B75BC"/>
      </a:hlink>
      <a:folHlink>
        <a:srgbClr val="21AAE8"/>
      </a:folHlink>
    </a:clrScheme>
    <a:fontScheme name="OD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695_ODE_Powerpoint Template-standard_2017.potx" id="{1C7C9591-0F56-4626-B1BA-C39AEEF34B76}" vid="{BD8C16AE-534C-4634-A8F2-EC416CD1064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ODE_Powerpoint Template B</Template>
  <TotalTime>10063</TotalTime>
  <Words>120</Words>
  <Application>Microsoft Office PowerPoint</Application>
  <PresentationFormat>On-screen Show (4:3)</PresentationFormat>
  <Paragraphs>18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ODE_Powerpoint Template B</vt:lpstr>
      <vt:lpstr>1_ODE_Powerpoint Template B</vt:lpstr>
      <vt:lpstr>Statewide Educator Equity Summit</vt:lpstr>
      <vt:lpstr>PowerPoint Presentation</vt:lpstr>
      <vt:lpstr>Student Demographics</vt:lpstr>
      <vt:lpstr>PowerPoint Presentation</vt:lpstr>
    </vt:vector>
  </TitlesOfParts>
  <Company>Oregon Department of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KNAUS Jenni - ODE</dc:creator>
  <cp:lastModifiedBy>GILL Colt - ODE</cp:lastModifiedBy>
  <cp:revision>115</cp:revision>
  <cp:lastPrinted>2018-03-20T13:22:43Z</cp:lastPrinted>
  <dcterms:created xsi:type="dcterms:W3CDTF">2017-09-14T21:37:43Z</dcterms:created>
  <dcterms:modified xsi:type="dcterms:W3CDTF">2018-09-25T20:08:27Z</dcterms:modified>
</cp:coreProperties>
</file>