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6" saveSubsetFonts="1">
  <p:sldMasterIdLst>
    <p:sldMasterId id="2147483745" r:id="rId1"/>
    <p:sldMasterId id="2147483757" r:id="rId2"/>
  </p:sldMasterIdLst>
  <p:notesMasterIdLst>
    <p:notesMasterId r:id="rId42"/>
  </p:notesMasterIdLst>
  <p:handoutMasterIdLst>
    <p:handoutMasterId r:id="rId43"/>
  </p:handoutMasterIdLst>
  <p:sldIdLst>
    <p:sldId id="286" r:id="rId3"/>
    <p:sldId id="305" r:id="rId4"/>
    <p:sldId id="317" r:id="rId5"/>
    <p:sldId id="306" r:id="rId6"/>
    <p:sldId id="307" r:id="rId7"/>
    <p:sldId id="308" r:id="rId8"/>
    <p:sldId id="309" r:id="rId9"/>
    <p:sldId id="314" r:id="rId10"/>
    <p:sldId id="257" r:id="rId11"/>
    <p:sldId id="300" r:id="rId12"/>
    <p:sldId id="289" r:id="rId13"/>
    <p:sldId id="258" r:id="rId14"/>
    <p:sldId id="315" r:id="rId15"/>
    <p:sldId id="259" r:id="rId16"/>
    <p:sldId id="316" r:id="rId17"/>
    <p:sldId id="260" r:id="rId18"/>
    <p:sldId id="261" r:id="rId19"/>
    <p:sldId id="297" r:id="rId20"/>
    <p:sldId id="298" r:id="rId21"/>
    <p:sldId id="303" r:id="rId22"/>
    <p:sldId id="262" r:id="rId23"/>
    <p:sldId id="290" r:id="rId24"/>
    <p:sldId id="301" r:id="rId25"/>
    <p:sldId id="263" r:id="rId26"/>
    <p:sldId id="292" r:id="rId27"/>
    <p:sldId id="302" r:id="rId28"/>
    <p:sldId id="285" r:id="rId29"/>
    <p:sldId id="279" r:id="rId30"/>
    <p:sldId id="318" r:id="rId31"/>
    <p:sldId id="320" r:id="rId32"/>
    <p:sldId id="304" r:id="rId33"/>
    <p:sldId id="293" r:id="rId34"/>
    <p:sldId id="291" r:id="rId35"/>
    <p:sldId id="294" r:id="rId36"/>
    <p:sldId id="296" r:id="rId37"/>
    <p:sldId id="321" r:id="rId38"/>
    <p:sldId id="322" r:id="rId39"/>
    <p:sldId id="270" r:id="rId40"/>
    <p:sldId id="269" r:id="rId41"/>
  </p:sldIdLst>
  <p:sldSz cx="9144000" cy="6858000" type="screen4x3"/>
  <p:notesSz cx="6985000" cy="92837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4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379" autoAdjust="0"/>
  </p:normalViewPr>
  <p:slideViewPr>
    <p:cSldViewPr>
      <p:cViewPr varScale="1">
        <p:scale>
          <a:sx n="64" d="100"/>
          <a:sy n="64" d="100"/>
        </p:scale>
        <p:origin x="-22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1704" y="-9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odefs\home\Boltd\Bolt\DATA%20Collection%20-%20Homeless\Multi-Year\14-15%20multi-year.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boltd\AppData\Local\Microsoft\Windows\Temporary%20Internet%20Files\Content.Outlook\RE2ES33E\HmlssPKBySubgrp_02242015%20(3).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Sheet1!$B$5:$L$5</c:f>
              <c:strCache>
                <c:ptCount val="11"/>
                <c:pt idx="0">
                  <c:v>SY04-05</c:v>
                </c:pt>
                <c:pt idx="1">
                  <c:v>SY05-06</c:v>
                </c:pt>
                <c:pt idx="2">
                  <c:v>SY06-07</c:v>
                </c:pt>
                <c:pt idx="3">
                  <c:v>SY07-08</c:v>
                </c:pt>
                <c:pt idx="4">
                  <c:v>SY08-09</c:v>
                </c:pt>
                <c:pt idx="5">
                  <c:v>SY09-10</c:v>
                </c:pt>
                <c:pt idx="6">
                  <c:v>SY10-11</c:v>
                </c:pt>
                <c:pt idx="7">
                  <c:v>SY11-12</c:v>
                </c:pt>
                <c:pt idx="8">
                  <c:v>SY12-13</c:v>
                </c:pt>
                <c:pt idx="9">
                  <c:v>SY13-14</c:v>
                </c:pt>
                <c:pt idx="10">
                  <c:v>SY14-15</c:v>
                </c:pt>
              </c:strCache>
            </c:strRef>
          </c:cat>
          <c:val>
            <c:numRef>
              <c:f>Sheet1!$B$6:$L$6</c:f>
              <c:numCache>
                <c:formatCode>General</c:formatCode>
                <c:ptCount val="11"/>
                <c:pt idx="0">
                  <c:v>10407</c:v>
                </c:pt>
                <c:pt idx="1">
                  <c:v>13103</c:v>
                </c:pt>
                <c:pt idx="2">
                  <c:v>15517</c:v>
                </c:pt>
                <c:pt idx="3">
                  <c:v>15813</c:v>
                </c:pt>
                <c:pt idx="4">
                  <c:v>18051</c:v>
                </c:pt>
                <c:pt idx="5">
                  <c:v>18988</c:v>
                </c:pt>
                <c:pt idx="6">
                  <c:v>20491</c:v>
                </c:pt>
                <c:pt idx="7">
                  <c:v>20338</c:v>
                </c:pt>
                <c:pt idx="8">
                  <c:v>18699</c:v>
                </c:pt>
                <c:pt idx="9">
                  <c:v>19762</c:v>
                </c:pt>
                <c:pt idx="10">
                  <c:v>22500</c:v>
                </c:pt>
              </c:numCache>
            </c:numRef>
          </c:val>
        </c:ser>
        <c:dLbls>
          <c:showLegendKey val="0"/>
          <c:showVal val="0"/>
          <c:showCatName val="0"/>
          <c:showSerName val="0"/>
          <c:showPercent val="0"/>
          <c:showBubbleSize val="0"/>
        </c:dLbls>
        <c:gapWidth val="150"/>
        <c:shape val="box"/>
        <c:axId val="110566016"/>
        <c:axId val="110612864"/>
        <c:axId val="0"/>
      </c:bar3DChart>
      <c:catAx>
        <c:axId val="110566016"/>
        <c:scaling>
          <c:orientation val="minMax"/>
        </c:scaling>
        <c:delete val="0"/>
        <c:axPos val="b"/>
        <c:majorTickMark val="out"/>
        <c:minorTickMark val="none"/>
        <c:tickLblPos val="nextTo"/>
        <c:txPr>
          <a:bodyPr/>
          <a:lstStyle/>
          <a:p>
            <a:pPr>
              <a:defRPr sz="1600" b="1"/>
            </a:pPr>
            <a:endParaRPr lang="en-US"/>
          </a:p>
        </c:txPr>
        <c:crossAx val="110612864"/>
        <c:crosses val="autoZero"/>
        <c:auto val="1"/>
        <c:lblAlgn val="ctr"/>
        <c:lblOffset val="100"/>
        <c:noMultiLvlLbl val="0"/>
      </c:catAx>
      <c:valAx>
        <c:axId val="110612864"/>
        <c:scaling>
          <c:orientation val="minMax"/>
        </c:scaling>
        <c:delete val="0"/>
        <c:axPos val="l"/>
        <c:majorGridlines/>
        <c:numFmt formatCode="General" sourceLinked="1"/>
        <c:majorTickMark val="out"/>
        <c:minorTickMark val="none"/>
        <c:tickLblPos val="nextTo"/>
        <c:txPr>
          <a:bodyPr/>
          <a:lstStyle/>
          <a:p>
            <a:pPr>
              <a:defRPr sz="2000" b="1"/>
            </a:pPr>
            <a:endParaRPr lang="en-US"/>
          </a:p>
        </c:txPr>
        <c:crossAx val="11056601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solidFill>
                  <a:srgbClr val="540000"/>
                </a:solidFill>
              </a:defRPr>
            </a:pPr>
            <a:r>
              <a:rPr lang="en-US" sz="2400" dirty="0">
                <a:solidFill>
                  <a:srgbClr val="540000"/>
                </a:solidFill>
              </a:rPr>
              <a:t>Percent of Dropout Students in Oregon</a:t>
            </a:r>
          </a:p>
          <a:p>
            <a:pPr>
              <a:defRPr>
                <a:solidFill>
                  <a:srgbClr val="540000"/>
                </a:solidFill>
              </a:defRPr>
            </a:pPr>
            <a:r>
              <a:rPr lang="en-US" sz="2400" dirty="0" smtClean="0">
                <a:solidFill>
                  <a:srgbClr val="540000"/>
                </a:solidFill>
              </a:rPr>
              <a:t>by </a:t>
            </a:r>
            <a:r>
              <a:rPr lang="en-US" sz="2400" dirty="0">
                <a:solidFill>
                  <a:srgbClr val="540000"/>
                </a:solidFill>
              </a:rPr>
              <a:t>Subgroup 2013-2014</a:t>
            </a:r>
          </a:p>
        </c:rich>
      </c:tx>
      <c:layout/>
      <c:overlay val="1"/>
    </c:title>
    <c:autoTitleDeleted val="0"/>
    <c:plotArea>
      <c:layout>
        <c:manualLayout>
          <c:layoutTarget val="inner"/>
          <c:xMode val="edge"/>
          <c:yMode val="edge"/>
          <c:x val="0.38480172527588352"/>
          <c:y val="0.17069243156199679"/>
          <c:w val="0.58126848076437754"/>
          <c:h val="0.74862591451430893"/>
        </c:manualLayout>
      </c:layout>
      <c:barChart>
        <c:barDir val="bar"/>
        <c:grouping val="clustered"/>
        <c:varyColors val="0"/>
        <c:ser>
          <c:idx val="0"/>
          <c:order val="0"/>
          <c:spPr>
            <a:solidFill>
              <a:schemeClr val="accent5">
                <a:lumMod val="60000"/>
                <a:lumOff val="40000"/>
              </a:schemeClr>
            </a:solidFill>
          </c:spPr>
          <c:invertIfNegative val="0"/>
          <c:dPt>
            <c:idx val="0"/>
            <c:invertIfNegative val="0"/>
            <c:bubble3D val="0"/>
            <c:spPr>
              <a:solidFill>
                <a:schemeClr val="accent5">
                  <a:lumMod val="40000"/>
                  <a:lumOff val="60000"/>
                </a:schemeClr>
              </a:solidFill>
            </c:spPr>
          </c:dPt>
          <c:dPt>
            <c:idx val="6"/>
            <c:invertIfNegative val="0"/>
            <c:bubble3D val="0"/>
          </c:dPt>
          <c:dPt>
            <c:idx val="7"/>
            <c:invertIfNegative val="0"/>
            <c:bubble3D val="0"/>
            <c:spPr>
              <a:solidFill>
                <a:srgbClr val="373F67"/>
              </a:solidFill>
            </c:spPr>
          </c:dPt>
          <c:cat>
            <c:strRef>
              <c:f>Sheet1!$A$2:$A$9</c:f>
              <c:strCache>
                <c:ptCount val="8"/>
                <c:pt idx="0">
                  <c:v>All Students</c:v>
                </c:pt>
                <c:pt idx="1">
                  <c:v>All Talented and Gifted</c:v>
                </c:pt>
                <c:pt idx="2">
                  <c:v>All Economically Disadvantaged</c:v>
                </c:pt>
                <c:pt idx="3">
                  <c:v>All Migrant</c:v>
                </c:pt>
                <c:pt idx="4">
                  <c:v>All Underserved Races/Ethnicities</c:v>
                </c:pt>
                <c:pt idx="5">
                  <c:v>All Students with Disabilities</c:v>
                </c:pt>
                <c:pt idx="6">
                  <c:v>All Limited English Proficient</c:v>
                </c:pt>
                <c:pt idx="7">
                  <c:v>Homeless</c:v>
                </c:pt>
              </c:strCache>
            </c:strRef>
          </c:cat>
          <c:val>
            <c:numRef>
              <c:f>Sheet1!$B$2:$B$9</c:f>
              <c:numCache>
                <c:formatCode>General</c:formatCode>
                <c:ptCount val="8"/>
                <c:pt idx="0">
                  <c:v>3.95</c:v>
                </c:pt>
                <c:pt idx="1">
                  <c:v>0.51</c:v>
                </c:pt>
                <c:pt idx="2">
                  <c:v>3.82</c:v>
                </c:pt>
                <c:pt idx="3">
                  <c:v>5.42</c:v>
                </c:pt>
                <c:pt idx="4">
                  <c:v>5.47</c:v>
                </c:pt>
                <c:pt idx="5">
                  <c:v>6.1</c:v>
                </c:pt>
                <c:pt idx="6">
                  <c:v>7.62</c:v>
                </c:pt>
                <c:pt idx="7">
                  <c:v>13.1</c:v>
                </c:pt>
              </c:numCache>
            </c:numRef>
          </c:val>
        </c:ser>
        <c:dLbls>
          <c:showLegendKey val="0"/>
          <c:showVal val="0"/>
          <c:showCatName val="0"/>
          <c:showSerName val="0"/>
          <c:showPercent val="0"/>
          <c:showBubbleSize val="0"/>
        </c:dLbls>
        <c:gapWidth val="50"/>
        <c:axId val="129386368"/>
        <c:axId val="141994624"/>
      </c:barChart>
      <c:catAx>
        <c:axId val="129386368"/>
        <c:scaling>
          <c:orientation val="minMax"/>
        </c:scaling>
        <c:delete val="0"/>
        <c:axPos val="l"/>
        <c:majorTickMark val="out"/>
        <c:minorTickMark val="none"/>
        <c:tickLblPos val="nextTo"/>
        <c:txPr>
          <a:bodyPr/>
          <a:lstStyle/>
          <a:p>
            <a:pPr>
              <a:defRPr b="1"/>
            </a:pPr>
            <a:endParaRPr lang="en-US"/>
          </a:p>
        </c:txPr>
        <c:crossAx val="141994624"/>
        <c:crosses val="autoZero"/>
        <c:auto val="1"/>
        <c:lblAlgn val="ctr"/>
        <c:lblOffset val="100"/>
        <c:noMultiLvlLbl val="0"/>
      </c:catAx>
      <c:valAx>
        <c:axId val="141994624"/>
        <c:scaling>
          <c:orientation val="minMax"/>
        </c:scaling>
        <c:delete val="0"/>
        <c:axPos val="b"/>
        <c:majorGridlines/>
        <c:numFmt formatCode="General" sourceLinked="1"/>
        <c:majorTickMark val="out"/>
        <c:minorTickMark val="none"/>
        <c:tickLblPos val="nextTo"/>
        <c:crossAx val="129386368"/>
        <c:crosses val="autoZero"/>
        <c:crossBetween val="between"/>
      </c:valAx>
    </c:plotArea>
    <c:plotVisOnly val="1"/>
    <c:dispBlanksAs val="gap"/>
    <c:showDLblsOverMax val="0"/>
  </c:chart>
  <c:spPr>
    <a:solidFill>
      <a:schemeClr val="tx2">
        <a:lumMod val="10000"/>
        <a:lumOff val="90000"/>
      </a:schemeClr>
    </a:solidFill>
    <a:ln w="76200">
      <a:solidFill>
        <a:srgbClr val="05E0DB">
          <a:lumMod val="50000"/>
        </a:srgbClr>
      </a:solidFill>
    </a:ln>
  </c:spPr>
  <c:txPr>
    <a:bodyPr/>
    <a:lstStyle/>
    <a:p>
      <a:pPr>
        <a:defRPr sz="16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4104674744486"/>
          <c:y val="0.18738690942903052"/>
          <c:w val="0.70794204227197977"/>
          <c:h val="0.64524333250102051"/>
        </c:manualLayout>
      </c:layout>
      <c:barChart>
        <c:barDir val="bar"/>
        <c:grouping val="clustered"/>
        <c:varyColors val="0"/>
        <c:ser>
          <c:idx val="0"/>
          <c:order val="0"/>
          <c:tx>
            <c:strRef>
              <c:f>Sheet1!$C$1</c:f>
              <c:strCache>
                <c:ptCount val="1"/>
                <c:pt idx="0">
                  <c:v>3-5 Year-old Homeless Children</c:v>
                </c:pt>
              </c:strCache>
            </c:strRef>
          </c:tx>
          <c:spPr>
            <a:solidFill>
              <a:srgbClr val="5BD078">
                <a:lumMod val="75000"/>
              </a:srgbClr>
            </a:solidFill>
          </c:spPr>
          <c:invertIfNegative val="0"/>
          <c:cat>
            <c:strRef>
              <c:f>Sheet1!$A$5:$A$11</c:f>
              <c:strCache>
                <c:ptCount val="7"/>
                <c:pt idx="0">
                  <c:v>Native Hawaiian/Pacific Islander</c:v>
                </c:pt>
                <c:pt idx="1">
                  <c:v>Asian</c:v>
                </c:pt>
                <c:pt idx="2">
                  <c:v>American Indian/Alaskan Native</c:v>
                </c:pt>
                <c:pt idx="3">
                  <c:v>Black/African American</c:v>
                </c:pt>
                <c:pt idx="4">
                  <c:v>Multi-Racial</c:v>
                </c:pt>
                <c:pt idx="5">
                  <c:v>Hispanic/Latino</c:v>
                </c:pt>
                <c:pt idx="6">
                  <c:v>White</c:v>
                </c:pt>
              </c:strCache>
            </c:strRef>
          </c:cat>
          <c:val>
            <c:numRef>
              <c:f>Sheet1!$C$5:$C$11</c:f>
              <c:numCache>
                <c:formatCode>General</c:formatCode>
                <c:ptCount val="7"/>
                <c:pt idx="0">
                  <c:v>8.0717488789237672E-3</c:v>
                </c:pt>
                <c:pt idx="1">
                  <c:v>1.3452914798206279E-2</c:v>
                </c:pt>
                <c:pt idx="2">
                  <c:v>2.1524663677130046E-2</c:v>
                </c:pt>
                <c:pt idx="3">
                  <c:v>7.9820627802690586E-2</c:v>
                </c:pt>
                <c:pt idx="4">
                  <c:v>8.9686098654708515E-2</c:v>
                </c:pt>
                <c:pt idx="5">
                  <c:v>0.30224215246636771</c:v>
                </c:pt>
                <c:pt idx="6">
                  <c:v>0.48520179372197308</c:v>
                </c:pt>
              </c:numCache>
            </c:numRef>
          </c:val>
        </c:ser>
        <c:ser>
          <c:idx val="1"/>
          <c:order val="1"/>
          <c:tx>
            <c:strRef>
              <c:f>Sheet1!$E$1</c:f>
              <c:strCache>
                <c:ptCount val="1"/>
                <c:pt idx="0">
                  <c:v>All Oregon Kindergarteners</c:v>
                </c:pt>
              </c:strCache>
            </c:strRef>
          </c:tx>
          <c:invertIfNegative val="0"/>
          <c:cat>
            <c:strRef>
              <c:f>Sheet1!$A$5:$A$11</c:f>
              <c:strCache>
                <c:ptCount val="7"/>
                <c:pt idx="0">
                  <c:v>Native Hawaiian/Pacific Islander</c:v>
                </c:pt>
                <c:pt idx="1">
                  <c:v>Asian</c:v>
                </c:pt>
                <c:pt idx="2">
                  <c:v>American Indian/Alaskan Native</c:v>
                </c:pt>
                <c:pt idx="3">
                  <c:v>Black/African American</c:v>
                </c:pt>
                <c:pt idx="4">
                  <c:v>Multi-Racial</c:v>
                </c:pt>
                <c:pt idx="5">
                  <c:v>Hispanic/Latino</c:v>
                </c:pt>
                <c:pt idx="6">
                  <c:v>White</c:v>
                </c:pt>
              </c:strCache>
            </c:strRef>
          </c:cat>
          <c:val>
            <c:numRef>
              <c:f>Sheet1!$E$5:$E$11</c:f>
              <c:numCache>
                <c:formatCode>General</c:formatCode>
                <c:ptCount val="7"/>
                <c:pt idx="0">
                  <c:v>6.553540081919251E-3</c:v>
                </c:pt>
                <c:pt idx="1">
                  <c:v>3.4757167934464601E-2</c:v>
                </c:pt>
                <c:pt idx="2">
                  <c:v>1.6922176711527209E-2</c:v>
                </c:pt>
                <c:pt idx="3">
                  <c:v>2.4014043300175543E-2</c:v>
                </c:pt>
                <c:pt idx="4">
                  <c:v>5.2030427150380337E-2</c:v>
                </c:pt>
                <c:pt idx="5">
                  <c:v>0.24236395552954945</c:v>
                </c:pt>
                <c:pt idx="6">
                  <c:v>0.62335868929198357</c:v>
                </c:pt>
              </c:numCache>
            </c:numRef>
          </c:val>
        </c:ser>
        <c:dLbls>
          <c:showLegendKey val="0"/>
          <c:showVal val="0"/>
          <c:showCatName val="0"/>
          <c:showSerName val="0"/>
          <c:showPercent val="0"/>
          <c:showBubbleSize val="0"/>
        </c:dLbls>
        <c:gapWidth val="51"/>
        <c:axId val="111241472"/>
        <c:axId val="111255552"/>
      </c:barChart>
      <c:catAx>
        <c:axId val="111241472"/>
        <c:scaling>
          <c:orientation val="minMax"/>
        </c:scaling>
        <c:delete val="0"/>
        <c:axPos val="l"/>
        <c:majorTickMark val="out"/>
        <c:minorTickMark val="none"/>
        <c:tickLblPos val="nextTo"/>
        <c:txPr>
          <a:bodyPr/>
          <a:lstStyle/>
          <a:p>
            <a:pPr>
              <a:defRPr sz="1600" b="1"/>
            </a:pPr>
            <a:endParaRPr lang="en-US"/>
          </a:p>
        </c:txPr>
        <c:crossAx val="111255552"/>
        <c:crosses val="autoZero"/>
        <c:auto val="1"/>
        <c:lblAlgn val="ctr"/>
        <c:lblOffset val="100"/>
        <c:noMultiLvlLbl val="0"/>
      </c:catAx>
      <c:valAx>
        <c:axId val="111255552"/>
        <c:scaling>
          <c:orientation val="minMax"/>
        </c:scaling>
        <c:delete val="0"/>
        <c:axPos val="b"/>
        <c:majorGridlines/>
        <c:numFmt formatCode="0%" sourceLinked="0"/>
        <c:majorTickMark val="out"/>
        <c:minorTickMark val="none"/>
        <c:tickLblPos val="nextTo"/>
        <c:crossAx val="111241472"/>
        <c:crosses val="autoZero"/>
        <c:crossBetween val="between"/>
      </c:valAx>
    </c:plotArea>
    <c:legend>
      <c:legendPos val="r"/>
      <c:layout>
        <c:manualLayout>
          <c:xMode val="edge"/>
          <c:yMode val="edge"/>
          <c:x val="0.12349719539170947"/>
          <c:y val="0.92919058252046849"/>
          <c:w val="0.86187757608909488"/>
          <c:h val="6.1021506640028207E-2"/>
        </c:manualLayout>
      </c:layout>
      <c:overlay val="0"/>
    </c:legend>
    <c:plotVisOnly val="1"/>
    <c:dispBlanksAs val="gap"/>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Series 1</c:v>
                </c:pt>
              </c:strCache>
            </c:strRef>
          </c:tx>
          <c:invertIfNegative val="0"/>
          <c:cat>
            <c:strRef>
              <c:f>Sheet1!$A$2:$A$7</c:f>
              <c:strCache>
                <c:ptCount val="6"/>
                <c:pt idx="0">
                  <c:v>Survival needs</c:v>
                </c:pt>
                <c:pt idx="1">
                  <c:v>Lack of transportation</c:v>
                </c:pt>
                <c:pt idx="2">
                  <c:v>Nowhere to study</c:v>
                </c:pt>
                <c:pt idx="3">
                  <c:v>No school clothes, supplies</c:v>
                </c:pt>
                <c:pt idx="4">
                  <c:v>Poor health, need for care</c:v>
                </c:pt>
                <c:pt idx="5">
                  <c:v>Bullying, stigma</c:v>
                </c:pt>
              </c:strCache>
            </c:strRef>
          </c:cat>
          <c:val>
            <c:numRef>
              <c:f>Sheet1!$B$2:$B$7</c:f>
              <c:numCache>
                <c:formatCode>General</c:formatCode>
                <c:ptCount val="6"/>
              </c:numCache>
            </c:numRef>
          </c:val>
        </c:ser>
        <c:ser>
          <c:idx val="1"/>
          <c:order val="1"/>
          <c:tx>
            <c:strRef>
              <c:f>Sheet1!$C$1</c:f>
              <c:strCache>
                <c:ptCount val="1"/>
                <c:pt idx="0">
                  <c:v>Column1</c:v>
                </c:pt>
              </c:strCache>
            </c:strRef>
          </c:tx>
          <c:invertIfNegative val="0"/>
          <c:cat>
            <c:strRef>
              <c:f>Sheet1!$A$2:$A$7</c:f>
              <c:strCache>
                <c:ptCount val="6"/>
                <c:pt idx="0">
                  <c:v>Survival needs</c:v>
                </c:pt>
                <c:pt idx="1">
                  <c:v>Lack of transportation</c:v>
                </c:pt>
                <c:pt idx="2">
                  <c:v>Nowhere to study</c:v>
                </c:pt>
                <c:pt idx="3">
                  <c:v>No school clothes, supplies</c:v>
                </c:pt>
                <c:pt idx="4">
                  <c:v>Poor health, need for care</c:v>
                </c:pt>
                <c:pt idx="5">
                  <c:v>Bullying, stigma</c:v>
                </c:pt>
              </c:strCache>
            </c:strRef>
          </c:cat>
          <c:val>
            <c:numRef>
              <c:f>Sheet1!$C$2:$C$7</c:f>
              <c:numCache>
                <c:formatCode>0%</c:formatCode>
                <c:ptCount val="6"/>
                <c:pt idx="0">
                  <c:v>0.82</c:v>
                </c:pt>
                <c:pt idx="1">
                  <c:v>0.43</c:v>
                </c:pt>
                <c:pt idx="2">
                  <c:v>0.42</c:v>
                </c:pt>
                <c:pt idx="3">
                  <c:v>0.3</c:v>
                </c:pt>
                <c:pt idx="4">
                  <c:v>0.28999999999999998</c:v>
                </c:pt>
                <c:pt idx="5">
                  <c:v>7.0000000000000007E-2</c:v>
                </c:pt>
              </c:numCache>
            </c:numRef>
          </c:val>
        </c:ser>
        <c:ser>
          <c:idx val="2"/>
          <c:order val="2"/>
          <c:tx>
            <c:strRef>
              <c:f>Sheet1!$D$1</c:f>
              <c:strCache>
                <c:ptCount val="1"/>
                <c:pt idx="0">
                  <c:v>Column2</c:v>
                </c:pt>
              </c:strCache>
            </c:strRef>
          </c:tx>
          <c:invertIfNegative val="0"/>
          <c:cat>
            <c:strRef>
              <c:f>Sheet1!$A$2:$A$7</c:f>
              <c:strCache>
                <c:ptCount val="6"/>
                <c:pt idx="0">
                  <c:v>Survival needs</c:v>
                </c:pt>
                <c:pt idx="1">
                  <c:v>Lack of transportation</c:v>
                </c:pt>
                <c:pt idx="2">
                  <c:v>Nowhere to study</c:v>
                </c:pt>
                <c:pt idx="3">
                  <c:v>No school clothes, supplies</c:v>
                </c:pt>
                <c:pt idx="4">
                  <c:v>Poor health, need for care</c:v>
                </c:pt>
                <c:pt idx="5">
                  <c:v>Bullying, stigma</c:v>
                </c:pt>
              </c:strCache>
            </c:strRef>
          </c:cat>
          <c:val>
            <c:numRef>
              <c:f>Sheet1!$D$2:$D$7</c:f>
              <c:numCache>
                <c:formatCode>General</c:formatCode>
                <c:ptCount val="6"/>
              </c:numCache>
            </c:numRef>
          </c:val>
        </c:ser>
        <c:ser>
          <c:idx val="3"/>
          <c:order val="3"/>
          <c:tx>
            <c:strRef>
              <c:f>Sheet1!$E$1</c:f>
              <c:strCache>
                <c:ptCount val="1"/>
                <c:pt idx="0">
                  <c:v>Column3</c:v>
                </c:pt>
              </c:strCache>
            </c:strRef>
          </c:tx>
          <c:invertIfNegative val="0"/>
          <c:cat>
            <c:strRef>
              <c:f>Sheet1!$A$2:$A$7</c:f>
              <c:strCache>
                <c:ptCount val="6"/>
                <c:pt idx="0">
                  <c:v>Survival needs</c:v>
                </c:pt>
                <c:pt idx="1">
                  <c:v>Lack of transportation</c:v>
                </c:pt>
                <c:pt idx="2">
                  <c:v>Nowhere to study</c:v>
                </c:pt>
                <c:pt idx="3">
                  <c:v>No school clothes, supplies</c:v>
                </c:pt>
                <c:pt idx="4">
                  <c:v>Poor health, need for care</c:v>
                </c:pt>
                <c:pt idx="5">
                  <c:v>Bullying, stigma</c:v>
                </c:pt>
              </c:strCache>
            </c:strRef>
          </c:cat>
          <c:val>
            <c:numRef>
              <c:f>Sheet1!$E$2:$E$7</c:f>
              <c:numCache>
                <c:formatCode>General</c:formatCode>
                <c:ptCount val="6"/>
              </c:numCache>
            </c:numRef>
          </c:val>
        </c:ser>
        <c:dLbls>
          <c:showLegendKey val="0"/>
          <c:showVal val="0"/>
          <c:showCatName val="0"/>
          <c:showSerName val="0"/>
          <c:showPercent val="0"/>
          <c:showBubbleSize val="0"/>
        </c:dLbls>
        <c:gapWidth val="150"/>
        <c:axId val="115484928"/>
        <c:axId val="115499008"/>
      </c:barChart>
      <c:catAx>
        <c:axId val="115484928"/>
        <c:scaling>
          <c:orientation val="minMax"/>
        </c:scaling>
        <c:delete val="0"/>
        <c:axPos val="l"/>
        <c:majorTickMark val="out"/>
        <c:minorTickMark val="none"/>
        <c:tickLblPos val="nextTo"/>
        <c:crossAx val="115499008"/>
        <c:crossesAt val="0"/>
        <c:auto val="1"/>
        <c:lblAlgn val="ctr"/>
        <c:lblOffset val="100"/>
        <c:noMultiLvlLbl val="0"/>
      </c:catAx>
      <c:valAx>
        <c:axId val="115499008"/>
        <c:scaling>
          <c:orientation val="minMax"/>
        </c:scaling>
        <c:delete val="0"/>
        <c:axPos val="b"/>
        <c:majorGridlines/>
        <c:numFmt formatCode="0%" sourceLinked="0"/>
        <c:majorTickMark val="out"/>
        <c:minorTickMark val="none"/>
        <c:tickLblPos val="nextTo"/>
        <c:crossAx val="115484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0.01017</cdr:x>
      <cdr:y>0.00708</cdr:y>
    </cdr:from>
    <cdr:to>
      <cdr:x>0.99661</cdr:x>
      <cdr:y>0.16</cdr:y>
    </cdr:to>
    <cdr:sp macro="" textlink="">
      <cdr:nvSpPr>
        <cdr:cNvPr id="2" name="TextBox 1"/>
        <cdr:cNvSpPr txBox="1"/>
      </cdr:nvSpPr>
      <cdr:spPr>
        <a:xfrm xmlns:a="http://schemas.openxmlformats.org/drawingml/2006/main">
          <a:off x="74396" y="40462"/>
          <a:ext cx="7216005" cy="8739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800" b="1" i="0" baseline="0" dirty="0" smtClean="0">
              <a:effectLst/>
            </a:rPr>
            <a:t>3-5 </a:t>
          </a:r>
          <a:r>
            <a:rPr lang="en-US" sz="2800" b="1" i="0" baseline="0" dirty="0">
              <a:effectLst/>
            </a:rPr>
            <a:t>Year-Old Homeless Children </a:t>
          </a:r>
          <a:endParaRPr lang="en-US" sz="2800" b="1" i="0" baseline="0" dirty="0" smtClean="0">
            <a:effectLst/>
          </a:endParaRPr>
        </a:p>
        <a:p xmlns:a="http://schemas.openxmlformats.org/drawingml/2006/main">
          <a:pPr algn="ctr" rtl="0"/>
          <a:r>
            <a:rPr lang="en-US" sz="1800" b="1" i="0" baseline="0" dirty="0" smtClean="0">
              <a:effectLst/>
            </a:rPr>
            <a:t>Compared </a:t>
          </a:r>
          <a:r>
            <a:rPr lang="en-US" sz="1800" b="1" i="0" baseline="0" dirty="0">
              <a:effectLst/>
            </a:rPr>
            <a:t>to </a:t>
          </a:r>
          <a:r>
            <a:rPr lang="en-US" sz="1800" b="1" i="0" baseline="0" dirty="0" smtClean="0">
              <a:effectLst/>
            </a:rPr>
            <a:t>Statewide Kindergarteners</a:t>
          </a:r>
          <a:endParaRPr lang="en-US" sz="1800" dirty="0" smtClean="0">
            <a:effectLst/>
          </a:endParaRP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1" hangingPunct="1">
              <a:defRPr sz="1200" smtClean="0"/>
            </a:lvl1pPr>
          </a:lstStyle>
          <a:p>
            <a:pPr>
              <a:defRPr/>
            </a:pPr>
            <a:endParaRPr lang="en-US"/>
          </a:p>
        </p:txBody>
      </p:sp>
      <p:sp>
        <p:nvSpPr>
          <p:cNvPr id="98307" name="Rectangle 3"/>
          <p:cNvSpPr>
            <a:spLocks noGrp="1" noChangeArrowheads="1"/>
          </p:cNvSpPr>
          <p:nvPr>
            <p:ph type="dt" sz="quarter" idx="1"/>
          </p:nvPr>
        </p:nvSpPr>
        <p:spPr bwMode="auto">
          <a:xfrm>
            <a:off x="395655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1" hangingPunct="1">
              <a:defRPr sz="1200" smtClean="0"/>
            </a:lvl1pPr>
          </a:lstStyle>
          <a:p>
            <a:pPr>
              <a:defRPr/>
            </a:pPr>
            <a:endParaRPr lang="en-US"/>
          </a:p>
        </p:txBody>
      </p:sp>
      <p:sp>
        <p:nvSpPr>
          <p:cNvPr id="98308" name="Rectangle 4"/>
          <p:cNvSpPr>
            <a:spLocks noGrp="1" noChangeArrowheads="1"/>
          </p:cNvSpPr>
          <p:nvPr>
            <p:ph type="ftr" sz="quarter" idx="2"/>
          </p:nvPr>
        </p:nvSpPr>
        <p:spPr bwMode="auto">
          <a:xfrm>
            <a:off x="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1" hangingPunct="1">
              <a:defRPr sz="1200" smtClean="0"/>
            </a:lvl1pPr>
          </a:lstStyle>
          <a:p>
            <a:pPr>
              <a:defRPr/>
            </a:pPr>
            <a:endParaRPr lang="en-US"/>
          </a:p>
        </p:txBody>
      </p:sp>
      <p:sp>
        <p:nvSpPr>
          <p:cNvPr id="98309" name="Rectangle 5"/>
          <p:cNvSpPr>
            <a:spLocks noGrp="1" noChangeArrowheads="1"/>
          </p:cNvSpPr>
          <p:nvPr>
            <p:ph type="sldNum" sz="quarter" idx="3"/>
          </p:nvPr>
        </p:nvSpPr>
        <p:spPr bwMode="auto">
          <a:xfrm>
            <a:off x="395655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1" hangingPunct="1">
              <a:defRPr sz="1200" smtClean="0"/>
            </a:lvl1pPr>
          </a:lstStyle>
          <a:p>
            <a:pPr>
              <a:defRPr/>
            </a:pPr>
            <a:fld id="{25076A73-FEE6-40B2-ADCA-C934A6585022}" type="slidenum">
              <a:rPr lang="en-US"/>
              <a:pPr>
                <a:defRPr/>
              </a:pPr>
              <a:t>‹#›</a:t>
            </a:fld>
            <a:endParaRPr lang="en-US"/>
          </a:p>
        </p:txBody>
      </p:sp>
    </p:spTree>
    <p:extLst>
      <p:ext uri="{BB962C8B-B14F-4D97-AF65-F5344CB8AC3E}">
        <p14:creationId xmlns:p14="http://schemas.microsoft.com/office/powerpoint/2010/main" val="303235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eaLnBrk="1" hangingPunct="1">
              <a:defRPr sz="1200" smtClean="0"/>
            </a:lvl1pPr>
          </a:lstStyle>
          <a:p>
            <a:pPr>
              <a:defRPr/>
            </a:pPr>
            <a:endParaRPr lang="en-US"/>
          </a:p>
        </p:txBody>
      </p:sp>
      <p:sp>
        <p:nvSpPr>
          <p:cNvPr id="3075" name="Rectangle 3"/>
          <p:cNvSpPr>
            <a:spLocks noGrp="1" noChangeArrowheads="1"/>
          </p:cNvSpPr>
          <p:nvPr>
            <p:ph type="dt" idx="1"/>
          </p:nvPr>
        </p:nvSpPr>
        <p:spPr bwMode="auto">
          <a:xfrm>
            <a:off x="3956550" y="0"/>
            <a:ext cx="3026833" cy="46418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eaLnBrk="1" hangingPunct="1">
              <a:defRPr sz="1200" smtClean="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98500" y="4409758"/>
            <a:ext cx="5588000" cy="4177665"/>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eaLnBrk="1" hangingPunct="1">
              <a:defRPr sz="1200" smtClean="0"/>
            </a:lvl1pPr>
          </a:lstStyle>
          <a:p>
            <a:pPr>
              <a:defRPr/>
            </a:pPr>
            <a:endParaRPr lang="en-US"/>
          </a:p>
        </p:txBody>
      </p:sp>
      <p:sp>
        <p:nvSpPr>
          <p:cNvPr id="3079" name="Rectangle 7"/>
          <p:cNvSpPr>
            <a:spLocks noGrp="1" noChangeArrowheads="1"/>
          </p:cNvSpPr>
          <p:nvPr>
            <p:ph type="sldNum" sz="quarter" idx="5"/>
          </p:nvPr>
        </p:nvSpPr>
        <p:spPr bwMode="auto">
          <a:xfrm>
            <a:off x="3956550" y="8817904"/>
            <a:ext cx="3026833" cy="464185"/>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eaLnBrk="1" hangingPunct="1">
              <a:defRPr sz="1200" smtClean="0"/>
            </a:lvl1pPr>
          </a:lstStyle>
          <a:p>
            <a:pPr>
              <a:defRPr/>
            </a:pPr>
            <a:fld id="{9692D952-2DCE-4644-AA9B-59EF45A93EDD}" type="slidenum">
              <a:rPr lang="en-US"/>
              <a:pPr>
                <a:defRPr/>
              </a:pPr>
              <a:t>‹#›</a:t>
            </a:fld>
            <a:endParaRPr lang="en-US"/>
          </a:p>
        </p:txBody>
      </p:sp>
    </p:spTree>
    <p:extLst>
      <p:ext uri="{BB962C8B-B14F-4D97-AF65-F5344CB8AC3E}">
        <p14:creationId xmlns:p14="http://schemas.microsoft.com/office/powerpoint/2010/main" val="3319544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Essentials of</a:t>
            </a:r>
            <a:r>
              <a:rPr lang="en-US" baseline="0" dirty="0" smtClean="0"/>
              <a:t> the federal program, as implemented by ODE and Oregon school districts.</a:t>
            </a:r>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6</a:t>
            </a:fld>
            <a:endParaRPr lang="en-US"/>
          </a:p>
        </p:txBody>
      </p:sp>
    </p:spTree>
    <p:extLst>
      <p:ext uri="{BB962C8B-B14F-4D97-AF65-F5344CB8AC3E}">
        <p14:creationId xmlns:p14="http://schemas.microsoft.com/office/powerpoint/2010/main" val="3743051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states are required to have a State Coordinator</a:t>
            </a:r>
            <a:r>
              <a:rPr lang="en-US" baseline="0" dirty="0" smtClean="0"/>
              <a:t> of Homeless Education to implement MV Act requirements.</a:t>
            </a:r>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15</a:t>
            </a:fld>
            <a:endParaRPr lang="en-US"/>
          </a:p>
        </p:txBody>
      </p:sp>
    </p:spTree>
    <p:extLst>
      <p:ext uri="{BB962C8B-B14F-4D97-AF65-F5344CB8AC3E}">
        <p14:creationId xmlns:p14="http://schemas.microsoft.com/office/powerpoint/2010/main" val="1509693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5283" indent="-290493">
              <a:defRPr>
                <a:solidFill>
                  <a:schemeClr val="tx1"/>
                </a:solidFill>
                <a:latin typeface="Arial" charset="0"/>
              </a:defRPr>
            </a:lvl2pPr>
            <a:lvl3pPr marL="1161974" indent="-232395">
              <a:defRPr>
                <a:solidFill>
                  <a:schemeClr val="tx1"/>
                </a:solidFill>
                <a:latin typeface="Arial" charset="0"/>
              </a:defRPr>
            </a:lvl3pPr>
            <a:lvl4pPr marL="1626763" indent="-232395">
              <a:defRPr>
                <a:solidFill>
                  <a:schemeClr val="tx1"/>
                </a:solidFill>
                <a:latin typeface="Arial" charset="0"/>
              </a:defRPr>
            </a:lvl4pPr>
            <a:lvl5pPr marL="2091553" indent="-232395">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fld id="{820369A7-C0C2-4ED2-AB59-B4398BFA9511}" type="slidenum">
              <a:rPr lang="en-US"/>
              <a:pPr/>
              <a:t>16</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All states and districts are required to</a:t>
            </a:r>
            <a:r>
              <a:rPr lang="en-US" baseline="0" dirty="0" smtClean="0"/>
              <a:t> adopt and/or revise state laws and policies that might create barriers to school participation by homeless students. </a:t>
            </a:r>
            <a:r>
              <a:rPr lang="en-US" dirty="0" smtClean="0"/>
              <a:t>In 1988,</a:t>
            </a:r>
            <a:r>
              <a:rPr lang="en-US" baseline="0" dirty="0" smtClean="0"/>
              <a:t> the </a:t>
            </a:r>
            <a:r>
              <a:rPr lang="en-US" dirty="0" smtClean="0"/>
              <a:t>Oregon</a:t>
            </a:r>
            <a:r>
              <a:rPr lang="en-US" baseline="0" dirty="0" smtClean="0"/>
              <a:t> law on </a:t>
            </a:r>
            <a:r>
              <a:rPr lang="en-US" dirty="0" smtClean="0"/>
              <a:t>admission of pupils to public schools was amended to further ensure enrollment</a:t>
            </a:r>
            <a:r>
              <a:rPr lang="en-US" baseline="0" dirty="0" smtClean="0"/>
              <a:t> of</a:t>
            </a:r>
            <a:r>
              <a:rPr lang="en-US" dirty="0" smtClean="0"/>
              <a:t> homeless and runaway students. The statute</a:t>
            </a:r>
            <a:r>
              <a:rPr lang="en-US" baseline="0" dirty="0" smtClean="0"/>
              <a:t> does not use the term “homeless,” avoiding debate on whether a student is also MV eligible because it applies to </a:t>
            </a:r>
            <a:r>
              <a:rPr lang="en-US" i="1" u="sng" baseline="0" dirty="0" smtClean="0"/>
              <a:t>all</a:t>
            </a:r>
            <a:r>
              <a:rPr lang="en-US" baseline="0" dirty="0" smtClean="0"/>
              <a:t> students.</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5283" indent="-290493">
              <a:defRPr>
                <a:solidFill>
                  <a:schemeClr val="tx1"/>
                </a:solidFill>
                <a:latin typeface="Arial" charset="0"/>
              </a:defRPr>
            </a:lvl2pPr>
            <a:lvl3pPr marL="1161974" indent="-232395">
              <a:defRPr>
                <a:solidFill>
                  <a:schemeClr val="tx1"/>
                </a:solidFill>
                <a:latin typeface="Arial" charset="0"/>
              </a:defRPr>
            </a:lvl3pPr>
            <a:lvl4pPr marL="1626763" indent="-232395">
              <a:defRPr>
                <a:solidFill>
                  <a:schemeClr val="tx1"/>
                </a:solidFill>
                <a:latin typeface="Arial" charset="0"/>
              </a:defRPr>
            </a:lvl4pPr>
            <a:lvl5pPr marL="2091553" indent="-232395">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fld id="{FA8F5656-AC7F-4B27-BF48-2CFAA746B795}" type="slidenum">
              <a:rPr lang="en-US"/>
              <a:pPr/>
              <a:t>17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Fixed residence: not temporary -- stationary, permanent,</a:t>
            </a:r>
            <a:r>
              <a:rPr lang="en-US" baseline="0" dirty="0" smtClean="0"/>
              <a:t> </a:t>
            </a:r>
            <a:r>
              <a:rPr lang="en-US" dirty="0" smtClean="0"/>
              <a:t>not subject to change</a:t>
            </a:r>
          </a:p>
          <a:p>
            <a:pPr eaLnBrk="1" hangingPunct="1"/>
            <a:endParaRPr lang="en-US" dirty="0" smtClean="0"/>
          </a:p>
          <a:p>
            <a:pPr eaLnBrk="1" hangingPunct="1"/>
            <a:r>
              <a:rPr lang="en-US" dirty="0" smtClean="0"/>
              <a:t>Regular residence: used on a regular (e.g., nightly) basis</a:t>
            </a:r>
          </a:p>
          <a:p>
            <a:pPr eaLnBrk="1" hangingPunct="1"/>
            <a:endParaRPr lang="en-US" dirty="0" smtClean="0"/>
          </a:p>
          <a:p>
            <a:pPr eaLnBrk="1" hangingPunct="1"/>
            <a:r>
              <a:rPr lang="en-US" dirty="0" smtClean="0"/>
              <a:t>Adequate residence: sufficient to meet both physical and psychological needs typically met in home environments</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5283" indent="-290493">
              <a:defRPr>
                <a:solidFill>
                  <a:schemeClr val="tx1"/>
                </a:solidFill>
                <a:latin typeface="Arial" charset="0"/>
              </a:defRPr>
            </a:lvl2pPr>
            <a:lvl3pPr marL="1161974" indent="-232395">
              <a:defRPr>
                <a:solidFill>
                  <a:schemeClr val="tx1"/>
                </a:solidFill>
                <a:latin typeface="Arial" charset="0"/>
              </a:defRPr>
            </a:lvl3pPr>
            <a:lvl4pPr marL="1626763" indent="-232395">
              <a:defRPr>
                <a:solidFill>
                  <a:schemeClr val="tx1"/>
                </a:solidFill>
                <a:latin typeface="Arial" charset="0"/>
              </a:defRPr>
            </a:lvl4pPr>
            <a:lvl5pPr marL="2091553" indent="-232395">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fld id="{AD84F4A4-9ABE-4456-B522-7795633DDEEC}" type="slidenum">
              <a:rPr lang="en-US"/>
              <a:pPr/>
              <a:t>19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 “Shelter” includes</a:t>
            </a:r>
            <a:r>
              <a:rPr lang="en-US" baseline="0" dirty="0" smtClean="0"/>
              <a:t> motel stays on </a:t>
            </a:r>
            <a:r>
              <a:rPr lang="en-US" i="0" baseline="0" dirty="0" smtClean="0"/>
              <a:t>vouchers </a:t>
            </a:r>
            <a:r>
              <a:rPr lang="en-US" baseline="0" dirty="0" smtClean="0"/>
              <a:t>from agencies.</a:t>
            </a:r>
            <a:endParaRPr lang="en-US" dirty="0" smtClean="0"/>
          </a:p>
          <a:p>
            <a:pPr eaLnBrk="1" hangingPunct="1"/>
            <a:endParaRPr lang="en-US" dirty="0" smtClean="0"/>
          </a:p>
          <a:p>
            <a:pPr eaLnBrk="1" hangingPunct="1"/>
            <a:r>
              <a:rPr lang="en-US" dirty="0" smtClean="0"/>
              <a:t>Loss of housing may be due to:</a:t>
            </a:r>
          </a:p>
          <a:p>
            <a:pPr lvl="1" eaLnBrk="1" hangingPunct="1"/>
            <a:r>
              <a:rPr lang="en-US" dirty="0" smtClean="0"/>
              <a:t>Eviction</a:t>
            </a:r>
          </a:p>
          <a:p>
            <a:pPr lvl="1" eaLnBrk="1" hangingPunct="1"/>
            <a:r>
              <a:rPr lang="en-US" dirty="0" smtClean="0"/>
              <a:t>Divorce/separation</a:t>
            </a:r>
          </a:p>
          <a:p>
            <a:pPr lvl="1" eaLnBrk="1" hangingPunct="1"/>
            <a:r>
              <a:rPr lang="en-US" dirty="0" smtClean="0"/>
              <a:t>Natural or unnatural disaster</a:t>
            </a:r>
          </a:p>
          <a:p>
            <a:pPr lvl="1" eaLnBrk="1" hangingPunct="1"/>
            <a:r>
              <a:rPr lang="en-US" dirty="0" smtClean="0"/>
              <a:t>Economic</a:t>
            </a:r>
            <a:r>
              <a:rPr lang="en-US" baseline="0" dirty="0" smtClean="0"/>
              <a:t> or health </a:t>
            </a:r>
            <a:r>
              <a:rPr lang="en-US" dirty="0" smtClean="0"/>
              <a:t>reasons</a:t>
            </a:r>
          </a:p>
          <a:p>
            <a:pPr eaLnBrk="1" hangingPunct="1"/>
            <a:endParaRPr lang="en-US" dirty="0" smtClean="0"/>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5283" indent="-290493">
              <a:defRPr>
                <a:solidFill>
                  <a:schemeClr val="tx1"/>
                </a:solidFill>
                <a:latin typeface="Arial" charset="0"/>
              </a:defRPr>
            </a:lvl2pPr>
            <a:lvl3pPr marL="1161974" indent="-232395">
              <a:defRPr>
                <a:solidFill>
                  <a:schemeClr val="tx1"/>
                </a:solidFill>
                <a:latin typeface="Arial" charset="0"/>
              </a:defRPr>
            </a:lvl3pPr>
            <a:lvl4pPr marL="1626763" indent="-232395">
              <a:defRPr>
                <a:solidFill>
                  <a:schemeClr val="tx1"/>
                </a:solidFill>
                <a:latin typeface="Arial" charset="0"/>
              </a:defRPr>
            </a:lvl4pPr>
            <a:lvl5pPr marL="2091553" indent="-232395">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fld id="{931DE315-75DC-4A1F-BB1F-C1593B1A4A19}" type="slidenum">
              <a:rPr lang="en-US"/>
              <a:pPr/>
              <a:t>21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“Unsheltered” applies when a night-time residence is a public or private place not designed for or ordinarily used as a regular sleeping accommodation for human beings – such as a vehicle, garage,</a:t>
            </a:r>
            <a:r>
              <a:rPr lang="en-US" baseline="0" dirty="0" smtClean="0"/>
              <a:t> </a:t>
            </a:r>
            <a:r>
              <a:rPr lang="en-US" dirty="0" smtClean="0"/>
              <a:t>barn</a:t>
            </a:r>
            <a:r>
              <a:rPr lang="en-US" baseline="0" dirty="0" smtClean="0"/>
              <a:t>, </a:t>
            </a:r>
            <a:r>
              <a:rPr lang="en-US" dirty="0" smtClean="0"/>
              <a:t>storage shed,</a:t>
            </a:r>
            <a:r>
              <a:rPr lang="en-US" baseline="0" dirty="0" smtClean="0"/>
              <a:t> bus bench, etc.  This also applies to camping in tents and trailers, without utilities.</a:t>
            </a:r>
            <a:endParaRPr lang="en-US" dirty="0" smtClean="0"/>
          </a:p>
          <a:p>
            <a:pPr defTabSz="929579" eaLnBrk="1" hangingPunct="1">
              <a:defRPr/>
            </a:pPr>
            <a:endParaRPr lang="en-US" baseline="0" dirty="0" smtClean="0"/>
          </a:p>
          <a:p>
            <a:pPr defTabSz="929579" eaLnBrk="1" hangingPunct="1">
              <a:defRPr/>
            </a:pPr>
            <a:r>
              <a:rPr lang="en-US" baseline="0" dirty="0" smtClean="0"/>
              <a:t>“Overcrowded” per the U.S. Census is more than 1.5 people per livable room. Includes housing where multiple children share a bed, sleepers use couches and floors, etc.</a:t>
            </a:r>
          </a:p>
          <a:p>
            <a:pPr marL="0" marR="0" indent="0" algn="l" defTabSz="929579"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29579" rtl="0" eaLnBrk="1" fontAlgn="base" latinLnBrk="0" hangingPunct="1">
              <a:lnSpc>
                <a:spcPct val="100000"/>
              </a:lnSpc>
              <a:spcBef>
                <a:spcPct val="30000"/>
              </a:spcBef>
              <a:spcAft>
                <a:spcPct val="0"/>
              </a:spcAft>
              <a:buClrTx/>
              <a:buSzTx/>
              <a:buFontTx/>
              <a:buNone/>
              <a:tabLst/>
              <a:defRPr/>
            </a:pPr>
            <a:r>
              <a:rPr lang="en-US" baseline="0" dirty="0" smtClean="0"/>
              <a:t>“Substandard” includes housing that lacks basic utilities, or is unsafe, dangerous or unsanitary due to mold, drug use or production, etc.</a:t>
            </a:r>
          </a:p>
          <a:p>
            <a:pPr defTabSz="929579" eaLnBrk="1" hangingPunct="1">
              <a:defRPr/>
            </a:pPr>
            <a:endParaRPr lang="en-US" baseline="0" dirty="0" smtClean="0"/>
          </a:p>
          <a:p>
            <a:pPr eaLnBrk="1" hangingPunct="1"/>
            <a:r>
              <a:rPr lang="en-US" baseline="0" dirty="0" smtClean="0"/>
              <a:t>Adverse effects of living in unsheltered circumstances include </a:t>
            </a:r>
            <a:r>
              <a:rPr lang="en-US" dirty="0" smtClean="0"/>
              <a:t>frequent illness,</a:t>
            </a:r>
            <a:r>
              <a:rPr lang="en-US" baseline="0" dirty="0" smtClean="0"/>
              <a:t> </a:t>
            </a:r>
            <a:r>
              <a:rPr lang="en-US" dirty="0" smtClean="0"/>
              <a:t>inability to study at home due to lack of space, sleep</a:t>
            </a:r>
            <a:r>
              <a:rPr lang="en-US" baseline="0" dirty="0" smtClean="0"/>
              <a:t> deprivation, lack of water for showers and hygiene, lack of clean clothes</a:t>
            </a:r>
            <a:r>
              <a:rPr lang="en-US" dirty="0" smtClean="0"/>
              <a:t>. </a:t>
            </a:r>
          </a:p>
          <a:p>
            <a:pPr eaLnBrk="1" hangingPunct="1"/>
            <a:endParaRPr lang="en-US" dirty="0" smtClean="0"/>
          </a:p>
          <a:p>
            <a:pPr eaLnBrk="1" hangingPunct="1"/>
            <a:endParaRPr lang="en-US" baseline="0" dirty="0" smtClean="0"/>
          </a:p>
          <a:p>
            <a:pPr eaLnBrk="1" hangingPunct="1"/>
            <a:endParaRPr lang="en-US" baseline="0" dirty="0" smtClean="0"/>
          </a:p>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5283" indent="-290493">
              <a:defRPr>
                <a:solidFill>
                  <a:schemeClr val="tx1"/>
                </a:solidFill>
                <a:latin typeface="Arial" charset="0"/>
              </a:defRPr>
            </a:lvl2pPr>
            <a:lvl3pPr marL="1161974" indent="-232395">
              <a:defRPr>
                <a:solidFill>
                  <a:schemeClr val="tx1"/>
                </a:solidFill>
                <a:latin typeface="Arial" charset="0"/>
              </a:defRPr>
            </a:lvl3pPr>
            <a:lvl4pPr marL="1626763" indent="-232395">
              <a:defRPr>
                <a:solidFill>
                  <a:schemeClr val="tx1"/>
                </a:solidFill>
                <a:latin typeface="Arial" charset="0"/>
              </a:defRPr>
            </a:lvl4pPr>
            <a:lvl5pPr marL="2091553" indent="-232395">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fld id="{A05B9AA1-CAB0-4DD3-BB36-74C181B37FD3}" type="slidenum">
              <a:rPr lang="en-US"/>
              <a:pPr/>
              <a:t>22</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Homeless students may either be in a Homeless Family</a:t>
            </a:r>
            <a:r>
              <a:rPr lang="en-US" baseline="0" dirty="0" smtClean="0"/>
              <a:t> or on their own, as with Unaccompanied Homeless Students.</a:t>
            </a:r>
            <a:endParaRPr lang="en-US" dirty="0" smtClean="0"/>
          </a:p>
          <a:p>
            <a:pPr eaLnBrk="1" hangingPunct="1"/>
            <a:endParaRPr lang="en-US" dirty="0" smtClean="0"/>
          </a:p>
          <a:p>
            <a:pPr eaLnBrk="1" hangingPunct="1"/>
            <a:r>
              <a:rPr lang="en-US" dirty="0" smtClean="0"/>
              <a:t>Youths become unaccompanied</a:t>
            </a:r>
            <a:r>
              <a:rPr lang="en-US" baseline="0" dirty="0" smtClean="0"/>
              <a:t> for many reasons, voluntarily and involuntarily.  </a:t>
            </a:r>
          </a:p>
          <a:p>
            <a:pPr eaLnBrk="1" hangingPunct="1"/>
            <a:r>
              <a:rPr lang="en-US" baseline="0" dirty="0" smtClean="0"/>
              <a:t>These reasons are all are MV eligible:</a:t>
            </a:r>
            <a:endParaRPr lang="en-US" dirty="0" smtClean="0"/>
          </a:p>
          <a:p>
            <a:pPr eaLnBrk="1" hangingPunct="1"/>
            <a:endParaRPr lang="en-US" dirty="0" smtClean="0"/>
          </a:p>
          <a:p>
            <a:pPr lvl="1" eaLnBrk="1" hangingPunct="1"/>
            <a:r>
              <a:rPr lang="en-US" dirty="0" smtClean="0"/>
              <a:t>Kicked out</a:t>
            </a:r>
          </a:p>
          <a:p>
            <a:pPr lvl="1" eaLnBrk="1" hangingPunct="1"/>
            <a:r>
              <a:rPr lang="en-US" dirty="0" smtClean="0"/>
              <a:t>Abandoned</a:t>
            </a:r>
          </a:p>
          <a:p>
            <a:pPr lvl="1" eaLnBrk="1" hangingPunct="1"/>
            <a:r>
              <a:rPr lang="en-US" dirty="0" smtClean="0"/>
              <a:t>Ran</a:t>
            </a:r>
            <a:r>
              <a:rPr lang="en-US" baseline="0" dirty="0" smtClean="0"/>
              <a:t> </a:t>
            </a:r>
            <a:r>
              <a:rPr lang="en-US" dirty="0" smtClean="0"/>
              <a:t>away</a:t>
            </a:r>
          </a:p>
          <a:p>
            <a:pPr marL="464790" lvl="1" defTabSz="929579" eaLnBrk="1" hangingPunct="1">
              <a:defRPr/>
            </a:pPr>
            <a:r>
              <a:rPr lang="en-US" dirty="0" smtClean="0"/>
              <a:t>Parent deployed in the military</a:t>
            </a:r>
          </a:p>
          <a:p>
            <a:pPr marL="464790" lvl="1" defTabSz="929579" eaLnBrk="1" hangingPunct="1">
              <a:defRPr/>
            </a:pPr>
            <a:r>
              <a:rPr lang="en-US" dirty="0" smtClean="0"/>
              <a:t>Parent incarcerated</a:t>
            </a:r>
          </a:p>
          <a:p>
            <a:pPr marL="464790" lvl="1" defTabSz="929579" eaLnBrk="1" hangingPunct="1">
              <a:defRPr/>
            </a:pPr>
            <a:r>
              <a:rPr lang="en-US" dirty="0" smtClean="0"/>
              <a:t>Parent</a:t>
            </a:r>
            <a:r>
              <a:rPr lang="en-US" baseline="0" dirty="0" smtClean="0"/>
              <a:t> deported</a:t>
            </a:r>
          </a:p>
          <a:p>
            <a:pPr marL="464790" lvl="1" defTabSz="929579" eaLnBrk="1" hangingPunct="1">
              <a:defRPr/>
            </a:pPr>
            <a:endParaRPr lang="en-US" baseline="0" dirty="0" smtClean="0"/>
          </a:p>
          <a:p>
            <a:pPr defTabSz="929579" eaLnBrk="1" hangingPunct="1">
              <a:defRPr/>
            </a:pPr>
            <a:r>
              <a:rPr lang="en-US" baseline="0" dirty="0" smtClean="0"/>
              <a:t>An “unaccompanied” student might be living with a boyfriend or girlfriend and still be unaccompanied by parents.</a:t>
            </a:r>
          </a:p>
          <a:p>
            <a:pPr defTabSz="929579" eaLnBrk="1" hangingPunct="1">
              <a:defRPr/>
            </a:pPr>
            <a:endParaRPr lang="en-US" baseline="0" dirty="0" smtClean="0"/>
          </a:p>
          <a:p>
            <a:pPr defTabSz="929579" eaLnBrk="1" hangingPunct="1">
              <a:defRPr/>
            </a:pPr>
            <a:r>
              <a:rPr lang="en-US" baseline="0" dirty="0" smtClean="0"/>
              <a:t>The child of a pregnant or parenting student who is unaccompanied is not considered “unaccompanied.”</a:t>
            </a:r>
          </a:p>
          <a:p>
            <a:pPr defTabSz="929579" eaLnBrk="1" hangingPunct="1">
              <a:defRPr/>
            </a:pP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who are unaccompanied are found at every grade level, but the majority are ages 16 and older.  Some unaccompanied students are not homeless – e.g., they live independently from parents, using their own means, but are adequately housed.</a:t>
            </a:r>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23</a:t>
            </a:fld>
            <a:endParaRPr lang="en-US"/>
          </a:p>
        </p:txBody>
      </p:sp>
    </p:spTree>
    <p:extLst>
      <p:ext uri="{BB962C8B-B14F-4D97-AF65-F5344CB8AC3E}">
        <p14:creationId xmlns:p14="http://schemas.microsoft.com/office/powerpoint/2010/main" val="1905000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Homeless Liaisons are not necessarily also the Foster Student Liaison. </a:t>
            </a:r>
          </a:p>
          <a:p>
            <a:endParaRPr lang="en-US" baseline="0" dirty="0" smtClean="0"/>
          </a:p>
          <a:p>
            <a:r>
              <a:rPr lang="en-US" baseline="0" dirty="0" smtClean="0"/>
              <a:t>State DHS Foster Student Stability specialist: Catherine </a:t>
            </a:r>
            <a:r>
              <a:rPr lang="en-US" baseline="0" dirty="0" err="1" smtClean="0"/>
              <a:t>Stelzer</a:t>
            </a:r>
            <a:r>
              <a:rPr lang="en-US" baseline="0" dirty="0" smtClean="0"/>
              <a:t> &lt;catherine.r.stelzer@state.or.us&gt;</a:t>
            </a:r>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24</a:t>
            </a:fld>
            <a:endParaRPr lang="en-US"/>
          </a:p>
        </p:txBody>
      </p:sp>
    </p:spTree>
    <p:extLst>
      <p:ext uri="{BB962C8B-B14F-4D97-AF65-F5344CB8AC3E}">
        <p14:creationId xmlns:p14="http://schemas.microsoft.com/office/powerpoint/2010/main" val="358352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25</a:t>
            </a:fld>
            <a:endParaRPr lang="en-US"/>
          </a:p>
        </p:txBody>
      </p:sp>
    </p:spTree>
    <p:extLst>
      <p:ext uri="{BB962C8B-B14F-4D97-AF65-F5344CB8AC3E}">
        <p14:creationId xmlns:p14="http://schemas.microsoft.com/office/powerpoint/2010/main" val="1725490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5283" indent="-290493">
              <a:defRPr>
                <a:solidFill>
                  <a:schemeClr val="tx1"/>
                </a:solidFill>
                <a:latin typeface="Arial" charset="0"/>
              </a:defRPr>
            </a:lvl2pPr>
            <a:lvl3pPr marL="1161974" indent="-232395">
              <a:defRPr>
                <a:solidFill>
                  <a:schemeClr val="tx1"/>
                </a:solidFill>
                <a:latin typeface="Arial" charset="0"/>
              </a:defRPr>
            </a:lvl3pPr>
            <a:lvl4pPr marL="1626763" indent="-232395">
              <a:defRPr>
                <a:solidFill>
                  <a:schemeClr val="tx1"/>
                </a:solidFill>
                <a:latin typeface="Arial" charset="0"/>
              </a:defRPr>
            </a:lvl4pPr>
            <a:lvl5pPr marL="2091553" indent="-232395">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fld id="{16949C62-2D77-4364-B684-23AF4B2C900A}" type="slidenum">
              <a:rPr lang="en-US"/>
              <a:pPr/>
              <a:t>26</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Maintaining</a:t>
            </a:r>
            <a:r>
              <a:rPr lang="en-US" baseline="0" dirty="0" smtClean="0"/>
              <a:t> compliance with Title X involves ongoing attention by district administrators. ODE maintains state compliance with Title X by providing technical assistance to districts and to homeless parents and youths, conducting district risk assessments, monitoring and collaboration with state and local service providers.</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7</a:t>
            </a:fld>
            <a:endParaRPr lang="en-US"/>
          </a:p>
        </p:txBody>
      </p:sp>
    </p:spTree>
    <p:extLst>
      <p:ext uri="{BB962C8B-B14F-4D97-AF65-F5344CB8AC3E}">
        <p14:creationId xmlns:p14="http://schemas.microsoft.com/office/powerpoint/2010/main" val="2724660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charset="0"/>
              <a:buChar char="•"/>
            </a:pPr>
            <a:r>
              <a:rPr lang="en-US" dirty="0" smtClean="0"/>
              <a:t>OSBA Sample Policy on Homeless Students: http://www.osba.org/Resources/Article/Board_Policy/Sample_policy_JECBD.aspx </a:t>
            </a:r>
          </a:p>
          <a:p>
            <a:pPr marL="174296" indent="-174296">
              <a:buFont typeface="Arial" charset="0"/>
              <a:buChar char="•"/>
            </a:pPr>
            <a:endParaRPr lang="en-US" dirty="0" smtClean="0"/>
          </a:p>
          <a:p>
            <a:pPr marL="174296" indent="-174296">
              <a:buFont typeface="Arial" charset="0"/>
              <a:buChar char="•"/>
            </a:pPr>
            <a:r>
              <a:rPr lang="en-US" dirty="0" smtClean="0"/>
              <a:t>Sports and school activity</a:t>
            </a:r>
            <a:r>
              <a:rPr lang="en-US" baseline="0" dirty="0" smtClean="0"/>
              <a:t> </a:t>
            </a:r>
            <a:r>
              <a:rPr lang="en-US" dirty="0" smtClean="0"/>
              <a:t>participation (within</a:t>
            </a:r>
            <a:r>
              <a:rPr lang="en-US" baseline="0" dirty="0" smtClean="0"/>
              <a:t> district and intramural) cannot be restricted for homeless students attending their school of origin while residing in another district. OSAA is aware of this and will grant exceptions, though often a hearing is required.  Contact State Coordinator  (me) if assistance is needed.</a:t>
            </a:r>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27</a:t>
            </a:fld>
            <a:endParaRPr lang="en-US"/>
          </a:p>
        </p:txBody>
      </p:sp>
    </p:spTree>
    <p:extLst>
      <p:ext uri="{BB962C8B-B14F-4D97-AF65-F5344CB8AC3E}">
        <p14:creationId xmlns:p14="http://schemas.microsoft.com/office/powerpoint/2010/main" val="1802890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Designated</a:t>
            </a:r>
            <a:r>
              <a:rPr lang="en-US" baseline="0" dirty="0" smtClean="0"/>
              <a:t> Liaisons need to become familiar with MV Act and duties, in order to be able to make fair and timely  eligibility and school placement determinations.</a:t>
            </a:r>
          </a:p>
          <a:p>
            <a:endParaRPr lang="en-US" baseline="0" dirty="0" smtClean="0"/>
          </a:p>
          <a:p>
            <a:r>
              <a:rPr lang="en-US" baseline="0" dirty="0" smtClean="0"/>
              <a:t>Homeless living situations and family circumstances vary widely – setting one-size-fits-all rules does not work, because there are always exceptions.</a:t>
            </a:r>
          </a:p>
          <a:p>
            <a:endParaRPr lang="en-US" baseline="0" dirty="0" smtClean="0"/>
          </a:p>
          <a:p>
            <a:r>
              <a:rPr lang="en-US" baseline="0" dirty="0" smtClean="0"/>
              <a:t>A student in a situation that might fit the definition who does not need services or assistance, probably should not be identified as MV eligible.  There is no point to count students as homeless when no services are needed or provided.</a:t>
            </a:r>
          </a:p>
          <a:p>
            <a:endParaRPr lang="en-US" baseline="0" dirty="0" smtClean="0"/>
          </a:p>
          <a:p>
            <a:r>
              <a:rPr lang="en-US" baseline="0" dirty="0" smtClean="0"/>
              <a:t>The ODE State Coordinator is required to respond to complaints about homeless student cases and district practices. Risk Assessments of districts can lead to interim review when there are multiple complaints or a pattern of issues.</a:t>
            </a:r>
          </a:p>
          <a:p>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28</a:t>
            </a:fld>
            <a:endParaRPr lang="en-US"/>
          </a:p>
        </p:txBody>
      </p:sp>
    </p:spTree>
    <p:extLst>
      <p:ext uri="{BB962C8B-B14F-4D97-AF65-F5344CB8AC3E}">
        <p14:creationId xmlns:p14="http://schemas.microsoft.com/office/powerpoint/2010/main" val="1651521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5283" indent="-290493">
              <a:defRPr>
                <a:solidFill>
                  <a:schemeClr val="tx1"/>
                </a:solidFill>
                <a:latin typeface="Arial" charset="0"/>
              </a:defRPr>
            </a:lvl2pPr>
            <a:lvl3pPr marL="1161974" indent="-232395">
              <a:defRPr>
                <a:solidFill>
                  <a:schemeClr val="tx1"/>
                </a:solidFill>
                <a:latin typeface="Arial" charset="0"/>
              </a:defRPr>
            </a:lvl3pPr>
            <a:lvl4pPr marL="1626763" indent="-232395">
              <a:defRPr>
                <a:solidFill>
                  <a:schemeClr val="tx1"/>
                </a:solidFill>
                <a:latin typeface="Arial" charset="0"/>
              </a:defRPr>
            </a:lvl4pPr>
            <a:lvl5pPr marL="2091553" indent="-232395">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fld id="{47E247F8-95EB-4F26-AD11-65AF43E8B012}" type="slidenum">
              <a:rPr lang="en-US"/>
              <a:pPr/>
              <a:t>29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Enrollment should occur</a:t>
            </a:r>
            <a:r>
              <a:rPr lang="en-US" baseline="0" dirty="0" smtClean="0"/>
              <a:t> </a:t>
            </a:r>
            <a:r>
              <a:rPr lang="en-US" dirty="0" smtClean="0"/>
              <a:t>within one day, regardless of whether records have arrived from a previous school. Upon enrollment, homeless</a:t>
            </a:r>
            <a:r>
              <a:rPr lang="en-US" baseline="0" dirty="0" smtClean="0"/>
              <a:t> students should be able to participate fully.</a:t>
            </a:r>
            <a:endParaRPr lang="en-US" dirty="0" smtClean="0"/>
          </a:p>
          <a:p>
            <a:pPr eaLnBrk="1" hangingPunct="1"/>
            <a:endParaRPr lang="en-US" dirty="0" smtClean="0"/>
          </a:p>
          <a:p>
            <a:pPr eaLnBrk="1" hangingPunct="1"/>
            <a:r>
              <a:rPr lang="en-US" dirty="0" smtClean="0"/>
              <a:t>Unaccompanied homeless students may need extra Liaison support in absence</a:t>
            </a:r>
            <a:r>
              <a:rPr lang="en-US" baseline="0" dirty="0" smtClean="0"/>
              <a:t> of parents, e.g.,</a:t>
            </a:r>
            <a:r>
              <a:rPr lang="en-US" dirty="0" smtClean="0"/>
              <a:t> permission</a:t>
            </a:r>
            <a:r>
              <a:rPr lang="en-US" baseline="0" dirty="0" smtClean="0"/>
              <a:t> slips for excused absences, field trips, etc.</a:t>
            </a:r>
            <a:endParaRPr lang="en-US" dirty="0" smtClean="0"/>
          </a:p>
          <a:p>
            <a:pPr eaLnBrk="1" hangingPunct="1"/>
            <a:endParaRPr lang="en-US" dirty="0" smtClean="0"/>
          </a:p>
          <a:p>
            <a:pPr eaLnBrk="1" hangingPunct="1"/>
            <a:r>
              <a:rPr lang="en-US" dirty="0" smtClean="0"/>
              <a:t>Disputes related to enrollment and placement must be documented, with written notification to parents (and students in the case of an unaccompanied minor) and instructions for appeal. Students have the right to remain in their choice of schools during the appeal process.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r>
              <a:rPr lang="en-US" dirty="0" smtClean="0"/>
              <a:t>Liaisons usually have standard school and hygiene</a:t>
            </a:r>
            <a:r>
              <a:rPr lang="en-US" baseline="0" dirty="0" smtClean="0"/>
              <a:t> </a:t>
            </a:r>
            <a:r>
              <a:rPr lang="en-US" dirty="0" smtClean="0"/>
              <a:t>supplies</a:t>
            </a:r>
            <a:r>
              <a:rPr lang="en-US" baseline="0" dirty="0" smtClean="0"/>
              <a:t> handy at their office. </a:t>
            </a:r>
          </a:p>
          <a:p>
            <a:pPr marL="174296" indent="-174296">
              <a:buFont typeface="Arial" panose="020B0604020202020204" pitchFamily="34" charset="0"/>
              <a:buChar char="•"/>
            </a:pPr>
            <a:r>
              <a:rPr lang="en-US" dirty="0" smtClean="0"/>
              <a:t>Backpacks and grade-level appropriate supplies are often needed.</a:t>
            </a:r>
          </a:p>
          <a:p>
            <a:pPr marL="174296" indent="-174296">
              <a:buFont typeface="Arial" panose="020B0604020202020204" pitchFamily="34" charset="0"/>
              <a:buChar char="•"/>
            </a:pPr>
            <a:r>
              <a:rPr lang="en-US" dirty="0" smtClean="0"/>
              <a:t>Some</a:t>
            </a:r>
            <a:r>
              <a:rPr lang="en-US" baseline="0" dirty="0" smtClean="0"/>
              <a:t> Liaisons organize donations of goods and supplies.</a:t>
            </a:r>
          </a:p>
          <a:p>
            <a:pPr marL="174296" indent="-174296">
              <a:buFont typeface="Arial" panose="020B0604020202020204" pitchFamily="34" charset="0"/>
              <a:buChar char="•"/>
            </a:pPr>
            <a:r>
              <a:rPr lang="en-US" baseline="0" dirty="0" smtClean="0"/>
              <a:t>Birth Certificate replacement fees can be covered with Title I-A funds (around $30).</a:t>
            </a:r>
          </a:p>
          <a:p>
            <a:pPr marL="174296" indent="-174296">
              <a:buFont typeface="Arial" panose="020B0604020202020204" pitchFamily="34" charset="0"/>
              <a:buChar char="•"/>
            </a:pPr>
            <a:r>
              <a:rPr lang="en-US" baseline="0" dirty="0" smtClean="0"/>
              <a:t>Liaisons should refer families without health insurance to the Oregon Health Plan (OHP)</a:t>
            </a:r>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30</a:t>
            </a:fld>
            <a:endParaRPr lang="en-US"/>
          </a:p>
        </p:txBody>
      </p:sp>
    </p:spTree>
    <p:extLst>
      <p:ext uri="{BB962C8B-B14F-4D97-AF65-F5344CB8AC3E}">
        <p14:creationId xmlns:p14="http://schemas.microsoft.com/office/powerpoint/2010/main" val="3239541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in Fall 2015: All Oregon District Liaison Contacts will be posted on the ODE Homeless Ed Website</a:t>
            </a:r>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31</a:t>
            </a:fld>
            <a:endParaRPr lang="en-US"/>
          </a:p>
        </p:txBody>
      </p:sp>
    </p:spTree>
    <p:extLst>
      <p:ext uri="{BB962C8B-B14F-4D97-AF65-F5344CB8AC3E}">
        <p14:creationId xmlns:p14="http://schemas.microsoft.com/office/powerpoint/2010/main" val="1077357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staff should</a:t>
            </a:r>
            <a:r>
              <a:rPr lang="en-US" baseline="0" dirty="0" smtClean="0"/>
              <a:t> be aware of the Liaison contact, in order to make referrals.</a:t>
            </a:r>
          </a:p>
          <a:p>
            <a:endParaRPr lang="en-US" baseline="0" dirty="0" smtClean="0"/>
          </a:p>
          <a:p>
            <a:r>
              <a:rPr lang="en-US" baseline="0" dirty="0" smtClean="0"/>
              <a:t>FAFSA: Free Application for Federal Student Aid: https://fafsa.ed.gov/  </a:t>
            </a:r>
          </a:p>
          <a:p>
            <a:endParaRPr lang="en-US" baseline="0" dirty="0" smtClean="0"/>
          </a:p>
          <a:p>
            <a:r>
              <a:rPr lang="en-US" baseline="0" dirty="0" smtClean="0"/>
              <a:t>Head Start Program – Easy Finder: http://eclkc.ohs.acf.hhs.gov/hslc/HeadStartOffices</a:t>
            </a:r>
          </a:p>
          <a:p>
            <a:endParaRPr lang="en-US" baseline="0" dirty="0" smtClean="0"/>
          </a:p>
          <a:p>
            <a:r>
              <a:rPr lang="en-US" baseline="0" dirty="0" smtClean="0"/>
              <a:t>ODE Homeless Collection:  opens mid-May &amp; closes end of June, each year.</a:t>
            </a:r>
          </a:p>
          <a:p>
            <a:r>
              <a:rPr lang="en-US" baseline="0" dirty="0" smtClean="0"/>
              <a:t>Districts need to include data from local Head Start programs in </a:t>
            </a:r>
            <a:r>
              <a:rPr lang="en-US" baseline="0" dirty="0" err="1" smtClean="0"/>
              <a:t>PreK</a:t>
            </a:r>
            <a:r>
              <a:rPr lang="en-US" baseline="0" dirty="0" smtClean="0"/>
              <a:t> homeless counts.</a:t>
            </a:r>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32</a:t>
            </a:fld>
            <a:endParaRPr lang="en-US"/>
          </a:p>
        </p:txBody>
      </p:sp>
    </p:spTree>
    <p:extLst>
      <p:ext uri="{BB962C8B-B14F-4D97-AF65-F5344CB8AC3E}">
        <p14:creationId xmlns:p14="http://schemas.microsoft.com/office/powerpoint/2010/main" val="759267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5283" indent="-290493">
              <a:defRPr>
                <a:solidFill>
                  <a:schemeClr val="tx1"/>
                </a:solidFill>
                <a:latin typeface="Arial" charset="0"/>
              </a:defRPr>
            </a:lvl2pPr>
            <a:lvl3pPr marL="1161974" indent="-232395">
              <a:defRPr>
                <a:solidFill>
                  <a:schemeClr val="tx1"/>
                </a:solidFill>
                <a:latin typeface="Arial" charset="0"/>
              </a:defRPr>
            </a:lvl3pPr>
            <a:lvl4pPr marL="1626763" indent="-232395">
              <a:defRPr>
                <a:solidFill>
                  <a:schemeClr val="tx1"/>
                </a:solidFill>
                <a:latin typeface="Arial" charset="0"/>
              </a:defRPr>
            </a:lvl4pPr>
            <a:lvl5pPr marL="2091553" indent="-232395">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fld id="{D83BEF7C-F9FB-4AFF-AEC7-25F53B398289}" type="slidenum">
              <a:rPr lang="en-US"/>
              <a:pPr/>
              <a:t>33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Compulsory School Attendance not required until age 6, however parents of homeless and low income children are urged</a:t>
            </a:r>
            <a:r>
              <a:rPr lang="en-US" baseline="0" dirty="0" smtClean="0"/>
              <a:t> to enroll their children in preschool or Head Start as early as age 3.</a:t>
            </a:r>
          </a:p>
          <a:p>
            <a:pPr eaLnBrk="1" hangingPunct="1"/>
            <a:endParaRPr lang="en-US" baseline="0" dirty="0" smtClean="0"/>
          </a:p>
          <a:p>
            <a:pPr eaLnBrk="1" hangingPunct="1"/>
            <a:r>
              <a:rPr lang="en-US" baseline="0" dirty="0" smtClean="0"/>
              <a:t>Early Intervention screening is suggested for all young children in homeless families.  </a:t>
            </a:r>
          </a:p>
          <a:p>
            <a:pPr eaLnBrk="1" hangingPunct="1"/>
            <a:r>
              <a:rPr lang="en-US" baseline="0" dirty="0" smtClean="0"/>
              <a:t>Regional ESDs have EI/ECE programs.</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36</a:t>
            </a:fld>
            <a:endParaRPr lang="en-US"/>
          </a:p>
        </p:txBody>
      </p:sp>
    </p:spTree>
    <p:extLst>
      <p:ext uri="{BB962C8B-B14F-4D97-AF65-F5344CB8AC3E}">
        <p14:creationId xmlns:p14="http://schemas.microsoft.com/office/powerpoint/2010/main" val="4283427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state’s Title X/McKinney-Vento allocation for district subgrants</a:t>
            </a:r>
            <a:r>
              <a:rPr lang="en-US" baseline="0" dirty="0" smtClean="0"/>
              <a:t> lost 10% of its funding in 2015-16.  Only ten subgrant programs are funded at this time, encompassing 35 districts.</a:t>
            </a:r>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37</a:t>
            </a:fld>
            <a:endParaRPr lang="en-US"/>
          </a:p>
        </p:txBody>
      </p:sp>
    </p:spTree>
    <p:extLst>
      <p:ext uri="{BB962C8B-B14F-4D97-AF65-F5344CB8AC3E}">
        <p14:creationId xmlns:p14="http://schemas.microsoft.com/office/powerpoint/2010/main" val="1712018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5283" indent="-290493">
              <a:defRPr>
                <a:solidFill>
                  <a:schemeClr val="tx1"/>
                </a:solidFill>
                <a:latin typeface="Arial" charset="0"/>
              </a:defRPr>
            </a:lvl2pPr>
            <a:lvl3pPr marL="1161974" indent="-232395">
              <a:defRPr>
                <a:solidFill>
                  <a:schemeClr val="tx1"/>
                </a:solidFill>
                <a:latin typeface="Arial" charset="0"/>
              </a:defRPr>
            </a:lvl3pPr>
            <a:lvl4pPr marL="1626763" indent="-232395">
              <a:defRPr>
                <a:solidFill>
                  <a:schemeClr val="tx1"/>
                </a:solidFill>
                <a:latin typeface="Arial" charset="0"/>
              </a:defRPr>
            </a:lvl4pPr>
            <a:lvl5pPr marL="2091553" indent="-232395">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fld id="{4620BEC0-9B2F-48E8-8ABE-3435FF979B3B}" type="slidenum">
              <a:rPr lang="en-US"/>
              <a:pPr/>
              <a:t>38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Districts may determine the amount of Title I-A funds set aside</a:t>
            </a:r>
            <a:r>
              <a:rPr lang="en-US" baseline="0" dirty="0" smtClean="0"/>
              <a:t> </a:t>
            </a:r>
            <a:r>
              <a:rPr lang="en-US" dirty="0" smtClean="0"/>
              <a:t>based on experience with</a:t>
            </a:r>
            <a:r>
              <a:rPr lang="en-US" baseline="0" dirty="0" smtClean="0"/>
              <a:t> extent and needs of homeless students based on prior years. Each Oregon district receiving a Title I-A allocation is required to show this reservation of funds in their annual Continuous Improvement Plan (CIP) budget. Use of funds is monitored routinely in fiscal audits (aka, Common Compliance portion of review).</a:t>
            </a:r>
          </a:p>
          <a:p>
            <a:pPr eaLnBrk="1" hangingPunct="1"/>
            <a:endParaRPr lang="en-US" baseline="0" dirty="0" smtClean="0"/>
          </a:p>
          <a:p>
            <a:pPr eaLnBrk="1" hangingPunct="1"/>
            <a:r>
              <a:rPr lang="en-US" baseline="0" dirty="0" smtClean="0"/>
              <a:t>Use of Title I-A funds for School Transportation and Liaison FTE only recently became allowable (2013).</a:t>
            </a:r>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McKinney-Vento Homeless</a:t>
            </a:r>
            <a:r>
              <a:rPr lang="en-US" baseline="0" dirty="0" smtClean="0"/>
              <a:t> Assistance Act is an omnibus piece of 1987 legislation, implemented in multiple federal agencies including Housing and Urban Development (HUD), Health &amp; Human Services (HHS), Labor, USDA, Education, etc. MVA Subtitle VII-B, the Education of Homeless Children and Youth program (EHCY), was adopted under the ESEA as Title X in 2002.</a:t>
            </a:r>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2507907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baseline="0" dirty="0" smtClean="0"/>
              <a:t>Districts should first address needs of homeless students in non-Title I funded schools before using funds for other Title X purposes.</a:t>
            </a:r>
            <a:r>
              <a:rPr lang="en-US" dirty="0" smtClean="0"/>
              <a:t> </a:t>
            </a:r>
          </a:p>
          <a:p>
            <a:pPr defTabSz="929579">
              <a:defRPr/>
            </a:pPr>
            <a:endParaRPr lang="en-US" dirty="0" smtClean="0"/>
          </a:p>
          <a:p>
            <a:pPr defTabSz="929579">
              <a:defRPr/>
            </a:pPr>
            <a:r>
              <a:rPr lang="en-US" dirty="0" smtClean="0"/>
              <a:t>Examples of items not covered: Computers</a:t>
            </a:r>
            <a:r>
              <a:rPr lang="en-US" baseline="0" dirty="0" smtClean="0"/>
              <a:t>, </a:t>
            </a:r>
            <a:r>
              <a:rPr lang="en-US" dirty="0" smtClean="0"/>
              <a:t>clothing for parents, class rings</a:t>
            </a:r>
            <a:r>
              <a:rPr lang="en-US" baseline="0" dirty="0" smtClean="0"/>
              <a:t>, yearbooks.</a:t>
            </a:r>
            <a:endParaRPr lang="en-US" dirty="0" smtClean="0"/>
          </a:p>
          <a:p>
            <a:pPr defTabSz="929579">
              <a:defRPr/>
            </a:pPr>
            <a:endParaRPr lang="en-US" dirty="0" smtClean="0"/>
          </a:p>
          <a:p>
            <a:pPr defTabSz="929579">
              <a:defRPr/>
            </a:pPr>
            <a:r>
              <a:rPr lang="en-US" dirty="0" smtClean="0"/>
              <a:t>See ODE</a:t>
            </a:r>
            <a:r>
              <a:rPr lang="en-US" baseline="0" dirty="0" smtClean="0"/>
              <a:t> Homeless Education webpage for more information.</a:t>
            </a:r>
          </a:p>
          <a:p>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39</a:t>
            </a:fld>
            <a:endParaRPr lang="en-US"/>
          </a:p>
        </p:txBody>
      </p:sp>
    </p:spTree>
    <p:extLst>
      <p:ext uri="{BB962C8B-B14F-4D97-AF65-F5344CB8AC3E}">
        <p14:creationId xmlns:p14="http://schemas.microsoft.com/office/powerpoint/2010/main" val="1752717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solidFill>
                  <a:srgbClr val="000000"/>
                </a:solidFill>
              </a:rPr>
              <a:t>ESEA Monitoring Schedules and Checklists available online:</a:t>
            </a:r>
          </a:p>
          <a:p>
            <a:pPr defTabSz="929579">
              <a:defRPr/>
            </a:pPr>
            <a:r>
              <a:rPr lang="en-US" dirty="0">
                <a:solidFill>
                  <a:srgbClr val="000000"/>
                </a:solidFill>
              </a:rPr>
              <a:t>http://www.ode.state.or.us/search/page/?id=1426 </a:t>
            </a:r>
          </a:p>
          <a:p>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40</a:t>
            </a:fld>
            <a:endParaRPr lang="en-US"/>
          </a:p>
        </p:txBody>
      </p:sp>
    </p:spTree>
    <p:extLst>
      <p:ext uri="{BB962C8B-B14F-4D97-AF65-F5344CB8AC3E}">
        <p14:creationId xmlns:p14="http://schemas.microsoft.com/office/powerpoint/2010/main" val="2138163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ESEA</a:t>
            </a:r>
            <a:r>
              <a:rPr lang="en-US" baseline="0" dirty="0" smtClean="0"/>
              <a:t> Monitoring Schedules and Checklists available online:</a:t>
            </a:r>
          </a:p>
          <a:p>
            <a:r>
              <a:rPr lang="en-US" dirty="0" smtClean="0"/>
              <a:t>http://www.ode.state.or.us/search/page/?id=1426</a:t>
            </a:r>
          </a:p>
          <a:p>
            <a:endParaRPr lang="en-US" dirty="0" smtClean="0"/>
          </a:p>
          <a:p>
            <a:r>
              <a:rPr lang="en-US" dirty="0" smtClean="0"/>
              <a:t>Reviews</a:t>
            </a:r>
            <a:r>
              <a:rPr lang="en-US" baseline="0" dirty="0" smtClean="0"/>
              <a:t> are on a 4-6 year cycle, by district.  Cover current and prior school years (e.g. 2015-16 and 2014-15).</a:t>
            </a:r>
            <a:r>
              <a:rPr lang="en-US" dirty="0" smtClean="0"/>
              <a:t> </a:t>
            </a:r>
          </a:p>
          <a:p>
            <a:endParaRPr lang="en-US" dirty="0" smtClean="0"/>
          </a:p>
          <a:p>
            <a:r>
              <a:rPr lang="en-US" dirty="0" smtClean="0"/>
              <a:t>TIPS:</a:t>
            </a:r>
            <a:r>
              <a:rPr lang="en-US" baseline="0" dirty="0" smtClean="0"/>
              <a:t> For meetings and trainings attended, Liaison should keep agendas, certificates, etc. to use in evidence notebooks.  Also keep agendas and rosters from staff awareness trainings.</a:t>
            </a:r>
          </a:p>
          <a:p>
            <a:endParaRPr lang="en-US" baseline="0" dirty="0" smtClean="0"/>
          </a:p>
          <a:p>
            <a:r>
              <a:rPr lang="en-US" baseline="0" dirty="0" smtClean="0"/>
              <a:t>School District Policy on Homeless Students should be reviewed by school board regularly (e.g., every 5 years)</a:t>
            </a:r>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22326011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Regional Liaison trainings will be sponsored in 2015-16 by several MV</a:t>
            </a:r>
            <a:r>
              <a:rPr lang="en-US" baseline="0" dirty="0" smtClean="0"/>
              <a:t> subgrantee districts. Watch the MVA Listserv for updates, or contact ODE State Coordinator.</a:t>
            </a:r>
          </a:p>
          <a:p>
            <a:endParaRPr lang="en-US" baseline="0" dirty="0" smtClean="0"/>
          </a:p>
          <a:p>
            <a:r>
              <a:rPr lang="en-US" baseline="0" dirty="0" smtClean="0"/>
              <a:t>State Coordinator may be available to hold a training in your area – looking for hosts!</a:t>
            </a:r>
          </a:p>
          <a:p>
            <a:endParaRPr lang="en-US" baseline="0" dirty="0" smtClean="0"/>
          </a:p>
          <a:p>
            <a:r>
              <a:rPr lang="en-US" baseline="0" dirty="0" smtClean="0"/>
              <a:t>Peer-training and networking for District Liaisons is invaluable – looking for hosts!</a:t>
            </a:r>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592361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ODE Homeless Education</a:t>
            </a:r>
            <a:r>
              <a:rPr lang="en-US" baseline="0" dirty="0" smtClean="0"/>
              <a:t> webpage materials include data from 2012-13 to present, news releases, subgrant applications, data collection information, etc.</a:t>
            </a:r>
          </a:p>
          <a:p>
            <a:endParaRPr lang="en-US" baseline="0" dirty="0" smtClean="0"/>
          </a:p>
          <a:p>
            <a:r>
              <a:rPr lang="en-US" baseline="0" dirty="0" smtClean="0"/>
              <a:t>MVA Liaisons Listserv is open to all – not just Liaisons.  State Coordinator is moderator, Lane ESD is host. </a:t>
            </a:r>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43</a:t>
            </a:fld>
            <a:endParaRPr lang="en-US"/>
          </a:p>
        </p:txBody>
      </p:sp>
    </p:spTree>
    <p:extLst>
      <p:ext uri="{BB962C8B-B14F-4D97-AF65-F5344CB8AC3E}">
        <p14:creationId xmlns:p14="http://schemas.microsoft.com/office/powerpoint/2010/main" val="25140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5283" indent="-290493">
              <a:defRPr>
                <a:solidFill>
                  <a:schemeClr val="tx1"/>
                </a:solidFill>
                <a:latin typeface="Arial" charset="0"/>
              </a:defRPr>
            </a:lvl2pPr>
            <a:lvl3pPr marL="1161974" indent="-232395">
              <a:defRPr>
                <a:solidFill>
                  <a:schemeClr val="tx1"/>
                </a:solidFill>
                <a:latin typeface="Arial" charset="0"/>
              </a:defRPr>
            </a:lvl3pPr>
            <a:lvl4pPr marL="1626763" indent="-232395">
              <a:defRPr>
                <a:solidFill>
                  <a:schemeClr val="tx1"/>
                </a:solidFill>
                <a:latin typeface="Arial" charset="0"/>
              </a:defRPr>
            </a:lvl4pPr>
            <a:lvl5pPr marL="2091553" indent="-232395">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fld id="{6503DFA2-1570-43BC-90FE-285AB281A950}" type="slidenum">
              <a:rPr lang="en-US"/>
              <a:pPr/>
              <a:t>44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Available</a:t>
            </a:r>
            <a:r>
              <a:rPr lang="en-US" baseline="0" dirty="0" smtClean="0"/>
              <a:t> by EMAIL most of the time – usually faster than by phone.</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9</a:t>
            </a:fld>
            <a:endParaRPr lang="en-US"/>
          </a:p>
        </p:txBody>
      </p:sp>
    </p:spTree>
    <p:extLst>
      <p:ext uri="{BB962C8B-B14F-4D97-AF65-F5344CB8AC3E}">
        <p14:creationId xmlns:p14="http://schemas.microsoft.com/office/powerpoint/2010/main" val="30614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Chronic</a:t>
            </a:r>
            <a:r>
              <a:rPr lang="en-US" baseline="0" dirty="0" smtClean="0"/>
              <a:t> absenteeism is defined as missing &gt;10% of school days, unexcused. This graph shows the percent of All Oregon Students who were chronically absent in 2013-14 (blue), compared to homeless students. In each grade level, homeless student absenteeism is more than doubled that of all students.</a:t>
            </a:r>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10</a:t>
            </a:fld>
            <a:endParaRPr lang="en-US"/>
          </a:p>
        </p:txBody>
      </p:sp>
    </p:spTree>
    <p:extLst>
      <p:ext uri="{BB962C8B-B14F-4D97-AF65-F5344CB8AC3E}">
        <p14:creationId xmlns:p14="http://schemas.microsoft.com/office/powerpoint/2010/main" val="2305572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Homeless students are dropping out of school at twice the rate of the next at-risk cohort and three times the rate of all students.</a:t>
            </a:r>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11</a:t>
            </a:fld>
            <a:endParaRPr lang="en-US"/>
          </a:p>
        </p:txBody>
      </p:sp>
    </p:spTree>
    <p:extLst>
      <p:ext uri="{BB962C8B-B14F-4D97-AF65-F5344CB8AC3E}">
        <p14:creationId xmlns:p14="http://schemas.microsoft.com/office/powerpoint/2010/main" val="1617643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graphic shows the race/ethnic</a:t>
            </a:r>
            <a:r>
              <a:rPr lang="en-US" baseline="0" dirty="0" smtClean="0"/>
              <a:t> group percentages of all Oregon Kindergarteners compared to homeless children of the same ages, revealing over-representation of at-risk minorities.  Similar patterns of racial disparity are seen in recent data on other indicators of household well-being, such as percent in poverty, household income, and unemployment and home ownership rates (Oregon Center for Public Policy, August 2015).</a:t>
            </a:r>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12</a:t>
            </a:fld>
            <a:endParaRPr lang="en-US"/>
          </a:p>
        </p:txBody>
      </p:sp>
    </p:spTree>
    <p:extLst>
      <p:ext uri="{BB962C8B-B14F-4D97-AF65-F5344CB8AC3E}">
        <p14:creationId xmlns:p14="http://schemas.microsoft.com/office/powerpoint/2010/main" val="753910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U.S. Dept. of Education; 2011 data, reported in 2015.</a:t>
            </a:r>
            <a:endParaRPr lang="en-US" dirty="0"/>
          </a:p>
        </p:txBody>
      </p:sp>
      <p:sp>
        <p:nvSpPr>
          <p:cNvPr id="4" name="Slide Number Placeholder 3"/>
          <p:cNvSpPr>
            <a:spLocks noGrp="1"/>
          </p:cNvSpPr>
          <p:nvPr>
            <p:ph type="sldNum" sz="quarter" idx="10"/>
          </p:nvPr>
        </p:nvSpPr>
        <p:spPr/>
        <p:txBody>
          <a:bodyPr/>
          <a:lstStyle/>
          <a:p>
            <a:pPr>
              <a:defRPr/>
            </a:pPr>
            <a:fld id="{9692D952-2DCE-4644-AA9B-59EF45A93EDD}" type="slidenum">
              <a:rPr lang="en-US" smtClean="0"/>
              <a:pPr>
                <a:defRPr/>
              </a:pPr>
              <a:t>13</a:t>
            </a:fld>
            <a:endParaRPr lang="en-US"/>
          </a:p>
        </p:txBody>
      </p:sp>
    </p:spTree>
    <p:extLst>
      <p:ext uri="{BB962C8B-B14F-4D97-AF65-F5344CB8AC3E}">
        <p14:creationId xmlns:p14="http://schemas.microsoft.com/office/powerpoint/2010/main" val="10268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55283" indent="-290493">
              <a:defRPr>
                <a:solidFill>
                  <a:schemeClr val="tx1"/>
                </a:solidFill>
                <a:latin typeface="Arial" charset="0"/>
              </a:defRPr>
            </a:lvl2pPr>
            <a:lvl3pPr marL="1161974" indent="-232395">
              <a:defRPr>
                <a:solidFill>
                  <a:schemeClr val="tx1"/>
                </a:solidFill>
                <a:latin typeface="Arial" charset="0"/>
              </a:defRPr>
            </a:lvl3pPr>
            <a:lvl4pPr marL="1626763" indent="-232395">
              <a:defRPr>
                <a:solidFill>
                  <a:schemeClr val="tx1"/>
                </a:solidFill>
                <a:latin typeface="Arial" charset="0"/>
              </a:defRPr>
            </a:lvl4pPr>
            <a:lvl5pPr marL="2091553" indent="-232395">
              <a:defRPr>
                <a:solidFill>
                  <a:schemeClr val="tx1"/>
                </a:solidFill>
                <a:latin typeface="Arial" charset="0"/>
              </a:defRPr>
            </a:lvl5pPr>
            <a:lvl6pPr marL="2556342" indent="-232395" eaLnBrk="0" fontAlgn="base" hangingPunct="0">
              <a:spcBef>
                <a:spcPct val="0"/>
              </a:spcBef>
              <a:spcAft>
                <a:spcPct val="0"/>
              </a:spcAft>
              <a:defRPr>
                <a:solidFill>
                  <a:schemeClr val="tx1"/>
                </a:solidFill>
                <a:latin typeface="Arial" charset="0"/>
              </a:defRPr>
            </a:lvl6pPr>
            <a:lvl7pPr marL="3021132" indent="-232395" eaLnBrk="0" fontAlgn="base" hangingPunct="0">
              <a:spcBef>
                <a:spcPct val="0"/>
              </a:spcBef>
              <a:spcAft>
                <a:spcPct val="0"/>
              </a:spcAft>
              <a:defRPr>
                <a:solidFill>
                  <a:schemeClr val="tx1"/>
                </a:solidFill>
                <a:latin typeface="Arial" charset="0"/>
              </a:defRPr>
            </a:lvl7pPr>
            <a:lvl8pPr marL="3485921" indent="-232395" eaLnBrk="0" fontAlgn="base" hangingPunct="0">
              <a:spcBef>
                <a:spcPct val="0"/>
              </a:spcBef>
              <a:spcAft>
                <a:spcPct val="0"/>
              </a:spcAft>
              <a:defRPr>
                <a:solidFill>
                  <a:schemeClr val="tx1"/>
                </a:solidFill>
                <a:latin typeface="Arial" charset="0"/>
              </a:defRPr>
            </a:lvl8pPr>
            <a:lvl9pPr marL="3950711" indent="-232395" eaLnBrk="0" fontAlgn="base" hangingPunct="0">
              <a:spcBef>
                <a:spcPct val="0"/>
              </a:spcBef>
              <a:spcAft>
                <a:spcPct val="0"/>
              </a:spcAft>
              <a:defRPr>
                <a:solidFill>
                  <a:schemeClr val="tx1"/>
                </a:solidFill>
                <a:latin typeface="Arial" charset="0"/>
              </a:defRPr>
            </a:lvl9pPr>
          </a:lstStyle>
          <a:p>
            <a:fld id="{BB6A36D8-FE82-4EE0-97AE-ACC822699A7C}" type="slidenum">
              <a:rPr lang="en-US"/>
              <a:pPr/>
              <a:t>14</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Purpose includes</a:t>
            </a:r>
            <a:r>
              <a:rPr lang="en-US" baseline="0" dirty="0" smtClean="0"/>
              <a:t> terms similar to FAPE for special education: free, appropriate public education. Similar language to that used for educational equity provisions for minority students and other cohorts.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pPr>
              <a:defRPr/>
            </a:pPr>
            <a:endParaRPr lang="en-US"/>
          </a:p>
        </p:txBody>
      </p:sp>
      <p:sp>
        <p:nvSpPr>
          <p:cNvPr id="5" name="Footer Placeholder 4"/>
          <p:cNvSpPr>
            <a:spLocks noGrp="1"/>
          </p:cNvSpPr>
          <p:nvPr>
            <p:ph type="ftr" sz="quarter" idx="11"/>
          </p:nvPr>
        </p:nvSpPr>
        <p:spPr>
          <a:xfrm>
            <a:off x="1174044" y="5357592"/>
            <a:ext cx="5034845" cy="365125"/>
          </a:xfrm>
        </p:spPr>
        <p:txBody>
          <a:bodyPr/>
          <a:lstStyle/>
          <a:p>
            <a:pPr>
              <a:defRPr/>
            </a:pPr>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pPr>
              <a:defRPr/>
            </a:pPr>
            <a:fld id="{3C27B6D9-4EE8-4862-87F4-FBD74A5895F7}"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397B5B2-B311-439B-9694-3EAC13FBFF7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D8A9776-59C5-47BE-AAC7-C488D445AD58}"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DFD509-3BEA-4B5B-97F1-2C65EC108133}" type="datetimeFigureOut">
              <a:rPr lang="en-US" smtClean="0">
                <a:solidFill>
                  <a:prstClr val="black">
                    <a:tint val="75000"/>
                  </a:prstClr>
                </a:solidFill>
              </a:rPr>
              <a:pPr/>
              <a:t>11/12/2015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9B77C1-3F0B-45D0-98B3-161CBBA2A3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9936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DFD509-3BEA-4B5B-97F1-2C65EC108133}" type="datetimeFigureOut">
              <a:rPr lang="en-US" smtClean="0">
                <a:solidFill>
                  <a:prstClr val="black">
                    <a:tint val="75000"/>
                  </a:prstClr>
                </a:solidFill>
              </a:rPr>
              <a:pPr/>
              <a:t>11/12/2015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9B77C1-3F0B-45D0-98B3-161CBBA2A3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482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DFD509-3BEA-4B5B-97F1-2C65EC108133}" type="datetimeFigureOut">
              <a:rPr lang="en-US" smtClean="0">
                <a:solidFill>
                  <a:prstClr val="black">
                    <a:tint val="75000"/>
                  </a:prstClr>
                </a:solidFill>
              </a:rPr>
              <a:pPr/>
              <a:t>11/12/2015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9B77C1-3F0B-45D0-98B3-161CBBA2A3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208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DFD509-3BEA-4B5B-97F1-2C65EC108133}" type="datetimeFigureOut">
              <a:rPr lang="en-US" smtClean="0">
                <a:solidFill>
                  <a:prstClr val="black">
                    <a:tint val="75000"/>
                  </a:prstClr>
                </a:solidFill>
              </a:rPr>
              <a:pPr/>
              <a:t>11/12/2015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9B77C1-3F0B-45D0-98B3-161CBBA2A3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389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DFD509-3BEA-4B5B-97F1-2C65EC108133}" type="datetimeFigureOut">
              <a:rPr lang="en-US" smtClean="0">
                <a:solidFill>
                  <a:prstClr val="black">
                    <a:tint val="75000"/>
                  </a:prstClr>
                </a:solidFill>
              </a:rPr>
              <a:pPr/>
              <a:t>11/12/2015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49B77C1-3F0B-45D0-98B3-161CBBA2A3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81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DFD509-3BEA-4B5B-97F1-2C65EC108133}" type="datetimeFigureOut">
              <a:rPr lang="en-US" smtClean="0">
                <a:solidFill>
                  <a:prstClr val="black">
                    <a:tint val="75000"/>
                  </a:prstClr>
                </a:solidFill>
              </a:rPr>
              <a:pPr/>
              <a:t>11/12/2015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49B77C1-3F0B-45D0-98B3-161CBBA2A3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3648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DFD509-3BEA-4B5B-97F1-2C65EC108133}" type="datetimeFigureOut">
              <a:rPr lang="en-US" smtClean="0">
                <a:solidFill>
                  <a:prstClr val="black">
                    <a:tint val="75000"/>
                  </a:prstClr>
                </a:solidFill>
              </a:rPr>
              <a:pPr/>
              <a:t>11/12/2015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49B77C1-3F0B-45D0-98B3-161CBBA2A3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043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DFD509-3BEA-4B5B-97F1-2C65EC108133}" type="datetimeFigureOut">
              <a:rPr lang="en-US" smtClean="0">
                <a:solidFill>
                  <a:prstClr val="black">
                    <a:tint val="75000"/>
                  </a:prstClr>
                </a:solidFill>
              </a:rPr>
              <a:pPr/>
              <a:t>11/12/2015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9B77C1-3F0B-45D0-98B3-161CBBA2A3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95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1BFE075-AF32-48C3-AB41-8A3E7736B198}"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DFD509-3BEA-4B5B-97F1-2C65EC108133}" type="datetimeFigureOut">
              <a:rPr lang="en-US" smtClean="0">
                <a:solidFill>
                  <a:prstClr val="black">
                    <a:tint val="75000"/>
                  </a:prstClr>
                </a:solidFill>
              </a:rPr>
              <a:pPr/>
              <a:t>11/12/2015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49B77C1-3F0B-45D0-98B3-161CBBA2A3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4172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DFD509-3BEA-4B5B-97F1-2C65EC108133}" type="datetimeFigureOut">
              <a:rPr lang="en-US" smtClean="0">
                <a:solidFill>
                  <a:prstClr val="black">
                    <a:tint val="75000"/>
                  </a:prstClr>
                </a:solidFill>
              </a:rPr>
              <a:pPr/>
              <a:t>11/12/2015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9B77C1-3F0B-45D0-98B3-161CBBA2A3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766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DFD509-3BEA-4B5B-97F1-2C65EC108133}" type="datetimeFigureOut">
              <a:rPr lang="en-US" smtClean="0">
                <a:solidFill>
                  <a:prstClr val="black">
                    <a:tint val="75000"/>
                  </a:prstClr>
                </a:solidFill>
              </a:rPr>
              <a:pPr/>
              <a:t>11/12/2015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49B77C1-3F0B-45D0-98B3-161CBBA2A3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52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B96ADA3-534E-4E5D-8BA3-B2AB4D58C98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0BE781-46F5-4496-A253-79A874C80B9E}" type="slidenum">
              <a:rPr lang="en-US" smtClean="0"/>
              <a:pPr>
                <a:defRPr/>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89B004E-D4CE-41C4-9021-BEED5CD7212D}" type="slidenum">
              <a:rPr lang="en-US" smtClean="0"/>
              <a:pPr>
                <a:defRPr/>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A396531-575A-4652-91F5-10CF3783845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9C45206-3251-4212-A13F-3A41F389CC60}"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pPr>
              <a:defRPr/>
            </a:pPr>
            <a:endParaRPr lang="en-US"/>
          </a:p>
        </p:txBody>
      </p:sp>
      <p:sp>
        <p:nvSpPr>
          <p:cNvPr id="6" name="Footer Placeholder 5"/>
          <p:cNvSpPr>
            <a:spLocks noGrp="1"/>
          </p:cNvSpPr>
          <p:nvPr>
            <p:ph type="ftr" sz="quarter" idx="11"/>
          </p:nvPr>
        </p:nvSpPr>
        <p:spPr>
          <a:xfrm rot="-60000">
            <a:off x="914554" y="5829261"/>
            <a:ext cx="3522607" cy="365125"/>
          </a:xfrm>
        </p:spPr>
        <p:txBody>
          <a:bodyPr/>
          <a:lstStyle/>
          <a:p>
            <a:pPr>
              <a:defRPr/>
            </a:pPr>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pPr>
              <a:defRPr/>
            </a:pPr>
            <a:fld id="{44B6C3ED-DAA0-4408-9FD5-B20D8989159C}"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pPr>
              <a:defRPr/>
            </a:pPr>
            <a:endParaRPr lang="en-US"/>
          </a:p>
        </p:txBody>
      </p:sp>
      <p:sp>
        <p:nvSpPr>
          <p:cNvPr id="6" name="Footer Placeholder 5"/>
          <p:cNvSpPr>
            <a:spLocks noGrp="1"/>
          </p:cNvSpPr>
          <p:nvPr>
            <p:ph type="ftr" sz="quarter" idx="11"/>
          </p:nvPr>
        </p:nvSpPr>
        <p:spPr>
          <a:xfrm rot="-60000">
            <a:off x="914569" y="5831037"/>
            <a:ext cx="3319043" cy="365125"/>
          </a:xfrm>
        </p:spPr>
        <p:txBody>
          <a:bodyPr/>
          <a:lstStyle/>
          <a:p>
            <a:pPr>
              <a:defRPr/>
            </a:pPr>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pPr>
              <a:defRPr/>
            </a:pPr>
            <a:fld id="{EAA6CE6A-1565-488F-94B9-625C5320B647}"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4A7C3471-9A3B-49E6-B95C-4C80F3CDE1F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44DFD509-3BEA-4B5B-97F1-2C65EC108133}" type="datetimeFigureOut">
              <a:rPr lang="en-US" smtClean="0">
                <a:solidFill>
                  <a:prstClr val="black">
                    <a:tint val="75000"/>
                  </a:prstClr>
                </a:solidFill>
                <a:latin typeface="Calibri"/>
              </a:rPr>
              <a:pPr eaLnBrk="1" fontAlgn="auto" hangingPunct="1">
                <a:spcBef>
                  <a:spcPts val="0"/>
                </a:spcBef>
                <a:spcAft>
                  <a:spcPts val="0"/>
                </a:spcAft>
              </a:pPr>
              <a:t>11/12/2015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249B77C1-3F0B-45D0-98B3-161CBBA2A33E}"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9978811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catherine.r.stelzer@state.or.u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center.serve.org/nch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oace.u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ode.state.or.us/Go/HomelessE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hyperlink" Target="http://www.state.or.u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dona.bolt@state.or.u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219200"/>
            <a:ext cx="6965245" cy="2743200"/>
          </a:xfrm>
        </p:spPr>
        <p:txBody>
          <a:bodyPr>
            <a:normAutofit fontScale="90000"/>
          </a:bodyPr>
          <a:lstStyle/>
          <a:p>
            <a:r>
              <a:rPr lang="en-US" b="1" dirty="0" smtClean="0"/>
              <a:t>Public Education </a:t>
            </a:r>
            <a:br>
              <a:rPr lang="en-US" b="1" dirty="0" smtClean="0"/>
            </a:br>
            <a:r>
              <a:rPr lang="en-US" b="1" dirty="0" smtClean="0"/>
              <a:t>and </a:t>
            </a:r>
            <a:br>
              <a:rPr lang="en-US" b="1" dirty="0" smtClean="0"/>
            </a:br>
            <a:r>
              <a:rPr lang="en-US" b="1" dirty="0" smtClean="0"/>
              <a:t>Homeless Students</a:t>
            </a:r>
            <a:br>
              <a:rPr lang="en-US" b="1" dirty="0" smtClean="0"/>
            </a:br>
            <a:endParaRPr lang="en-US" b="1" dirty="0"/>
          </a:p>
        </p:txBody>
      </p:sp>
      <p:sp>
        <p:nvSpPr>
          <p:cNvPr id="3" name="Content Placeholder 2"/>
          <p:cNvSpPr>
            <a:spLocks noGrp="1"/>
          </p:cNvSpPr>
          <p:nvPr>
            <p:ph idx="1"/>
          </p:nvPr>
        </p:nvSpPr>
        <p:spPr>
          <a:xfrm>
            <a:off x="1463040" y="4114800"/>
            <a:ext cx="6196405" cy="914400"/>
          </a:xfrm>
        </p:spPr>
        <p:txBody>
          <a:bodyPr>
            <a:normAutofit fontScale="92500"/>
          </a:bodyPr>
          <a:lstStyle/>
          <a:p>
            <a:pPr marL="0" indent="0" algn="ctr">
              <a:buNone/>
            </a:pPr>
            <a:r>
              <a:rPr lang="en-US" sz="3600" b="1" dirty="0" smtClean="0">
                <a:solidFill>
                  <a:srgbClr val="FF0000"/>
                </a:solidFill>
                <a:latin typeface="+mj-lt"/>
              </a:rPr>
              <a:t>ESSENTIALS</a:t>
            </a:r>
            <a:r>
              <a:rPr lang="en-US" sz="3600" b="1" dirty="0" smtClean="0">
                <a:solidFill>
                  <a:schemeClr val="bg2">
                    <a:lumMod val="50000"/>
                  </a:schemeClr>
                </a:solidFill>
                <a:latin typeface="+mj-lt"/>
              </a:rPr>
              <a:t> </a:t>
            </a:r>
            <a:r>
              <a:rPr lang="en-US" sz="2800" b="1" dirty="0" smtClean="0">
                <a:solidFill>
                  <a:schemeClr val="bg2">
                    <a:lumMod val="50000"/>
                  </a:schemeClr>
                </a:solidFill>
                <a:latin typeface="+mj-lt"/>
              </a:rPr>
              <a:t>FOR </a:t>
            </a:r>
            <a:r>
              <a:rPr lang="en-US" sz="3500" b="1" i="1" dirty="0" smtClean="0">
                <a:solidFill>
                  <a:schemeClr val="accent4">
                    <a:lumMod val="50000"/>
                  </a:schemeClr>
                </a:solidFill>
                <a:latin typeface="+mj-lt"/>
              </a:rPr>
              <a:t>ALL</a:t>
            </a:r>
            <a:r>
              <a:rPr lang="en-US" sz="2800" b="1" dirty="0" smtClean="0">
                <a:solidFill>
                  <a:schemeClr val="bg2">
                    <a:lumMod val="50000"/>
                  </a:schemeClr>
                </a:solidFill>
                <a:latin typeface="+mj-lt"/>
              </a:rPr>
              <a:t> DISTRICTS</a:t>
            </a:r>
            <a:endParaRPr lang="en-US" sz="2800" b="1" dirty="0">
              <a:solidFill>
                <a:schemeClr val="bg2">
                  <a:lumMod val="50000"/>
                </a:schemeClr>
              </a:solidFill>
              <a:latin typeface="+mj-lt"/>
            </a:endParaRPr>
          </a:p>
        </p:txBody>
      </p:sp>
    </p:spTree>
    <p:extLst>
      <p:ext uri="{BB962C8B-B14F-4D97-AF65-F5344CB8AC3E}">
        <p14:creationId xmlns:p14="http://schemas.microsoft.com/office/powerpoint/2010/main" val="3415519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lumMod val="75000"/>
                  </a:schemeClr>
                </a:solidFill>
              </a:rPr>
              <a:t>State Requirements</a:t>
            </a:r>
            <a:endParaRPr lang="en-US" b="1" dirty="0">
              <a:solidFill>
                <a:schemeClr val="bg2">
                  <a:lumMod val="75000"/>
                </a:schemeClr>
              </a:solidFill>
            </a:endParaRPr>
          </a:p>
        </p:txBody>
      </p:sp>
      <p:sp>
        <p:nvSpPr>
          <p:cNvPr id="3" name="Content Placeholder 2"/>
          <p:cNvSpPr>
            <a:spLocks noGrp="1"/>
          </p:cNvSpPr>
          <p:nvPr>
            <p:ph idx="1"/>
          </p:nvPr>
        </p:nvSpPr>
        <p:spPr>
          <a:ln>
            <a:solidFill>
              <a:schemeClr val="accent1">
                <a:lumMod val="75000"/>
              </a:schemeClr>
            </a:solidFill>
          </a:ln>
        </p:spPr>
        <p:txBody>
          <a:bodyPr>
            <a:normAutofit fontScale="92500" lnSpcReduction="10000"/>
          </a:bodyPr>
          <a:lstStyle/>
          <a:p>
            <a:pPr>
              <a:lnSpc>
                <a:spcPct val="150000"/>
              </a:lnSpc>
            </a:pPr>
            <a:r>
              <a:rPr lang="en-US" b="1" dirty="0" smtClean="0">
                <a:solidFill>
                  <a:srgbClr val="420000"/>
                </a:solidFill>
              </a:rPr>
              <a:t>Develop and implement State Plan</a:t>
            </a:r>
          </a:p>
          <a:p>
            <a:pPr>
              <a:lnSpc>
                <a:spcPct val="150000"/>
              </a:lnSpc>
            </a:pPr>
            <a:r>
              <a:rPr lang="en-US" b="1" dirty="0" smtClean="0"/>
              <a:t>Gather valid data from districts</a:t>
            </a:r>
          </a:p>
          <a:p>
            <a:pPr>
              <a:lnSpc>
                <a:spcPct val="120000"/>
              </a:lnSpc>
            </a:pPr>
            <a:r>
              <a:rPr lang="en-US" b="1" dirty="0" smtClean="0">
                <a:solidFill>
                  <a:schemeClr val="accent1">
                    <a:lumMod val="75000"/>
                  </a:schemeClr>
                </a:solidFill>
              </a:rPr>
              <a:t>Statewide inter-agency coordination</a:t>
            </a:r>
          </a:p>
          <a:p>
            <a:pPr marL="0" indent="0">
              <a:lnSpc>
                <a:spcPct val="120000"/>
              </a:lnSpc>
              <a:buNone/>
            </a:pPr>
            <a:r>
              <a:rPr lang="en-US" b="1" dirty="0">
                <a:solidFill>
                  <a:schemeClr val="accent1">
                    <a:lumMod val="75000"/>
                  </a:schemeClr>
                </a:solidFill>
              </a:rPr>
              <a:t>	</a:t>
            </a:r>
            <a:r>
              <a:rPr lang="en-US" b="1" dirty="0" smtClean="0">
                <a:solidFill>
                  <a:schemeClr val="accent1">
                    <a:lumMod val="75000"/>
                  </a:schemeClr>
                </a:solidFill>
              </a:rPr>
              <a:t>(housing, human services, health, etc.)</a:t>
            </a:r>
          </a:p>
          <a:p>
            <a:pPr>
              <a:lnSpc>
                <a:spcPct val="150000"/>
              </a:lnSpc>
            </a:pPr>
            <a:r>
              <a:rPr lang="en-US" b="1" dirty="0" smtClean="0"/>
              <a:t>Provide technical assistance to districts</a:t>
            </a:r>
          </a:p>
          <a:p>
            <a:pPr>
              <a:lnSpc>
                <a:spcPct val="150000"/>
              </a:lnSpc>
            </a:pPr>
            <a:r>
              <a:rPr lang="en-US" b="1" dirty="0" smtClean="0">
                <a:solidFill>
                  <a:srgbClr val="420000"/>
                </a:solidFill>
              </a:rPr>
              <a:t>Monitor district compliance</a:t>
            </a:r>
          </a:p>
          <a:p>
            <a:pPr>
              <a:lnSpc>
                <a:spcPct val="150000"/>
              </a:lnSpc>
            </a:pPr>
            <a:r>
              <a:rPr lang="en-US" b="1" dirty="0" smtClean="0">
                <a:solidFill>
                  <a:schemeClr val="accent3">
                    <a:lumMod val="50000"/>
                  </a:schemeClr>
                </a:solidFill>
              </a:rPr>
              <a:t>Revise state laws that act as barriers </a:t>
            </a:r>
            <a:endParaRPr lang="en-US" b="1" dirty="0">
              <a:solidFill>
                <a:schemeClr val="accent3">
                  <a:lumMod val="50000"/>
                </a:schemeClr>
              </a:solidFill>
            </a:endParaRPr>
          </a:p>
        </p:txBody>
      </p:sp>
    </p:spTree>
    <p:extLst>
      <p:ext uri="{BB962C8B-B14F-4D97-AF65-F5344CB8AC3E}">
        <p14:creationId xmlns:p14="http://schemas.microsoft.com/office/powerpoint/2010/main" val="2935547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b="1" dirty="0" smtClean="0">
                <a:solidFill>
                  <a:schemeClr val="bg2">
                    <a:lumMod val="50000"/>
                  </a:schemeClr>
                </a:solidFill>
              </a:rPr>
              <a:t>ORS 339.115(7)</a:t>
            </a:r>
            <a:br>
              <a:rPr lang="en-US" b="1" dirty="0" smtClean="0">
                <a:solidFill>
                  <a:schemeClr val="bg2">
                    <a:lumMod val="50000"/>
                  </a:schemeClr>
                </a:solidFill>
              </a:rPr>
            </a:br>
            <a:r>
              <a:rPr lang="en-US" sz="2800" b="1" u="sng" dirty="0" smtClean="0">
                <a:solidFill>
                  <a:schemeClr val="bg2">
                    <a:lumMod val="50000"/>
                  </a:schemeClr>
                </a:solidFill>
              </a:rPr>
              <a:t>SCHOOL ADMISSION</a:t>
            </a:r>
          </a:p>
        </p:txBody>
      </p:sp>
      <p:sp>
        <p:nvSpPr>
          <p:cNvPr id="10243" name="Rectangle 3"/>
          <p:cNvSpPr>
            <a:spLocks noGrp="1" noChangeArrowheads="1"/>
          </p:cNvSpPr>
          <p:nvPr>
            <p:ph idx="1"/>
          </p:nvPr>
        </p:nvSpPr>
        <p:spPr>
          <a:xfrm>
            <a:off x="1463040" y="2438399"/>
            <a:ext cx="6196405" cy="3284669"/>
          </a:xfrm>
        </p:spPr>
        <p:txBody>
          <a:bodyPr>
            <a:normAutofit lnSpcReduction="10000"/>
          </a:bodyPr>
          <a:lstStyle/>
          <a:p>
            <a:pPr eaLnBrk="1" hangingPunct="1">
              <a:lnSpc>
                <a:spcPct val="90000"/>
              </a:lnSpc>
              <a:buFontTx/>
              <a:buNone/>
            </a:pPr>
            <a:r>
              <a:rPr lang="en-US" sz="2600" b="1" dirty="0" smtClean="0">
                <a:solidFill>
                  <a:srgbClr val="993300"/>
                </a:solidFill>
              </a:rPr>
              <a:t>    A school district shall not exclude from admission a child located in the district:</a:t>
            </a:r>
          </a:p>
          <a:p>
            <a:pPr eaLnBrk="1" hangingPunct="1">
              <a:lnSpc>
                <a:spcPct val="90000"/>
              </a:lnSpc>
              <a:buFontTx/>
              <a:buNone/>
            </a:pPr>
            <a:endParaRPr lang="en-US" sz="2600" dirty="0" smtClean="0"/>
          </a:p>
          <a:p>
            <a:pPr eaLnBrk="1" hangingPunct="1">
              <a:lnSpc>
                <a:spcPct val="90000"/>
              </a:lnSpc>
            </a:pPr>
            <a:r>
              <a:rPr lang="en-US" sz="2600" b="1" dirty="0" smtClean="0"/>
              <a:t>solely because the child does not have a fixed place of residence, or </a:t>
            </a:r>
          </a:p>
          <a:p>
            <a:pPr eaLnBrk="1" hangingPunct="1">
              <a:lnSpc>
                <a:spcPct val="90000"/>
              </a:lnSpc>
            </a:pPr>
            <a:endParaRPr lang="en-US" sz="2600" b="1" dirty="0" smtClean="0"/>
          </a:p>
          <a:p>
            <a:pPr eaLnBrk="1" hangingPunct="1">
              <a:lnSpc>
                <a:spcPct val="90000"/>
              </a:lnSpc>
            </a:pPr>
            <a:r>
              <a:rPr lang="en-US" sz="2600" b="1" dirty="0" smtClean="0"/>
              <a:t>solely because the child is not under the supervision of a parent, guardian or person in a parental relationship.</a:t>
            </a:r>
          </a:p>
        </p:txBody>
      </p:sp>
    </p:spTree>
    <p:extLst>
      <p:ext uri="{BB962C8B-B14F-4D97-AF65-F5344CB8AC3E}">
        <p14:creationId xmlns:p14="http://schemas.microsoft.com/office/powerpoint/2010/main" val="1597587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b="1" dirty="0" smtClean="0"/>
              <a:t>Essential Definition</a:t>
            </a:r>
          </a:p>
        </p:txBody>
      </p:sp>
      <p:sp>
        <p:nvSpPr>
          <p:cNvPr id="6147" name="Rectangle 3"/>
          <p:cNvSpPr>
            <a:spLocks noGrp="1" noChangeArrowheads="1"/>
          </p:cNvSpPr>
          <p:nvPr>
            <p:ph idx="1"/>
          </p:nvPr>
        </p:nvSpPr>
        <p:spPr>
          <a:ln w="9525">
            <a:solidFill>
              <a:schemeClr val="tx1"/>
            </a:solidFill>
          </a:ln>
        </p:spPr>
        <p:txBody>
          <a:bodyPr>
            <a:normAutofit/>
          </a:bodyPr>
          <a:lstStyle/>
          <a:p>
            <a:pPr marL="0" indent="0" algn="ctr" eaLnBrk="1" hangingPunct="1">
              <a:buNone/>
            </a:pPr>
            <a:r>
              <a:rPr lang="en-US" sz="3600" b="1" dirty="0" smtClean="0">
                <a:solidFill>
                  <a:schemeClr val="accent5">
                    <a:lumMod val="50000"/>
                  </a:schemeClr>
                </a:solidFill>
                <a:effectLst>
                  <a:outerShdw blurRad="38100" dist="38100" dir="2700000" algn="tl">
                    <a:srgbClr val="000000">
                      <a:alpha val="43137"/>
                    </a:srgbClr>
                  </a:outerShdw>
                </a:effectLst>
              </a:rPr>
              <a:t>-- HOMELESS --</a:t>
            </a:r>
          </a:p>
          <a:p>
            <a:pPr marL="0" indent="0" algn="ctr" eaLnBrk="1" hangingPunct="1">
              <a:lnSpc>
                <a:spcPct val="150000"/>
              </a:lnSpc>
              <a:buNone/>
            </a:pPr>
            <a:r>
              <a:rPr lang="en-US" sz="3200" b="1" dirty="0" smtClean="0"/>
              <a:t>Lack of a</a:t>
            </a:r>
          </a:p>
          <a:p>
            <a:pPr marL="0" indent="0" algn="ctr" eaLnBrk="1" hangingPunct="1">
              <a:lnSpc>
                <a:spcPct val="150000"/>
              </a:lnSpc>
              <a:buNone/>
            </a:pPr>
            <a:r>
              <a:rPr lang="en-US" sz="3200" b="1" dirty="0" smtClean="0">
                <a:solidFill>
                  <a:srgbClr val="FF0000"/>
                </a:solidFill>
              </a:rPr>
              <a:t>fixed</a:t>
            </a:r>
            <a:r>
              <a:rPr lang="en-US" sz="3200" b="1" dirty="0" smtClean="0"/>
              <a:t>, </a:t>
            </a:r>
            <a:r>
              <a:rPr lang="en-US" sz="3200" b="1" dirty="0" smtClean="0">
                <a:solidFill>
                  <a:schemeClr val="accent3">
                    <a:lumMod val="50000"/>
                  </a:schemeClr>
                </a:solidFill>
              </a:rPr>
              <a:t>regular</a:t>
            </a:r>
            <a:r>
              <a:rPr lang="en-US" sz="3200" b="1" dirty="0" smtClean="0">
                <a:solidFill>
                  <a:srgbClr val="FF0000"/>
                </a:solidFill>
              </a:rPr>
              <a:t> </a:t>
            </a:r>
            <a:r>
              <a:rPr lang="en-US" sz="3200" b="1" dirty="0" smtClean="0"/>
              <a:t>and </a:t>
            </a:r>
            <a:r>
              <a:rPr lang="en-US" sz="3200" b="1" dirty="0" smtClean="0">
                <a:solidFill>
                  <a:srgbClr val="7030A0"/>
                </a:solidFill>
              </a:rPr>
              <a:t>adequate</a:t>
            </a:r>
            <a:r>
              <a:rPr lang="en-US" sz="3200" b="1" dirty="0" smtClean="0">
                <a:solidFill>
                  <a:schemeClr val="bg2">
                    <a:lumMod val="75000"/>
                  </a:schemeClr>
                </a:solidFill>
              </a:rPr>
              <a:t> </a:t>
            </a:r>
          </a:p>
          <a:p>
            <a:pPr marL="0" indent="0" algn="ctr" eaLnBrk="1" hangingPunct="1">
              <a:lnSpc>
                <a:spcPct val="150000"/>
              </a:lnSpc>
              <a:buNone/>
            </a:pPr>
            <a:r>
              <a:rPr lang="en-US" sz="3200" b="1" dirty="0" smtClean="0"/>
              <a:t>nighttime residence</a:t>
            </a:r>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401618"/>
          </a:xfrm>
        </p:spPr>
        <p:txBody>
          <a:bodyPr>
            <a:normAutofit fontScale="90000"/>
          </a:bodyPr>
          <a:lstStyle/>
          <a:p>
            <a:endParaRPr lang="en-US" dirty="0"/>
          </a:p>
        </p:txBody>
      </p:sp>
      <p:sp>
        <p:nvSpPr>
          <p:cNvPr id="3" name="Content Placeholder 2"/>
          <p:cNvSpPr>
            <a:spLocks noGrp="1"/>
          </p:cNvSpPr>
          <p:nvPr>
            <p:ph idx="1"/>
          </p:nvPr>
        </p:nvSpPr>
        <p:spPr>
          <a:xfrm>
            <a:off x="1463040" y="1524000"/>
            <a:ext cx="6196405" cy="4199069"/>
          </a:xfrm>
        </p:spPr>
        <p:txBody>
          <a:bodyPr>
            <a:normAutofit lnSpcReduction="10000"/>
          </a:bodyPr>
          <a:lstStyle/>
          <a:p>
            <a:pPr marL="0" indent="0">
              <a:buNone/>
            </a:pPr>
            <a:r>
              <a:rPr lang="en-US" sz="3600" b="1" dirty="0" smtClean="0">
                <a:solidFill>
                  <a:srgbClr val="993300"/>
                </a:solidFill>
              </a:rPr>
              <a:t>FIXED -</a:t>
            </a:r>
          </a:p>
          <a:p>
            <a:pPr marL="0" indent="0">
              <a:buNone/>
            </a:pPr>
            <a:r>
              <a:rPr lang="en-US" b="1" dirty="0" smtClean="0"/>
              <a:t>Not subject to change or fluctuation</a:t>
            </a:r>
          </a:p>
          <a:p>
            <a:pPr marL="0" indent="0">
              <a:buNone/>
            </a:pPr>
            <a:endParaRPr lang="en-US" b="1" dirty="0"/>
          </a:p>
          <a:p>
            <a:pPr marL="0" indent="0">
              <a:buNone/>
            </a:pPr>
            <a:r>
              <a:rPr lang="en-US" sz="3600" b="1" dirty="0" smtClean="0">
                <a:solidFill>
                  <a:srgbClr val="993300"/>
                </a:solidFill>
              </a:rPr>
              <a:t>REGULAR – </a:t>
            </a:r>
          </a:p>
          <a:p>
            <a:pPr marL="0" indent="0">
              <a:buNone/>
            </a:pPr>
            <a:r>
              <a:rPr lang="en-US" b="1" dirty="0" smtClean="0"/>
              <a:t>Normal, standard, used on a regular basis</a:t>
            </a:r>
            <a:r>
              <a:rPr lang="en-US" dirty="0" smtClean="0"/>
              <a:t>	</a:t>
            </a:r>
          </a:p>
          <a:p>
            <a:pPr marL="0" indent="0">
              <a:buNone/>
            </a:pPr>
            <a:endParaRPr lang="en-US" dirty="0"/>
          </a:p>
          <a:p>
            <a:pPr marL="0" indent="0">
              <a:buNone/>
            </a:pPr>
            <a:r>
              <a:rPr lang="en-US" sz="3600" b="1" dirty="0" smtClean="0">
                <a:solidFill>
                  <a:srgbClr val="993300"/>
                </a:solidFill>
              </a:rPr>
              <a:t>ADEQUATE – </a:t>
            </a:r>
          </a:p>
          <a:p>
            <a:pPr marL="0" indent="0">
              <a:buNone/>
            </a:pPr>
            <a:r>
              <a:rPr lang="en-US" b="1" dirty="0" smtClean="0"/>
              <a:t>Sufficient to meet physical and psychological needs typically met in a home environment</a:t>
            </a:r>
            <a:endParaRPr lang="en-US" b="1" dirty="0"/>
          </a:p>
        </p:txBody>
      </p:sp>
    </p:spTree>
    <p:extLst>
      <p:ext uri="{BB962C8B-B14F-4D97-AF65-F5344CB8AC3E}">
        <p14:creationId xmlns:p14="http://schemas.microsoft.com/office/powerpoint/2010/main" val="3006242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eaLnBrk="1" hangingPunct="1">
              <a:defRPr/>
            </a:pPr>
            <a:r>
              <a:rPr lang="en-US" b="1" dirty="0" smtClean="0">
                <a:solidFill>
                  <a:srgbClr val="0070C0"/>
                </a:solidFill>
              </a:rPr>
              <a:t>Eligible Living Situations</a:t>
            </a:r>
          </a:p>
        </p:txBody>
      </p:sp>
      <p:sp>
        <p:nvSpPr>
          <p:cNvPr id="7171" name="Rectangle 3"/>
          <p:cNvSpPr>
            <a:spLocks noGrp="1" noChangeArrowheads="1"/>
          </p:cNvSpPr>
          <p:nvPr>
            <p:ph idx="1"/>
          </p:nvPr>
        </p:nvSpPr>
        <p:spPr>
          <a:xfrm>
            <a:off x="1463040" y="1752601"/>
            <a:ext cx="6196405" cy="3733800"/>
          </a:xfrm>
          <a:ln>
            <a:solidFill>
              <a:schemeClr val="bg1"/>
            </a:solidFill>
          </a:ln>
        </p:spPr>
        <p:txBody>
          <a:bodyPr>
            <a:normAutofit fontScale="92500" lnSpcReduction="20000"/>
          </a:bodyPr>
          <a:lstStyle/>
          <a:p>
            <a:pPr eaLnBrk="1" hangingPunct="1">
              <a:lnSpc>
                <a:spcPct val="90000"/>
              </a:lnSpc>
            </a:pPr>
            <a:endParaRPr lang="en-US" b="1" dirty="0" smtClean="0">
              <a:solidFill>
                <a:schemeClr val="bg2">
                  <a:lumMod val="75000"/>
                </a:schemeClr>
              </a:solidFill>
            </a:endParaRPr>
          </a:p>
          <a:p>
            <a:pPr eaLnBrk="1" hangingPunct="1">
              <a:lnSpc>
                <a:spcPct val="90000"/>
              </a:lnSpc>
            </a:pPr>
            <a:r>
              <a:rPr lang="en-US" b="1" dirty="0" smtClean="0">
                <a:solidFill>
                  <a:srgbClr val="993300"/>
                </a:solidFill>
              </a:rPr>
              <a:t>Shelter </a:t>
            </a:r>
            <a:r>
              <a:rPr lang="en-US" b="1" dirty="0" smtClean="0"/>
              <a:t>or Transitional Housing</a:t>
            </a:r>
          </a:p>
          <a:p>
            <a:pPr marL="0" indent="0" eaLnBrk="1" hangingPunct="1">
              <a:lnSpc>
                <a:spcPct val="90000"/>
              </a:lnSpc>
              <a:buNone/>
            </a:pPr>
            <a:endParaRPr lang="en-US" b="1" u="sng" dirty="0" smtClean="0"/>
          </a:p>
          <a:p>
            <a:pPr>
              <a:lnSpc>
                <a:spcPct val="90000"/>
              </a:lnSpc>
            </a:pPr>
            <a:r>
              <a:rPr lang="en-US" b="1" dirty="0">
                <a:solidFill>
                  <a:srgbClr val="993300"/>
                </a:solidFill>
              </a:rPr>
              <a:t>Hotel or Motel </a:t>
            </a:r>
            <a:r>
              <a:rPr lang="en-US" b="1" dirty="0"/>
              <a:t>due to lack of funds or availability of </a:t>
            </a:r>
            <a:r>
              <a:rPr lang="en-US" b="1" dirty="0" smtClean="0"/>
              <a:t>alternative housing</a:t>
            </a:r>
          </a:p>
          <a:p>
            <a:pPr>
              <a:lnSpc>
                <a:spcPct val="90000"/>
              </a:lnSpc>
            </a:pPr>
            <a:endParaRPr lang="en-US" b="1" dirty="0"/>
          </a:p>
          <a:p>
            <a:pPr eaLnBrk="1" hangingPunct="1">
              <a:lnSpc>
                <a:spcPct val="90000"/>
              </a:lnSpc>
            </a:pPr>
            <a:r>
              <a:rPr lang="en-US" b="1" dirty="0" smtClean="0">
                <a:solidFill>
                  <a:srgbClr val="993300"/>
                </a:solidFill>
              </a:rPr>
              <a:t>Doubled-Up  </a:t>
            </a:r>
            <a:r>
              <a:rPr lang="en-US" b="1" dirty="0" smtClean="0"/>
              <a:t>/ Sharing </a:t>
            </a:r>
            <a:r>
              <a:rPr lang="en-US" b="1" dirty="0"/>
              <a:t>h</a:t>
            </a:r>
            <a:r>
              <a:rPr lang="en-US" b="1" dirty="0" smtClean="0"/>
              <a:t>ousing due to:</a:t>
            </a:r>
          </a:p>
          <a:p>
            <a:pPr lvl="1" eaLnBrk="1" hangingPunct="1">
              <a:lnSpc>
                <a:spcPct val="90000"/>
              </a:lnSpc>
            </a:pPr>
            <a:r>
              <a:rPr lang="en-US" b="1" dirty="0" smtClean="0"/>
              <a:t>Loss of Housing</a:t>
            </a:r>
          </a:p>
          <a:p>
            <a:pPr lvl="1" eaLnBrk="1" hangingPunct="1">
              <a:lnSpc>
                <a:spcPct val="90000"/>
              </a:lnSpc>
            </a:pPr>
            <a:r>
              <a:rPr lang="en-US" b="1" dirty="0" smtClean="0"/>
              <a:t>Economic Hardship</a:t>
            </a:r>
          </a:p>
          <a:p>
            <a:pPr lvl="1" eaLnBrk="1" hangingPunct="1">
              <a:lnSpc>
                <a:spcPct val="90000"/>
              </a:lnSpc>
            </a:pPr>
            <a:r>
              <a:rPr lang="en-US" b="1" dirty="0" smtClean="0"/>
              <a:t>Other Similar Reason</a:t>
            </a:r>
          </a:p>
          <a:p>
            <a:pPr marL="457200" lvl="1" indent="0" eaLnBrk="1" hangingPunct="1">
              <a:lnSpc>
                <a:spcPct val="90000"/>
              </a:lnSpc>
              <a:buNone/>
            </a:pPr>
            <a:endParaRPr lang="en-US" b="1" dirty="0" smtClean="0"/>
          </a:p>
          <a:p>
            <a:pPr eaLnBrk="1" hangingPunct="1">
              <a:lnSpc>
                <a:spcPct val="90000"/>
              </a:lnSpc>
            </a:pPr>
            <a:r>
              <a:rPr lang="en-US" b="1" dirty="0" smtClean="0">
                <a:solidFill>
                  <a:srgbClr val="993300"/>
                </a:solidFill>
              </a:rPr>
              <a:t>Unsheltered</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7134577" cy="1202485"/>
          </a:xfrm>
        </p:spPr>
        <p:txBody>
          <a:bodyPr>
            <a:normAutofit fontScale="90000"/>
          </a:bodyPr>
          <a:lstStyle/>
          <a:p>
            <a:r>
              <a:rPr lang="en-US" b="1" dirty="0" smtClean="0">
                <a:solidFill>
                  <a:schemeClr val="accent4">
                    <a:lumMod val="50000"/>
                  </a:schemeClr>
                </a:solidFill>
              </a:rPr>
              <a:t>Doubled-Up / </a:t>
            </a:r>
            <a:br>
              <a:rPr lang="en-US" b="1" dirty="0" smtClean="0">
                <a:solidFill>
                  <a:schemeClr val="accent4">
                    <a:lumMod val="50000"/>
                  </a:schemeClr>
                </a:solidFill>
              </a:rPr>
            </a:br>
            <a:r>
              <a:rPr lang="en-US" b="1" dirty="0" smtClean="0">
                <a:solidFill>
                  <a:schemeClr val="accent4">
                    <a:lumMod val="50000"/>
                  </a:schemeClr>
                </a:solidFill>
              </a:rPr>
              <a:t>Sharing Housing</a:t>
            </a:r>
            <a:endParaRPr lang="en-US" b="1" dirty="0">
              <a:solidFill>
                <a:schemeClr val="accent4">
                  <a:lumMod val="50000"/>
                </a:schemeClr>
              </a:solidFill>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US" b="1" dirty="0" smtClean="0"/>
              <a:t>Staying with friends or relatives due to:</a:t>
            </a:r>
          </a:p>
          <a:p>
            <a:pPr lvl="1">
              <a:buFont typeface="Wingdings" panose="05000000000000000000" pitchFamily="2" charset="2"/>
              <a:buChar char="§"/>
            </a:pPr>
            <a:r>
              <a:rPr lang="en-US" b="1" dirty="0" smtClean="0"/>
              <a:t>loss of housing</a:t>
            </a:r>
          </a:p>
          <a:p>
            <a:pPr lvl="1">
              <a:buFont typeface="Wingdings" panose="05000000000000000000" pitchFamily="2" charset="2"/>
              <a:buChar char="§"/>
            </a:pPr>
            <a:r>
              <a:rPr lang="en-US" b="1" dirty="0"/>
              <a:t>e</a:t>
            </a:r>
            <a:r>
              <a:rPr lang="en-US" b="1" dirty="0" smtClean="0"/>
              <a:t>conomic hardship</a:t>
            </a:r>
          </a:p>
          <a:p>
            <a:pPr lvl="1">
              <a:buFont typeface="Wingdings" panose="05000000000000000000" pitchFamily="2" charset="2"/>
              <a:buChar char="§"/>
            </a:pPr>
            <a:r>
              <a:rPr lang="en-US" b="1" dirty="0" smtClean="0"/>
              <a:t>other similar reason</a:t>
            </a:r>
          </a:p>
          <a:p>
            <a:pPr>
              <a:buFont typeface="Wingdings" panose="05000000000000000000" pitchFamily="2" charset="2"/>
              <a:buChar char="q"/>
            </a:pPr>
            <a:r>
              <a:rPr lang="en-US" b="1" dirty="0" smtClean="0">
                <a:solidFill>
                  <a:srgbClr val="993300"/>
                </a:solidFill>
              </a:rPr>
              <a:t>May be terminated without notice or legal recourse</a:t>
            </a:r>
          </a:p>
          <a:p>
            <a:pPr>
              <a:buFont typeface="Wingdings" panose="05000000000000000000" pitchFamily="2" charset="2"/>
              <a:buChar char="q"/>
            </a:pPr>
            <a:r>
              <a:rPr lang="en-US" b="1" dirty="0" smtClean="0"/>
              <a:t>Determined on a case-by-case basis</a:t>
            </a:r>
          </a:p>
          <a:p>
            <a:pPr>
              <a:buFont typeface="Wingdings" panose="05000000000000000000" pitchFamily="2" charset="2"/>
              <a:buChar char="q"/>
            </a:pPr>
            <a:r>
              <a:rPr lang="en-US" b="1" dirty="0" smtClean="0">
                <a:solidFill>
                  <a:srgbClr val="993300"/>
                </a:solidFill>
              </a:rPr>
              <a:t>Long-term doubled-up situations should be reviewed to weigh “permanency”</a:t>
            </a:r>
          </a:p>
        </p:txBody>
      </p:sp>
    </p:spTree>
    <p:extLst>
      <p:ext uri="{BB962C8B-B14F-4D97-AF65-F5344CB8AC3E}">
        <p14:creationId xmlns:p14="http://schemas.microsoft.com/office/powerpoint/2010/main" val="1925422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defRPr/>
            </a:pPr>
            <a:r>
              <a:rPr lang="en-US" sz="4000" b="1" dirty="0" smtClean="0">
                <a:solidFill>
                  <a:schemeClr val="bg2">
                    <a:lumMod val="75000"/>
                  </a:schemeClr>
                </a:solidFill>
              </a:rPr>
              <a:t/>
            </a:r>
            <a:br>
              <a:rPr lang="en-US" sz="4000" b="1" dirty="0" smtClean="0">
                <a:solidFill>
                  <a:schemeClr val="bg2">
                    <a:lumMod val="75000"/>
                  </a:schemeClr>
                </a:solidFill>
              </a:rPr>
            </a:br>
            <a:r>
              <a:rPr lang="en-US" b="1" dirty="0" smtClean="0">
                <a:solidFill>
                  <a:schemeClr val="tx2">
                    <a:lumMod val="25000"/>
                  </a:schemeClr>
                </a:solidFill>
              </a:rPr>
              <a:t>Unsheltered </a:t>
            </a:r>
            <a:r>
              <a:rPr lang="en-US" sz="4000" b="1" dirty="0" smtClean="0"/>
              <a:t/>
            </a:r>
            <a:br>
              <a:rPr lang="en-US" sz="4000" b="1" dirty="0" smtClean="0"/>
            </a:br>
            <a:endParaRPr lang="en-US" sz="4000" b="1" dirty="0" smtClean="0"/>
          </a:p>
        </p:txBody>
      </p:sp>
      <p:sp>
        <p:nvSpPr>
          <p:cNvPr id="8195" name="Rectangle 3"/>
          <p:cNvSpPr>
            <a:spLocks noGrp="1" noChangeArrowheads="1"/>
          </p:cNvSpPr>
          <p:nvPr>
            <p:ph idx="1"/>
          </p:nvPr>
        </p:nvSpPr>
        <p:spPr>
          <a:xfrm>
            <a:off x="1463040" y="2133599"/>
            <a:ext cx="6196405" cy="3589469"/>
          </a:xfrm>
        </p:spPr>
        <p:txBody>
          <a:bodyPr>
            <a:normAutofit lnSpcReduction="10000"/>
          </a:bodyPr>
          <a:lstStyle/>
          <a:p>
            <a:pPr eaLnBrk="1" hangingPunct="1"/>
            <a:r>
              <a:rPr lang="en-US" b="1" dirty="0" smtClean="0">
                <a:solidFill>
                  <a:srgbClr val="993300"/>
                </a:solidFill>
              </a:rPr>
              <a:t>Camping in parks, public spaces, abandoned </a:t>
            </a:r>
            <a:r>
              <a:rPr lang="en-US" b="1" dirty="0">
                <a:solidFill>
                  <a:srgbClr val="993300"/>
                </a:solidFill>
              </a:rPr>
              <a:t>b</a:t>
            </a:r>
            <a:r>
              <a:rPr lang="en-US" b="1" dirty="0" smtClean="0">
                <a:solidFill>
                  <a:srgbClr val="993300"/>
                </a:solidFill>
              </a:rPr>
              <a:t>uildings, tents</a:t>
            </a:r>
          </a:p>
          <a:p>
            <a:r>
              <a:rPr lang="en-US" b="1" dirty="0" smtClean="0">
                <a:solidFill>
                  <a:schemeClr val="accent1">
                    <a:lumMod val="50000"/>
                  </a:schemeClr>
                </a:solidFill>
              </a:rPr>
              <a:t>Other </a:t>
            </a:r>
            <a:r>
              <a:rPr lang="en-US" b="1" dirty="0">
                <a:solidFill>
                  <a:schemeClr val="accent1">
                    <a:lumMod val="50000"/>
                  </a:schemeClr>
                </a:solidFill>
              </a:rPr>
              <a:t>places not designed for human sleeping accommodation: vehicles, bus terminals, benches, sheds, garages</a:t>
            </a:r>
          </a:p>
          <a:p>
            <a:pPr eaLnBrk="1" hangingPunct="1"/>
            <a:r>
              <a:rPr lang="en-US" b="1" dirty="0" smtClean="0">
                <a:solidFill>
                  <a:srgbClr val="993300"/>
                </a:solidFill>
              </a:rPr>
              <a:t>Substandard Housing: lacking </a:t>
            </a:r>
            <a:r>
              <a:rPr lang="en-US" b="1" dirty="0" smtClean="0">
                <a:solidFill>
                  <a:srgbClr val="993300"/>
                </a:solidFill>
              </a:rPr>
              <a:t>essential utilities</a:t>
            </a:r>
            <a:r>
              <a:rPr lang="en-US" b="1" dirty="0" smtClean="0">
                <a:solidFill>
                  <a:srgbClr val="993300"/>
                </a:solidFill>
              </a:rPr>
              <a:t>, </a:t>
            </a:r>
            <a:r>
              <a:rPr lang="en-US" b="1" dirty="0" smtClean="0">
                <a:solidFill>
                  <a:srgbClr val="993300"/>
                </a:solidFill>
              </a:rPr>
              <a:t>unsafe and/or </a:t>
            </a:r>
            <a:r>
              <a:rPr lang="en-US" b="1" dirty="0" smtClean="0">
                <a:solidFill>
                  <a:srgbClr val="993300"/>
                </a:solidFill>
              </a:rPr>
              <a:t>dilapidated</a:t>
            </a:r>
            <a:endParaRPr lang="en-US" b="1" dirty="0" smtClean="0">
              <a:solidFill>
                <a:srgbClr val="993300"/>
              </a:solidFill>
            </a:endParaRPr>
          </a:p>
          <a:p>
            <a:pPr eaLnBrk="1" hangingPunct="1"/>
            <a:r>
              <a:rPr lang="en-US" b="1" dirty="0">
                <a:solidFill>
                  <a:schemeClr val="accent1">
                    <a:lumMod val="50000"/>
                  </a:schemeClr>
                </a:solidFill>
              </a:rPr>
              <a:t>O</a:t>
            </a:r>
            <a:r>
              <a:rPr lang="en-US" b="1" dirty="0" smtClean="0">
                <a:solidFill>
                  <a:schemeClr val="accent1">
                    <a:lumMod val="50000"/>
                  </a:schemeClr>
                </a:solidFill>
              </a:rPr>
              <a:t>vercrowded housing: more than 2 people per sleeping </a:t>
            </a:r>
            <a:r>
              <a:rPr lang="en-US" b="1" dirty="0" smtClean="0">
                <a:solidFill>
                  <a:schemeClr val="accent1">
                    <a:lumMod val="50000"/>
                  </a:schemeClr>
                </a:solidFill>
              </a:rPr>
              <a:t>area/livable </a:t>
            </a:r>
            <a:r>
              <a:rPr lang="en-US" b="1" dirty="0" smtClean="0">
                <a:solidFill>
                  <a:schemeClr val="accent1">
                    <a:lumMod val="50000"/>
                  </a:schemeClr>
                </a:solidFill>
              </a:rPr>
              <a:t>room</a:t>
            </a:r>
          </a:p>
          <a:p>
            <a:pPr eaLnBrk="1" hangingPunct="1"/>
            <a:endParaRPr lang="en-US" b="1" dirty="0" smtClean="0"/>
          </a:p>
          <a:p>
            <a:pPr eaLnBrk="1" hangingPunct="1"/>
            <a:endParaRPr lang="en-US" dirty="0" smtClean="0"/>
          </a:p>
          <a:p>
            <a:pPr eaLnBrk="1" hangingPunct="1"/>
            <a:endParaRPr lang="en-US"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95023" y="990600"/>
            <a:ext cx="6965245" cy="1066800"/>
          </a:xfrm>
        </p:spPr>
        <p:txBody>
          <a:bodyPr>
            <a:normAutofit fontScale="90000"/>
          </a:bodyPr>
          <a:lstStyle/>
          <a:p>
            <a:pPr>
              <a:defRPr/>
            </a:pPr>
            <a:r>
              <a:rPr lang="en-US" sz="4000" b="1" dirty="0" smtClean="0">
                <a:solidFill>
                  <a:schemeClr val="bg2">
                    <a:lumMod val="50000"/>
                  </a:schemeClr>
                </a:solidFill>
              </a:rPr>
              <a:t/>
            </a:r>
            <a:br>
              <a:rPr lang="en-US" sz="4000" b="1" dirty="0" smtClean="0">
                <a:solidFill>
                  <a:schemeClr val="bg2">
                    <a:lumMod val="50000"/>
                  </a:schemeClr>
                </a:solidFill>
              </a:rPr>
            </a:br>
            <a:r>
              <a:rPr lang="en-US" b="1" dirty="0" smtClean="0">
                <a:solidFill>
                  <a:schemeClr val="bg2">
                    <a:lumMod val="50000"/>
                  </a:schemeClr>
                </a:solidFill>
              </a:rPr>
              <a:t>Unaccompanied </a:t>
            </a:r>
            <a:r>
              <a:rPr lang="en-US" b="1" dirty="0">
                <a:solidFill>
                  <a:schemeClr val="bg2">
                    <a:lumMod val="50000"/>
                  </a:schemeClr>
                </a:solidFill>
              </a:rPr>
              <a:t>Youths</a:t>
            </a:r>
            <a:r>
              <a:rPr lang="en-US" sz="4000" b="1" dirty="0">
                <a:solidFill>
                  <a:schemeClr val="bg2">
                    <a:lumMod val="50000"/>
                  </a:schemeClr>
                </a:solidFill>
              </a:rPr>
              <a:t/>
            </a:r>
            <a:br>
              <a:rPr lang="en-US" sz="4000" b="1" dirty="0">
                <a:solidFill>
                  <a:schemeClr val="bg2">
                    <a:lumMod val="50000"/>
                  </a:schemeClr>
                </a:solidFill>
              </a:rPr>
            </a:br>
            <a:endParaRPr lang="en-US" sz="4000" dirty="0" smtClean="0"/>
          </a:p>
        </p:txBody>
      </p:sp>
      <p:sp>
        <p:nvSpPr>
          <p:cNvPr id="9219" name="Rectangle 3"/>
          <p:cNvSpPr>
            <a:spLocks noGrp="1" noChangeArrowheads="1"/>
          </p:cNvSpPr>
          <p:nvPr>
            <p:ph idx="1"/>
          </p:nvPr>
        </p:nvSpPr>
        <p:spPr>
          <a:xfrm>
            <a:off x="1463040" y="2057401"/>
            <a:ext cx="6196405" cy="3665668"/>
          </a:xfrm>
          <a:ln>
            <a:solidFill>
              <a:srgbClr val="0070C0"/>
            </a:solidFill>
          </a:ln>
        </p:spPr>
        <p:txBody>
          <a:bodyPr>
            <a:normAutofit fontScale="92500"/>
          </a:bodyPr>
          <a:lstStyle/>
          <a:p>
            <a:pPr marL="365760" lvl="1" indent="0" eaLnBrk="1" hangingPunct="1">
              <a:lnSpc>
                <a:spcPct val="150000"/>
              </a:lnSpc>
              <a:buNone/>
            </a:pPr>
            <a:endParaRPr lang="en-US" sz="1100" b="1" dirty="0" smtClean="0">
              <a:solidFill>
                <a:srgbClr val="420000"/>
              </a:solidFill>
              <a:cs typeface="Arial" panose="020B0604020202020204" pitchFamily="34" charset="0"/>
            </a:endParaRPr>
          </a:p>
          <a:p>
            <a:pPr lvl="1" eaLnBrk="1" hangingPunct="1">
              <a:lnSpc>
                <a:spcPct val="150000"/>
              </a:lnSpc>
            </a:pPr>
            <a:r>
              <a:rPr lang="en-US" sz="2400" b="1" dirty="0" smtClean="0">
                <a:solidFill>
                  <a:srgbClr val="420000"/>
                </a:solidFill>
                <a:cs typeface="Arial" panose="020B0604020202020204" pitchFamily="34" charset="0"/>
              </a:rPr>
              <a:t>Not in the physical custody of a parent, guardian or person in a parental relationship</a:t>
            </a:r>
          </a:p>
          <a:p>
            <a:pPr lvl="1" eaLnBrk="1" hangingPunct="1">
              <a:lnSpc>
                <a:spcPct val="150000"/>
              </a:lnSpc>
            </a:pPr>
            <a:r>
              <a:rPr lang="en-US" sz="2400" b="1" dirty="0" smtClean="0">
                <a:solidFill>
                  <a:schemeClr val="accent1">
                    <a:lumMod val="75000"/>
                  </a:schemeClr>
                </a:solidFill>
                <a:cs typeface="Arial" panose="020B0604020202020204" pitchFamily="34" charset="0"/>
              </a:rPr>
              <a:t>Runaway  </a:t>
            </a:r>
            <a:r>
              <a:rPr lang="en-US" sz="2400" b="1" dirty="0" smtClean="0">
                <a:cs typeface="Arial" panose="020B0604020202020204" pitchFamily="34" charset="0"/>
              </a:rPr>
              <a:t>youths</a:t>
            </a:r>
          </a:p>
          <a:p>
            <a:pPr lvl="1" eaLnBrk="1" hangingPunct="1">
              <a:lnSpc>
                <a:spcPct val="150000"/>
              </a:lnSpc>
            </a:pPr>
            <a:r>
              <a:rPr lang="en-US" sz="2400" b="1" dirty="0" smtClean="0">
                <a:solidFill>
                  <a:schemeClr val="accent1">
                    <a:lumMod val="75000"/>
                  </a:schemeClr>
                </a:solidFill>
                <a:cs typeface="Arial" panose="020B0604020202020204" pitchFamily="34" charset="0"/>
              </a:rPr>
              <a:t>Abandoned </a:t>
            </a:r>
            <a:r>
              <a:rPr lang="en-US" sz="2400" b="1" dirty="0" smtClean="0">
                <a:cs typeface="Arial" panose="020B0604020202020204" pitchFamily="34" charset="0"/>
              </a:rPr>
              <a:t> youths</a:t>
            </a:r>
          </a:p>
          <a:p>
            <a:pPr lvl="1" eaLnBrk="1" hangingPunct="1">
              <a:lnSpc>
                <a:spcPct val="150000"/>
              </a:lnSpc>
            </a:pPr>
            <a:r>
              <a:rPr lang="en-US" sz="2400" b="1" dirty="0" smtClean="0">
                <a:solidFill>
                  <a:schemeClr val="accent1">
                    <a:lumMod val="75000"/>
                  </a:schemeClr>
                </a:solidFill>
                <a:cs typeface="Arial" panose="020B0604020202020204" pitchFamily="34" charset="0"/>
              </a:rPr>
              <a:t>Couch-surfing, </a:t>
            </a:r>
            <a:r>
              <a:rPr lang="en-US" sz="2400" b="1" dirty="0" smtClean="0">
                <a:cs typeface="Arial" panose="020B0604020202020204" pitchFamily="34" charset="0"/>
              </a:rPr>
              <a:t>staying with friends</a:t>
            </a:r>
            <a:endParaRPr lang="en-US" sz="2400" b="1" dirty="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25000"/>
                  </a:schemeClr>
                </a:solidFill>
              </a:rPr>
              <a:t>Unaccompanied &amp; Homeless</a:t>
            </a:r>
            <a:endParaRPr lang="en-US" b="1" dirty="0">
              <a:solidFill>
                <a:schemeClr val="tx2">
                  <a:lumMod val="25000"/>
                </a:schemeClr>
              </a:solidFill>
            </a:endParaRPr>
          </a:p>
        </p:txBody>
      </p:sp>
      <p:sp>
        <p:nvSpPr>
          <p:cNvPr id="3" name="Content Placeholder 2"/>
          <p:cNvSpPr>
            <a:spLocks noGrp="1"/>
          </p:cNvSpPr>
          <p:nvPr>
            <p:ph idx="1"/>
          </p:nvPr>
        </p:nvSpPr>
        <p:spPr/>
        <p:txBody>
          <a:bodyPr>
            <a:normAutofit/>
          </a:bodyPr>
          <a:lstStyle/>
          <a:p>
            <a:pPr lvl="1">
              <a:buClr>
                <a:srgbClr val="009DD9"/>
              </a:buClr>
            </a:pPr>
            <a:r>
              <a:rPr lang="en-US" b="1" dirty="0" smtClean="0">
                <a:solidFill>
                  <a:prstClr val="black"/>
                </a:solidFill>
                <a:cs typeface="Arial" panose="020B0604020202020204" pitchFamily="34" charset="0"/>
              </a:rPr>
              <a:t>An unaccompanied student is eligible if also living in one of the four homeless living situations.</a:t>
            </a:r>
          </a:p>
          <a:p>
            <a:pPr lvl="1">
              <a:buClr>
                <a:srgbClr val="009DD9"/>
              </a:buClr>
            </a:pPr>
            <a:r>
              <a:rPr lang="en-US" b="1" dirty="0" smtClean="0">
                <a:solidFill>
                  <a:srgbClr val="993300"/>
                </a:solidFill>
                <a:cs typeface="Arial" panose="020B0604020202020204" pitchFamily="34" charset="0"/>
              </a:rPr>
              <a:t>Unaccompanied  homeless students may enroll </a:t>
            </a:r>
            <a:r>
              <a:rPr lang="en-US" b="1" dirty="0">
                <a:solidFill>
                  <a:srgbClr val="993300"/>
                </a:solidFill>
                <a:cs typeface="Arial" panose="020B0604020202020204" pitchFamily="34" charset="0"/>
              </a:rPr>
              <a:t>themselves in </a:t>
            </a:r>
            <a:r>
              <a:rPr lang="en-US" b="1" dirty="0" smtClean="0">
                <a:solidFill>
                  <a:srgbClr val="993300"/>
                </a:solidFill>
                <a:cs typeface="Arial" panose="020B0604020202020204" pitchFamily="34" charset="0"/>
              </a:rPr>
              <a:t>school, without parental permission.</a:t>
            </a:r>
            <a:endParaRPr lang="en-US" b="1" dirty="0">
              <a:solidFill>
                <a:srgbClr val="993300"/>
              </a:solidFill>
              <a:cs typeface="Arial" panose="020B0604020202020204" pitchFamily="34" charset="0"/>
            </a:endParaRPr>
          </a:p>
          <a:p>
            <a:pPr lvl="1">
              <a:buClr>
                <a:srgbClr val="009DD9"/>
              </a:buClr>
            </a:pPr>
            <a:r>
              <a:rPr lang="en-US" b="1" dirty="0">
                <a:solidFill>
                  <a:prstClr val="black"/>
                </a:solidFill>
                <a:cs typeface="Arial" panose="020B0604020202020204" pitchFamily="34" charset="0"/>
              </a:rPr>
              <a:t>A parent cannot prevent </a:t>
            </a:r>
            <a:r>
              <a:rPr lang="en-US" b="1" dirty="0" smtClean="0">
                <a:solidFill>
                  <a:prstClr val="black"/>
                </a:solidFill>
                <a:cs typeface="Arial" panose="020B0604020202020204" pitchFamily="34" charset="0"/>
              </a:rPr>
              <a:t> a district from enrolling a youth, or demand  that a </a:t>
            </a:r>
            <a:r>
              <a:rPr lang="en-US" b="1" dirty="0">
                <a:solidFill>
                  <a:prstClr val="black"/>
                </a:solidFill>
                <a:cs typeface="Arial" panose="020B0604020202020204" pitchFamily="34" charset="0"/>
              </a:rPr>
              <a:t>school </a:t>
            </a:r>
            <a:r>
              <a:rPr lang="en-US" b="1" dirty="0" smtClean="0">
                <a:solidFill>
                  <a:prstClr val="black"/>
                </a:solidFill>
                <a:cs typeface="Arial" panose="020B0604020202020204" pitchFamily="34" charset="0"/>
              </a:rPr>
              <a:t>deny enrollment, under these circumstances.</a:t>
            </a:r>
          </a:p>
        </p:txBody>
      </p:sp>
    </p:spTree>
    <p:extLst>
      <p:ext uri="{BB962C8B-B14F-4D97-AF65-F5344CB8AC3E}">
        <p14:creationId xmlns:p14="http://schemas.microsoft.com/office/powerpoint/2010/main" val="21481866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25000"/>
                  </a:schemeClr>
                </a:solidFill>
              </a:rPr>
              <a:t>Students in Foster Care</a:t>
            </a:r>
            <a:endParaRPr lang="en-US" b="1" dirty="0">
              <a:solidFill>
                <a:schemeClr val="tx2">
                  <a:lumMod val="25000"/>
                </a:schemeClr>
              </a:solidFill>
            </a:endParaRPr>
          </a:p>
        </p:txBody>
      </p:sp>
      <p:sp>
        <p:nvSpPr>
          <p:cNvPr id="3" name="Content Placeholder 2"/>
          <p:cNvSpPr>
            <a:spLocks noGrp="1"/>
          </p:cNvSpPr>
          <p:nvPr>
            <p:ph idx="1"/>
          </p:nvPr>
        </p:nvSpPr>
        <p:spPr>
          <a:xfrm>
            <a:off x="1463040" y="2119257"/>
            <a:ext cx="6385560" cy="3603812"/>
          </a:xfrm>
        </p:spPr>
        <p:txBody>
          <a:bodyPr>
            <a:normAutofit fontScale="92500" lnSpcReduction="10000"/>
          </a:bodyPr>
          <a:lstStyle/>
          <a:p>
            <a:r>
              <a:rPr lang="en-US" b="1" dirty="0" smtClean="0">
                <a:solidFill>
                  <a:srgbClr val="420000"/>
                </a:solidFill>
              </a:rPr>
              <a:t>Students in foster homes are </a:t>
            </a:r>
            <a:r>
              <a:rPr lang="en-US" b="1" u="sng" dirty="0" smtClean="0">
                <a:solidFill>
                  <a:srgbClr val="420000"/>
                </a:solidFill>
              </a:rPr>
              <a:t>not </a:t>
            </a:r>
            <a:r>
              <a:rPr lang="en-US" b="1" dirty="0" smtClean="0">
                <a:solidFill>
                  <a:srgbClr val="420000"/>
                </a:solidFill>
              </a:rPr>
              <a:t>MV eligible</a:t>
            </a:r>
            <a:r>
              <a:rPr lang="en-US" b="1" dirty="0">
                <a:solidFill>
                  <a:srgbClr val="420000"/>
                </a:solidFill>
              </a:rPr>
              <a:t>. </a:t>
            </a:r>
            <a:endParaRPr lang="en-US" b="1" dirty="0" smtClean="0">
              <a:solidFill>
                <a:srgbClr val="420000"/>
              </a:solidFill>
            </a:endParaRPr>
          </a:p>
          <a:p>
            <a:pPr marL="0" indent="0">
              <a:buNone/>
            </a:pPr>
            <a:endParaRPr lang="en-US" sz="1300" b="1" dirty="0"/>
          </a:p>
          <a:p>
            <a:r>
              <a:rPr lang="en-US" b="1" dirty="0" smtClean="0"/>
              <a:t>“</a:t>
            </a:r>
            <a:r>
              <a:rPr lang="en-US" b="1" dirty="0"/>
              <a:t>A</a:t>
            </a:r>
            <a:r>
              <a:rPr lang="en-US" b="1" dirty="0" smtClean="0"/>
              <a:t>waiting </a:t>
            </a:r>
            <a:r>
              <a:rPr lang="en-US" b="1" dirty="0"/>
              <a:t>foster care placement” </a:t>
            </a:r>
            <a:r>
              <a:rPr lang="en-US" b="1" dirty="0" smtClean="0"/>
              <a:t>is MV eligible – but a very limited category.</a:t>
            </a:r>
            <a:endParaRPr lang="en-US" b="1" dirty="0"/>
          </a:p>
          <a:p>
            <a:endParaRPr lang="en-US" sz="1300" b="1" dirty="0" smtClean="0"/>
          </a:p>
          <a:p>
            <a:r>
              <a:rPr lang="en-US" b="1" dirty="0" smtClean="0">
                <a:solidFill>
                  <a:srgbClr val="420000"/>
                </a:solidFill>
              </a:rPr>
              <a:t>In Oregon, </a:t>
            </a:r>
            <a:r>
              <a:rPr lang="en-US" b="1" dirty="0">
                <a:solidFill>
                  <a:srgbClr val="420000"/>
                </a:solidFill>
              </a:rPr>
              <a:t>f</a:t>
            </a:r>
            <a:r>
              <a:rPr lang="en-US" b="1" dirty="0" smtClean="0">
                <a:solidFill>
                  <a:srgbClr val="420000"/>
                </a:solidFill>
              </a:rPr>
              <a:t>oster students have the right to stay in their school of origin – but who must provide transportation varies</a:t>
            </a:r>
            <a:r>
              <a:rPr lang="en-US" b="1" dirty="0">
                <a:solidFill>
                  <a:srgbClr val="420000"/>
                </a:solidFill>
              </a:rPr>
              <a:t> </a:t>
            </a:r>
            <a:r>
              <a:rPr lang="en-US" b="1" dirty="0" smtClean="0">
                <a:solidFill>
                  <a:srgbClr val="420000"/>
                </a:solidFill>
              </a:rPr>
              <a:t>(district</a:t>
            </a:r>
            <a:r>
              <a:rPr lang="en-US" b="1" dirty="0">
                <a:solidFill>
                  <a:srgbClr val="420000"/>
                </a:solidFill>
              </a:rPr>
              <a:t>, DHS, </a:t>
            </a:r>
            <a:r>
              <a:rPr lang="en-US" b="1" dirty="0" smtClean="0">
                <a:solidFill>
                  <a:srgbClr val="420000"/>
                </a:solidFill>
              </a:rPr>
              <a:t>or foster parents)</a:t>
            </a:r>
          </a:p>
          <a:p>
            <a:pPr algn="ctr"/>
            <a:r>
              <a:rPr lang="en-US" b="1" dirty="0" smtClean="0">
                <a:solidFill>
                  <a:schemeClr val="accent1">
                    <a:lumMod val="50000"/>
                  </a:schemeClr>
                </a:solidFill>
              </a:rPr>
              <a:t>DHS Foster Student Contact: </a:t>
            </a:r>
            <a:r>
              <a:rPr lang="en-US" sz="3000" b="1" dirty="0" smtClean="0">
                <a:solidFill>
                  <a:schemeClr val="accent1">
                    <a:lumMod val="50000"/>
                  </a:schemeClr>
                </a:solidFill>
                <a:hlinkClick r:id="rId3"/>
              </a:rPr>
              <a:t>catherine.r.stelzer@state.or.us</a:t>
            </a:r>
            <a:r>
              <a:rPr lang="en-US" sz="3000" dirty="0" smtClean="0">
                <a:solidFill>
                  <a:schemeClr val="accent1">
                    <a:lumMod val="50000"/>
                  </a:schemeClr>
                </a:solidFill>
              </a:rPr>
              <a:t> </a:t>
            </a:r>
            <a:endParaRPr lang="en-US" sz="3000" b="1" dirty="0" smtClean="0">
              <a:solidFill>
                <a:schemeClr val="accent1">
                  <a:lumMod val="50000"/>
                </a:schemeClr>
              </a:solidFill>
            </a:endParaRPr>
          </a:p>
          <a:p>
            <a:endParaRPr lang="en-US" b="1" dirty="0" smtClean="0">
              <a:solidFill>
                <a:srgbClr val="420000"/>
              </a:solidFill>
            </a:endParaRPr>
          </a:p>
          <a:p>
            <a:pPr marL="0" indent="0">
              <a:buNone/>
            </a:pPr>
            <a:endParaRPr lang="en-US" b="1" dirty="0" smtClean="0">
              <a:solidFill>
                <a:srgbClr val="420000"/>
              </a:solidFill>
            </a:endParaRPr>
          </a:p>
        </p:txBody>
      </p:sp>
    </p:spTree>
    <p:extLst>
      <p:ext uri="{BB962C8B-B14F-4D97-AF65-F5344CB8AC3E}">
        <p14:creationId xmlns:p14="http://schemas.microsoft.com/office/powerpoint/2010/main" val="1454293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Essential Topics</a:t>
            </a:r>
            <a:endParaRPr lang="en-US" sz="4000" b="1" dirty="0"/>
          </a:p>
        </p:txBody>
      </p:sp>
      <p:sp>
        <p:nvSpPr>
          <p:cNvPr id="3" name="Content Placeholder 2"/>
          <p:cNvSpPr>
            <a:spLocks noGrp="1"/>
          </p:cNvSpPr>
          <p:nvPr>
            <p:ph idx="1"/>
          </p:nvPr>
        </p:nvSpPr>
        <p:spPr>
          <a:xfrm>
            <a:off x="1463040" y="1981200"/>
            <a:ext cx="6196405" cy="3741869"/>
          </a:xfrm>
        </p:spPr>
        <p:txBody>
          <a:bodyPr/>
          <a:lstStyle/>
          <a:p>
            <a:r>
              <a:rPr lang="en-US" b="1" dirty="0">
                <a:solidFill>
                  <a:schemeClr val="accent4">
                    <a:lumMod val="75000"/>
                  </a:schemeClr>
                </a:solidFill>
              </a:rPr>
              <a:t>Oregon’s </a:t>
            </a:r>
            <a:r>
              <a:rPr lang="en-US" b="1" dirty="0" smtClean="0">
                <a:solidFill>
                  <a:schemeClr val="accent4">
                    <a:lumMod val="75000"/>
                  </a:schemeClr>
                </a:solidFill>
              </a:rPr>
              <a:t>Homeless Student Data</a:t>
            </a:r>
            <a:endParaRPr lang="en-US" b="1" dirty="0">
              <a:solidFill>
                <a:schemeClr val="accent4">
                  <a:lumMod val="75000"/>
                </a:schemeClr>
              </a:solidFill>
            </a:endParaRPr>
          </a:p>
          <a:p>
            <a:r>
              <a:rPr lang="en-US" b="1" dirty="0" smtClean="0"/>
              <a:t>Guiding Legislation</a:t>
            </a:r>
          </a:p>
          <a:p>
            <a:r>
              <a:rPr lang="en-US" b="1" dirty="0" smtClean="0">
                <a:solidFill>
                  <a:srgbClr val="420000"/>
                </a:solidFill>
              </a:rPr>
              <a:t>Determining Eligibility</a:t>
            </a:r>
          </a:p>
          <a:p>
            <a:r>
              <a:rPr lang="en-US" b="1" dirty="0" smtClean="0">
                <a:solidFill>
                  <a:srgbClr val="C00000"/>
                </a:solidFill>
              </a:rPr>
              <a:t>District Responsibilities</a:t>
            </a:r>
          </a:p>
          <a:p>
            <a:r>
              <a:rPr lang="en-US" b="1" dirty="0" smtClean="0"/>
              <a:t>Homeless Liaison Duties</a:t>
            </a:r>
          </a:p>
          <a:p>
            <a:r>
              <a:rPr lang="en-US" b="1" dirty="0" smtClean="0">
                <a:solidFill>
                  <a:srgbClr val="7030A0"/>
                </a:solidFill>
              </a:rPr>
              <a:t>Title I-A Set-Asides</a:t>
            </a:r>
          </a:p>
          <a:p>
            <a:r>
              <a:rPr lang="en-US" b="1" dirty="0" smtClean="0"/>
              <a:t>ODE Compliance Monitoring</a:t>
            </a:r>
          </a:p>
          <a:p>
            <a:r>
              <a:rPr lang="en-US" b="1" dirty="0" smtClean="0">
                <a:solidFill>
                  <a:srgbClr val="0070C0"/>
                </a:solidFill>
              </a:rPr>
              <a:t>Professional Development</a:t>
            </a:r>
          </a:p>
          <a:p>
            <a:endParaRPr lang="en-US" dirty="0" smtClean="0"/>
          </a:p>
          <a:p>
            <a:endParaRPr lang="en-US" dirty="0" smtClean="0"/>
          </a:p>
          <a:p>
            <a:endParaRPr lang="en-US" dirty="0"/>
          </a:p>
        </p:txBody>
      </p:sp>
    </p:spTree>
    <p:extLst>
      <p:ext uri="{BB962C8B-B14F-4D97-AF65-F5344CB8AC3E}">
        <p14:creationId xmlns:p14="http://schemas.microsoft.com/office/powerpoint/2010/main" val="3343304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so far?</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10322" y="2119313"/>
            <a:ext cx="2702718" cy="3603625"/>
          </a:xfrm>
          <a:ln>
            <a:solidFill>
              <a:schemeClr val="bg2">
                <a:lumMod val="50000"/>
              </a:schemeClr>
            </a:solidFill>
          </a:ln>
        </p:spPr>
      </p:pic>
    </p:spTree>
    <p:extLst>
      <p:ext uri="{BB962C8B-B14F-4D97-AF65-F5344CB8AC3E}">
        <p14:creationId xmlns:p14="http://schemas.microsoft.com/office/powerpoint/2010/main" val="3225375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defRPr/>
            </a:pPr>
            <a:r>
              <a:rPr lang="en-US" b="1" dirty="0" smtClean="0">
                <a:solidFill>
                  <a:schemeClr val="accent1">
                    <a:lumMod val="75000"/>
                  </a:schemeClr>
                </a:solidFill>
              </a:rPr>
              <a:t>Responsibilities of Districts</a:t>
            </a:r>
          </a:p>
        </p:txBody>
      </p:sp>
      <p:sp>
        <p:nvSpPr>
          <p:cNvPr id="11267" name="Rectangle 3"/>
          <p:cNvSpPr>
            <a:spLocks noGrp="1" noChangeArrowheads="1"/>
          </p:cNvSpPr>
          <p:nvPr>
            <p:ph idx="1"/>
          </p:nvPr>
        </p:nvSpPr>
        <p:spPr>
          <a:xfrm>
            <a:off x="457200" y="2133600"/>
            <a:ext cx="8229600" cy="3733800"/>
          </a:xfrm>
        </p:spPr>
        <p:txBody>
          <a:bodyPr>
            <a:normAutofit/>
          </a:bodyPr>
          <a:lstStyle/>
          <a:p>
            <a:pPr lvl="2" eaLnBrk="1" hangingPunct="1"/>
            <a:r>
              <a:rPr lang="en-US" sz="2800" b="1" dirty="0" smtClean="0"/>
              <a:t>Designate an ACTIVE District Liaison</a:t>
            </a:r>
          </a:p>
          <a:p>
            <a:pPr marL="914400" lvl="2" indent="0" eaLnBrk="1" hangingPunct="1">
              <a:buNone/>
            </a:pPr>
            <a:endParaRPr lang="en-US" b="1" dirty="0" smtClean="0"/>
          </a:p>
          <a:p>
            <a:pPr lvl="2"/>
            <a:r>
              <a:rPr lang="en-US" sz="2800" b="1" dirty="0">
                <a:solidFill>
                  <a:schemeClr val="accent5">
                    <a:lumMod val="50000"/>
                  </a:schemeClr>
                </a:solidFill>
              </a:rPr>
              <a:t>Post notices on rights of homeless students with Liaison contact </a:t>
            </a:r>
            <a:r>
              <a:rPr lang="en-US" sz="2800" b="1" dirty="0" smtClean="0">
                <a:solidFill>
                  <a:schemeClr val="accent5">
                    <a:lumMod val="50000"/>
                  </a:schemeClr>
                </a:solidFill>
              </a:rPr>
              <a:t>information</a:t>
            </a:r>
          </a:p>
          <a:p>
            <a:pPr marL="685800" lvl="2" indent="0">
              <a:buNone/>
            </a:pPr>
            <a:endParaRPr lang="en-US" b="1" dirty="0"/>
          </a:p>
          <a:p>
            <a:pPr lvl="2" eaLnBrk="1" hangingPunct="1"/>
            <a:r>
              <a:rPr lang="en-US" sz="2800" b="1" dirty="0" smtClean="0"/>
              <a:t>Provide transportation to school-of-origin</a:t>
            </a:r>
          </a:p>
          <a:p>
            <a:pPr marL="685800" lvl="2" indent="0" eaLnBrk="1" hangingPunct="1">
              <a:buNone/>
            </a:pPr>
            <a:endParaRPr lang="en-US" b="1" dirty="0"/>
          </a:p>
          <a:p>
            <a:pPr lvl="2" eaLnBrk="1" hangingPunct="1"/>
            <a:r>
              <a:rPr lang="en-US" sz="2800" b="1" dirty="0" smtClean="0">
                <a:solidFill>
                  <a:srgbClr val="993300"/>
                </a:solidFill>
              </a:rPr>
              <a:t>Revise policies that create barriers</a:t>
            </a:r>
          </a:p>
          <a:p>
            <a:pPr marL="685800" lvl="2" indent="0" eaLnBrk="1" hangingPunct="1">
              <a:buNone/>
            </a:pPr>
            <a:endParaRPr lang="en-US" sz="2800" b="1" dirty="0" smtClean="0"/>
          </a:p>
          <a:p>
            <a:pPr marL="914400" lvl="2" indent="0" eaLnBrk="1" hangingPunct="1">
              <a:buNone/>
            </a:pPr>
            <a:endParaRPr lang="en-US" sz="2800" b="1" dirty="0" smtClean="0"/>
          </a:p>
          <a:p>
            <a:pPr marL="800100" lvl="1" indent="0" eaLnBrk="1" hangingPunct="1">
              <a:lnSpc>
                <a:spcPct val="90000"/>
              </a:lnSpc>
            </a:pPr>
            <a:endParaRPr lang="en-US" sz="2400" dirty="0" smtClean="0"/>
          </a:p>
          <a:p>
            <a:pPr marL="800100" lvl="1" indent="0" eaLnBrk="1" hangingPunct="1">
              <a:lnSpc>
                <a:spcPct val="90000"/>
              </a:lnSpc>
            </a:pPr>
            <a:endParaRPr lang="en-US" sz="24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Required District Policy</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t>All Oregon districts required to have a policy on admission of homeless students in compliance with the McKinney-Vento Act.</a:t>
            </a:r>
          </a:p>
          <a:p>
            <a:pPr marL="0" indent="0">
              <a:buNone/>
            </a:pPr>
            <a:endParaRPr lang="en-US" b="1" dirty="0" smtClean="0"/>
          </a:p>
          <a:p>
            <a:r>
              <a:rPr lang="en-US" b="1" dirty="0" smtClean="0">
                <a:solidFill>
                  <a:srgbClr val="993300"/>
                </a:solidFill>
              </a:rPr>
              <a:t>Adoption of OSBA Sample Policy on Homeless Students PLUS Administrative Rules suffices for compliance.</a:t>
            </a:r>
          </a:p>
          <a:p>
            <a:endParaRPr lang="en-US" b="1" dirty="0"/>
          </a:p>
          <a:p>
            <a:r>
              <a:rPr lang="en-US" b="1" dirty="0" smtClean="0"/>
              <a:t>Revise all policies that create barriers to school, sports* and school activity participation.</a:t>
            </a:r>
            <a:endParaRPr lang="en-US" b="1" dirty="0"/>
          </a:p>
        </p:txBody>
      </p:sp>
    </p:spTree>
    <p:extLst>
      <p:ext uri="{BB962C8B-B14F-4D97-AF65-F5344CB8AC3E}">
        <p14:creationId xmlns:p14="http://schemas.microsoft.com/office/powerpoint/2010/main" val="3691646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bg2">
                    <a:lumMod val="75000"/>
                  </a:schemeClr>
                </a:solidFill>
              </a:rPr>
              <a:t>Eligibility &amp; Placement Determinations</a:t>
            </a:r>
            <a:endParaRPr lang="en-US" b="1" dirty="0">
              <a:solidFill>
                <a:schemeClr val="bg2">
                  <a:lumMod val="75000"/>
                </a:schemeClr>
              </a:solidFill>
            </a:endParaRPr>
          </a:p>
        </p:txBody>
      </p:sp>
      <p:sp>
        <p:nvSpPr>
          <p:cNvPr id="3" name="Content Placeholder 2"/>
          <p:cNvSpPr>
            <a:spLocks noGrp="1"/>
          </p:cNvSpPr>
          <p:nvPr>
            <p:ph idx="1"/>
          </p:nvPr>
        </p:nvSpPr>
        <p:spPr>
          <a:xfrm>
            <a:off x="1463040" y="2209799"/>
            <a:ext cx="6196405" cy="3513269"/>
          </a:xfrm>
        </p:spPr>
        <p:txBody>
          <a:bodyPr>
            <a:normAutofit/>
          </a:bodyPr>
          <a:lstStyle/>
          <a:p>
            <a:r>
              <a:rPr lang="en-US" b="1" dirty="0" smtClean="0"/>
              <a:t>Liaisons make determinations with varying degrees of administrative oversight.</a:t>
            </a:r>
          </a:p>
          <a:p>
            <a:r>
              <a:rPr lang="en-US" b="1" dirty="0" smtClean="0">
                <a:solidFill>
                  <a:srgbClr val="993300"/>
                </a:solidFill>
              </a:rPr>
              <a:t>Case-by-case determinations important due to ambiguity of some definitions, situations.</a:t>
            </a:r>
          </a:p>
          <a:p>
            <a:r>
              <a:rPr lang="en-US" b="1" dirty="0" smtClean="0"/>
              <a:t>A student’s need for assistance can factor into the eligibility determination.</a:t>
            </a:r>
          </a:p>
          <a:p>
            <a:r>
              <a:rPr lang="en-US" b="1" dirty="0" smtClean="0">
                <a:solidFill>
                  <a:schemeClr val="accent1">
                    <a:lumMod val="75000"/>
                  </a:schemeClr>
                </a:solidFill>
              </a:rPr>
              <a:t>Denial of services to an eligible student is #1 reason for complaints to ODE.</a:t>
            </a:r>
            <a:endParaRPr lang="en-US" b="1" dirty="0">
              <a:solidFill>
                <a:schemeClr val="accent1">
                  <a:lumMod val="75000"/>
                </a:schemeClr>
              </a:solidFill>
            </a:endParaRPr>
          </a:p>
        </p:txBody>
      </p:sp>
    </p:spTree>
    <p:extLst>
      <p:ext uri="{BB962C8B-B14F-4D97-AF65-F5344CB8AC3E}">
        <p14:creationId xmlns:p14="http://schemas.microsoft.com/office/powerpoint/2010/main" val="2160449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pPr eaLnBrk="1" hangingPunct="1">
              <a:defRPr/>
            </a:pPr>
            <a:r>
              <a:rPr lang="en-US" b="1" dirty="0" smtClean="0">
                <a:solidFill>
                  <a:schemeClr val="accent1">
                    <a:lumMod val="75000"/>
                  </a:schemeClr>
                </a:solidFill>
              </a:rPr>
              <a:t>Liaison Duties: Students</a:t>
            </a:r>
          </a:p>
        </p:txBody>
      </p:sp>
      <p:sp>
        <p:nvSpPr>
          <p:cNvPr id="13315" name="Rectangle 3"/>
          <p:cNvSpPr>
            <a:spLocks noGrp="1" noChangeArrowheads="1"/>
          </p:cNvSpPr>
          <p:nvPr>
            <p:ph idx="1"/>
          </p:nvPr>
        </p:nvSpPr>
        <p:spPr>
          <a:xfrm>
            <a:off x="1463040" y="2057400"/>
            <a:ext cx="6196405" cy="3665669"/>
          </a:xfrm>
        </p:spPr>
        <p:txBody>
          <a:bodyPr>
            <a:normAutofit lnSpcReduction="10000"/>
          </a:bodyPr>
          <a:lstStyle/>
          <a:p>
            <a:pPr eaLnBrk="1" hangingPunct="1">
              <a:lnSpc>
                <a:spcPct val="90000"/>
              </a:lnSpc>
              <a:spcBef>
                <a:spcPts val="0"/>
              </a:spcBef>
            </a:pPr>
            <a:r>
              <a:rPr lang="en-US" b="1" dirty="0" smtClean="0">
                <a:solidFill>
                  <a:srgbClr val="993300"/>
                </a:solidFill>
              </a:rPr>
              <a:t>Identify homeless students through referrals and outreach.</a:t>
            </a:r>
          </a:p>
          <a:p>
            <a:pPr eaLnBrk="1" hangingPunct="1">
              <a:lnSpc>
                <a:spcPct val="90000"/>
              </a:lnSpc>
              <a:spcBef>
                <a:spcPts val="0"/>
              </a:spcBef>
            </a:pPr>
            <a:endParaRPr lang="en-US" b="1" dirty="0"/>
          </a:p>
          <a:p>
            <a:pPr eaLnBrk="1" hangingPunct="1">
              <a:lnSpc>
                <a:spcPct val="90000"/>
              </a:lnSpc>
              <a:spcBef>
                <a:spcPts val="0"/>
              </a:spcBef>
            </a:pPr>
            <a:r>
              <a:rPr lang="en-US" b="1" dirty="0" smtClean="0"/>
              <a:t>Assist with </a:t>
            </a:r>
            <a:r>
              <a:rPr lang="en-US" b="1" i="1" dirty="0" smtClean="0">
                <a:solidFill>
                  <a:schemeClr val="accent3">
                    <a:lumMod val="50000"/>
                  </a:schemeClr>
                </a:solidFill>
              </a:rPr>
              <a:t>immediate </a:t>
            </a:r>
            <a:r>
              <a:rPr lang="en-US" b="1" dirty="0" smtClean="0"/>
              <a:t>enrollment, school placement, access to free school meals.</a:t>
            </a:r>
          </a:p>
          <a:p>
            <a:pPr marL="0" indent="0" eaLnBrk="1" hangingPunct="1">
              <a:lnSpc>
                <a:spcPct val="90000"/>
              </a:lnSpc>
              <a:spcBef>
                <a:spcPts val="0"/>
              </a:spcBef>
              <a:buNone/>
            </a:pPr>
            <a:endParaRPr lang="en-US" b="1" dirty="0" smtClean="0"/>
          </a:p>
          <a:p>
            <a:pPr eaLnBrk="1" hangingPunct="1">
              <a:lnSpc>
                <a:spcPct val="90000"/>
              </a:lnSpc>
              <a:spcBef>
                <a:spcPts val="0"/>
              </a:spcBef>
            </a:pPr>
            <a:r>
              <a:rPr lang="en-US" b="1" dirty="0" smtClean="0">
                <a:solidFill>
                  <a:schemeClr val="tx2">
                    <a:lumMod val="25000"/>
                  </a:schemeClr>
                </a:solidFill>
              </a:rPr>
              <a:t>Handle eligibility and placement disputes quickly</a:t>
            </a:r>
          </a:p>
          <a:p>
            <a:pPr marL="0" indent="0" eaLnBrk="1" hangingPunct="1">
              <a:lnSpc>
                <a:spcPct val="90000"/>
              </a:lnSpc>
              <a:spcBef>
                <a:spcPts val="0"/>
              </a:spcBef>
              <a:buNone/>
            </a:pPr>
            <a:endParaRPr lang="en-US" b="1" dirty="0" smtClean="0"/>
          </a:p>
          <a:p>
            <a:pPr eaLnBrk="1" hangingPunct="1">
              <a:lnSpc>
                <a:spcPct val="90000"/>
              </a:lnSpc>
              <a:spcBef>
                <a:spcPts val="0"/>
              </a:spcBef>
            </a:pPr>
            <a:r>
              <a:rPr lang="en-US" b="1" dirty="0" smtClean="0"/>
              <a:t>Arrange and provide school of origin transportation as needed.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lumMod val="75000"/>
                  </a:schemeClr>
                </a:solidFill>
              </a:rPr>
              <a:t>Liaison Duties: Students</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Provide school supplies, hygiene products, clothing ,</a:t>
            </a:r>
            <a:r>
              <a:rPr lang="en-US" b="1" dirty="0" smtClean="0"/>
              <a:t> shoes and </a:t>
            </a:r>
            <a:r>
              <a:rPr lang="en-US" b="1" dirty="0"/>
              <a:t>other essentials </a:t>
            </a:r>
          </a:p>
          <a:p>
            <a:pPr marL="0" indent="0">
              <a:buNone/>
            </a:pPr>
            <a:endParaRPr lang="en-US" b="1" dirty="0"/>
          </a:p>
          <a:p>
            <a:r>
              <a:rPr lang="en-US" b="1" dirty="0" smtClean="0">
                <a:solidFill>
                  <a:schemeClr val="tx2">
                    <a:lumMod val="25000"/>
                  </a:schemeClr>
                </a:solidFill>
              </a:rPr>
              <a:t>Assist students to access tutoring, credit recovery, other education services</a:t>
            </a:r>
          </a:p>
          <a:p>
            <a:endParaRPr lang="en-US" b="1" dirty="0"/>
          </a:p>
          <a:p>
            <a:r>
              <a:rPr lang="en-US" b="1" dirty="0"/>
              <a:t>Help families and youth obtain immunizations, health services, birth </a:t>
            </a:r>
            <a:r>
              <a:rPr lang="en-US" b="1" dirty="0" smtClean="0"/>
              <a:t>certificates, etc.</a:t>
            </a:r>
          </a:p>
          <a:p>
            <a:pPr marL="0" indent="0">
              <a:buNone/>
            </a:pPr>
            <a:endParaRPr lang="en-US" b="1" dirty="0"/>
          </a:p>
          <a:p>
            <a:r>
              <a:rPr lang="en-US" b="1" dirty="0" smtClean="0">
                <a:solidFill>
                  <a:srgbClr val="993300"/>
                </a:solidFill>
              </a:rPr>
              <a:t>Academic and attendance tracking (e.g., using </a:t>
            </a:r>
            <a:r>
              <a:rPr lang="en-US" b="1" i="1" dirty="0" smtClean="0">
                <a:solidFill>
                  <a:schemeClr val="accent4">
                    <a:lumMod val="50000"/>
                  </a:schemeClr>
                </a:solidFill>
              </a:rPr>
              <a:t>Synergy </a:t>
            </a:r>
            <a:r>
              <a:rPr lang="en-US" b="1" dirty="0" smtClean="0">
                <a:solidFill>
                  <a:srgbClr val="993300"/>
                </a:solidFill>
              </a:rPr>
              <a:t>or </a:t>
            </a:r>
            <a:r>
              <a:rPr lang="en-US" b="1" i="1" dirty="0" err="1" smtClean="0">
                <a:solidFill>
                  <a:schemeClr val="accent4">
                    <a:lumMod val="50000"/>
                  </a:schemeClr>
                </a:solidFill>
              </a:rPr>
              <a:t>eSchool</a:t>
            </a:r>
            <a:r>
              <a:rPr lang="en-US" b="1" i="1" dirty="0" smtClean="0">
                <a:solidFill>
                  <a:schemeClr val="accent4">
                    <a:lumMod val="50000"/>
                  </a:schemeClr>
                </a:solidFill>
              </a:rPr>
              <a:t>)</a:t>
            </a:r>
          </a:p>
          <a:p>
            <a:pPr marL="0" indent="0">
              <a:buNone/>
            </a:pPr>
            <a:endParaRPr lang="en-US" b="1" dirty="0" smtClean="0"/>
          </a:p>
          <a:p>
            <a:pPr marL="0" indent="0">
              <a:buNone/>
            </a:pPr>
            <a:endParaRPr lang="en-US" b="1" dirty="0"/>
          </a:p>
        </p:txBody>
      </p:sp>
    </p:spTree>
    <p:extLst>
      <p:ext uri="{BB962C8B-B14F-4D97-AF65-F5344CB8AC3E}">
        <p14:creationId xmlns:p14="http://schemas.microsoft.com/office/powerpoint/2010/main" val="29792329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70C0"/>
                </a:solidFill>
              </a:rPr>
              <a:t>Liaison Duties: Inter-district</a:t>
            </a:r>
            <a:endParaRPr lang="en-US" sz="3600" b="1" dirty="0">
              <a:solidFill>
                <a:srgbClr val="0070C0"/>
              </a:solidFill>
            </a:endParaRPr>
          </a:p>
        </p:txBody>
      </p:sp>
      <p:sp>
        <p:nvSpPr>
          <p:cNvPr id="3" name="Content Placeholder 2"/>
          <p:cNvSpPr>
            <a:spLocks noGrp="1"/>
          </p:cNvSpPr>
          <p:nvPr>
            <p:ph idx="1"/>
          </p:nvPr>
        </p:nvSpPr>
        <p:spPr/>
        <p:txBody>
          <a:bodyPr/>
          <a:lstStyle/>
          <a:p>
            <a:r>
              <a:rPr lang="en-US" b="1" dirty="0" smtClean="0">
                <a:solidFill>
                  <a:srgbClr val="420000"/>
                </a:solidFill>
              </a:rPr>
              <a:t>Work cooperatively with other local district Liaisons to provide services</a:t>
            </a:r>
          </a:p>
          <a:p>
            <a:pPr marL="0" indent="0">
              <a:buNone/>
            </a:pPr>
            <a:endParaRPr lang="en-US" b="1" dirty="0" smtClean="0">
              <a:solidFill>
                <a:srgbClr val="420000"/>
              </a:solidFill>
            </a:endParaRPr>
          </a:p>
          <a:p>
            <a:r>
              <a:rPr lang="en-US" b="1" dirty="0"/>
              <a:t>Share responsibility and costs of </a:t>
            </a:r>
            <a:r>
              <a:rPr lang="en-US" b="1" dirty="0" smtClean="0"/>
              <a:t>school transportation </a:t>
            </a:r>
            <a:r>
              <a:rPr lang="en-US" b="1" dirty="0"/>
              <a:t>in inter-district </a:t>
            </a:r>
            <a:r>
              <a:rPr lang="en-US" b="1" dirty="0" smtClean="0"/>
              <a:t>cases</a:t>
            </a:r>
          </a:p>
          <a:p>
            <a:endParaRPr lang="en-US" b="1" dirty="0"/>
          </a:p>
          <a:p>
            <a:r>
              <a:rPr lang="en-US" b="1" dirty="0" smtClean="0">
                <a:solidFill>
                  <a:schemeClr val="accent3">
                    <a:lumMod val="50000"/>
                  </a:schemeClr>
                </a:solidFill>
              </a:rPr>
              <a:t>Designated as contact for the program with the state office on behalf of district</a:t>
            </a:r>
            <a:endParaRPr lang="en-US" b="1" dirty="0">
              <a:solidFill>
                <a:schemeClr val="accent3">
                  <a:lumMod val="50000"/>
                </a:schemeClr>
              </a:solidFill>
            </a:endParaRPr>
          </a:p>
          <a:p>
            <a:endParaRPr lang="en-US" dirty="0"/>
          </a:p>
        </p:txBody>
      </p:sp>
    </p:spTree>
    <p:extLst>
      <p:ext uri="{BB962C8B-B14F-4D97-AF65-F5344CB8AC3E}">
        <p14:creationId xmlns:p14="http://schemas.microsoft.com/office/powerpoint/2010/main" val="2767539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rPr>
              <a:t>More Liaison Duties</a:t>
            </a:r>
            <a:endParaRPr lang="en-US" b="1" dirty="0">
              <a:solidFill>
                <a:schemeClr val="accent1">
                  <a:lumMod val="75000"/>
                </a:schemeClr>
              </a:solidFill>
            </a:endParaRPr>
          </a:p>
        </p:txBody>
      </p:sp>
      <p:sp>
        <p:nvSpPr>
          <p:cNvPr id="3" name="Content Placeholder 2"/>
          <p:cNvSpPr>
            <a:spLocks noGrp="1"/>
          </p:cNvSpPr>
          <p:nvPr>
            <p:ph idx="1"/>
          </p:nvPr>
        </p:nvSpPr>
        <p:spPr>
          <a:xfrm>
            <a:off x="1463040" y="2057400"/>
            <a:ext cx="6196405" cy="3665669"/>
          </a:xfrm>
        </p:spPr>
        <p:txBody>
          <a:bodyPr>
            <a:normAutofit fontScale="85000" lnSpcReduction="10000"/>
          </a:bodyPr>
          <a:lstStyle/>
          <a:p>
            <a:pPr>
              <a:lnSpc>
                <a:spcPct val="90000"/>
              </a:lnSpc>
            </a:pPr>
            <a:r>
              <a:rPr lang="en-US" sz="3000" b="1" dirty="0" smtClean="0">
                <a:solidFill>
                  <a:srgbClr val="993300"/>
                </a:solidFill>
              </a:rPr>
              <a:t>District staff awareness training</a:t>
            </a:r>
          </a:p>
          <a:p>
            <a:pPr>
              <a:lnSpc>
                <a:spcPct val="90000"/>
              </a:lnSpc>
            </a:pPr>
            <a:endParaRPr lang="en-US" sz="3200" b="1" dirty="0" smtClean="0"/>
          </a:p>
          <a:p>
            <a:pPr>
              <a:lnSpc>
                <a:spcPct val="90000"/>
              </a:lnSpc>
            </a:pPr>
            <a:r>
              <a:rPr lang="en-US" sz="3200" b="1" dirty="0" smtClean="0"/>
              <a:t>FAFSAs </a:t>
            </a:r>
            <a:r>
              <a:rPr lang="en-US" sz="3200" b="1" dirty="0"/>
              <a:t>for unaccompanied students</a:t>
            </a:r>
          </a:p>
          <a:p>
            <a:pPr>
              <a:lnSpc>
                <a:spcPct val="90000"/>
              </a:lnSpc>
            </a:pPr>
            <a:endParaRPr lang="en-US" sz="3000" b="1" dirty="0" smtClean="0"/>
          </a:p>
          <a:p>
            <a:pPr>
              <a:lnSpc>
                <a:spcPct val="90000"/>
              </a:lnSpc>
            </a:pPr>
            <a:r>
              <a:rPr lang="en-US" sz="3000" b="1" dirty="0" smtClean="0">
                <a:solidFill>
                  <a:srgbClr val="993300"/>
                </a:solidFill>
              </a:rPr>
              <a:t>Collaboration with local service providers, including Head Start</a:t>
            </a:r>
          </a:p>
          <a:p>
            <a:pPr>
              <a:lnSpc>
                <a:spcPct val="90000"/>
              </a:lnSpc>
            </a:pPr>
            <a:endParaRPr lang="en-US" sz="3000" b="1" dirty="0" smtClean="0"/>
          </a:p>
          <a:p>
            <a:pPr>
              <a:lnSpc>
                <a:spcPct val="90000"/>
              </a:lnSpc>
            </a:pPr>
            <a:r>
              <a:rPr lang="en-US" sz="3000" b="1" dirty="0" smtClean="0"/>
              <a:t>Collect and report data on homeless </a:t>
            </a:r>
            <a:r>
              <a:rPr lang="en-US" sz="3000" b="1" dirty="0"/>
              <a:t>students </a:t>
            </a:r>
            <a:r>
              <a:rPr lang="en-US" sz="3000" b="1" dirty="0" smtClean="0"/>
              <a:t>in </a:t>
            </a:r>
            <a:r>
              <a:rPr lang="en-US" sz="3000" b="1" u="sng" dirty="0" err="1" smtClean="0">
                <a:solidFill>
                  <a:srgbClr val="FF0000"/>
                </a:solidFill>
              </a:rPr>
              <a:t>PreK</a:t>
            </a:r>
            <a:r>
              <a:rPr lang="en-US" sz="3000" b="1" dirty="0" smtClean="0">
                <a:solidFill>
                  <a:srgbClr val="FF0000"/>
                </a:solidFill>
              </a:rPr>
              <a:t> - Grade </a:t>
            </a:r>
            <a:r>
              <a:rPr lang="en-US" sz="3000" b="1" dirty="0">
                <a:solidFill>
                  <a:srgbClr val="FF0000"/>
                </a:solidFill>
              </a:rPr>
              <a:t>12 </a:t>
            </a:r>
            <a:r>
              <a:rPr lang="en-US" sz="3000" b="1" dirty="0"/>
              <a:t>to </a:t>
            </a:r>
            <a:r>
              <a:rPr lang="en-US" sz="3000" b="1" dirty="0" smtClean="0"/>
              <a:t>ODE</a:t>
            </a:r>
          </a:p>
          <a:p>
            <a:endParaRPr lang="en-US" dirty="0"/>
          </a:p>
        </p:txBody>
      </p:sp>
    </p:spTree>
    <p:extLst>
      <p:ext uri="{BB962C8B-B14F-4D97-AF65-F5344CB8AC3E}">
        <p14:creationId xmlns:p14="http://schemas.microsoft.com/office/powerpoint/2010/main" val="1154189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b="1" dirty="0" smtClean="0">
                <a:solidFill>
                  <a:schemeClr val="accent1">
                    <a:lumMod val="50000"/>
                  </a:schemeClr>
                </a:solidFill>
              </a:rPr>
              <a:t>Preschool-Age Children</a:t>
            </a:r>
          </a:p>
        </p:txBody>
      </p:sp>
      <p:sp>
        <p:nvSpPr>
          <p:cNvPr id="15363" name="Rectangle 3"/>
          <p:cNvSpPr>
            <a:spLocks noGrp="1" noChangeArrowheads="1"/>
          </p:cNvSpPr>
          <p:nvPr>
            <p:ph idx="1"/>
          </p:nvPr>
        </p:nvSpPr>
        <p:spPr>
          <a:xfrm>
            <a:off x="1463040" y="1905000"/>
            <a:ext cx="6196405" cy="3818069"/>
          </a:xfrm>
        </p:spPr>
        <p:txBody>
          <a:bodyPr>
            <a:normAutofit fontScale="85000" lnSpcReduction="10000"/>
          </a:bodyPr>
          <a:lstStyle/>
          <a:p>
            <a:pPr eaLnBrk="1" hangingPunct="1">
              <a:lnSpc>
                <a:spcPct val="80000"/>
              </a:lnSpc>
            </a:pPr>
            <a:endParaRPr lang="en-US" sz="3000" dirty="0" smtClean="0"/>
          </a:p>
          <a:p>
            <a:pPr eaLnBrk="1" hangingPunct="1">
              <a:lnSpc>
                <a:spcPct val="80000"/>
              </a:lnSpc>
            </a:pPr>
            <a:r>
              <a:rPr lang="en-US" sz="3000" b="1" dirty="0" smtClean="0"/>
              <a:t>Head Start Programs prioritize enrollment of homeless children.</a:t>
            </a:r>
          </a:p>
          <a:p>
            <a:pPr marL="0" indent="0" eaLnBrk="1" hangingPunct="1">
              <a:lnSpc>
                <a:spcPct val="80000"/>
              </a:lnSpc>
              <a:buNone/>
            </a:pPr>
            <a:endParaRPr lang="en-US" sz="3000" b="1" dirty="0" smtClean="0"/>
          </a:p>
          <a:p>
            <a:pPr eaLnBrk="1" hangingPunct="1">
              <a:lnSpc>
                <a:spcPct val="80000"/>
              </a:lnSpc>
            </a:pPr>
            <a:r>
              <a:rPr lang="en-US" sz="3000" b="1" dirty="0" smtClean="0">
                <a:solidFill>
                  <a:srgbClr val="993300"/>
                </a:solidFill>
              </a:rPr>
              <a:t>Counts of homeless Head Start children are included in district of </a:t>
            </a:r>
            <a:r>
              <a:rPr lang="en-US" sz="3000" b="1" i="1" dirty="0" smtClean="0">
                <a:solidFill>
                  <a:srgbClr val="993300"/>
                </a:solidFill>
              </a:rPr>
              <a:t>residence</a:t>
            </a:r>
            <a:r>
              <a:rPr lang="en-US" sz="3000" b="1" dirty="0" smtClean="0">
                <a:solidFill>
                  <a:srgbClr val="993300"/>
                </a:solidFill>
              </a:rPr>
              <a:t>.</a:t>
            </a:r>
            <a:endParaRPr lang="en-US" sz="3000" b="1" dirty="0">
              <a:solidFill>
                <a:srgbClr val="993300"/>
              </a:solidFill>
            </a:endParaRPr>
          </a:p>
          <a:p>
            <a:pPr marL="0" indent="0" eaLnBrk="1" hangingPunct="1">
              <a:lnSpc>
                <a:spcPct val="80000"/>
              </a:lnSpc>
              <a:buNone/>
            </a:pPr>
            <a:endParaRPr lang="en-US" sz="3000" b="1" dirty="0" smtClean="0"/>
          </a:p>
          <a:p>
            <a:pPr eaLnBrk="1" hangingPunct="1">
              <a:lnSpc>
                <a:spcPct val="80000"/>
              </a:lnSpc>
            </a:pPr>
            <a:r>
              <a:rPr lang="en-US" sz="3000" b="1" dirty="0" smtClean="0">
                <a:solidFill>
                  <a:schemeClr val="accent3">
                    <a:lumMod val="50000"/>
                  </a:schemeClr>
                </a:solidFill>
              </a:rPr>
              <a:t>Refer homeless families with children ages 0-2 to screening and assessment for Early Intervention/Early Childhood Education at local ESDs.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Essential Rights</a:t>
            </a:r>
            <a:endParaRPr lang="en-US" b="1" dirty="0"/>
          </a:p>
        </p:txBody>
      </p:sp>
      <p:sp>
        <p:nvSpPr>
          <p:cNvPr id="3" name="Content Placeholder 2"/>
          <p:cNvSpPr>
            <a:spLocks noGrp="1"/>
          </p:cNvSpPr>
          <p:nvPr>
            <p:ph idx="1"/>
          </p:nvPr>
        </p:nvSpPr>
        <p:spPr>
          <a:xfrm>
            <a:off x="1371600" y="2057400"/>
            <a:ext cx="6196405" cy="3671943"/>
          </a:xfrm>
        </p:spPr>
        <p:txBody>
          <a:bodyPr>
            <a:normAutofit fontScale="92500" lnSpcReduction="10000"/>
          </a:bodyPr>
          <a:lstStyle/>
          <a:p>
            <a:pPr>
              <a:lnSpc>
                <a:spcPct val="150000"/>
              </a:lnSpc>
            </a:pPr>
            <a:r>
              <a:rPr lang="en-US" b="1" dirty="0" smtClean="0"/>
              <a:t>Immediate Enrollment </a:t>
            </a:r>
            <a:r>
              <a:rPr lang="en-US" dirty="0" smtClean="0"/>
              <a:t>at school of origin or other school determined to be in student’s</a:t>
            </a:r>
          </a:p>
          <a:p>
            <a:pPr>
              <a:lnSpc>
                <a:spcPct val="150000"/>
              </a:lnSpc>
            </a:pPr>
            <a:r>
              <a:rPr lang="en-US" b="1" dirty="0" smtClean="0"/>
              <a:t>Best Educational Interest (school placement)</a:t>
            </a:r>
          </a:p>
          <a:p>
            <a:pPr>
              <a:lnSpc>
                <a:spcPct val="150000"/>
              </a:lnSpc>
            </a:pPr>
            <a:r>
              <a:rPr lang="en-US" b="1" dirty="0" smtClean="0"/>
              <a:t>Due Process </a:t>
            </a:r>
            <a:r>
              <a:rPr lang="en-US" dirty="0" smtClean="0"/>
              <a:t>in the form of eligibility and placement Dispute </a:t>
            </a:r>
            <a:r>
              <a:rPr lang="en-US" dirty="0"/>
              <a:t>R</a:t>
            </a:r>
            <a:r>
              <a:rPr lang="en-US" dirty="0" smtClean="0"/>
              <a:t>esolution and appeals</a:t>
            </a:r>
          </a:p>
          <a:p>
            <a:pPr>
              <a:lnSpc>
                <a:spcPct val="150000"/>
              </a:lnSpc>
            </a:pPr>
            <a:r>
              <a:rPr lang="en-US" dirty="0" smtClean="0"/>
              <a:t>Automatic </a:t>
            </a:r>
            <a:r>
              <a:rPr lang="en-US" b="1" dirty="0" smtClean="0"/>
              <a:t>Free Meals </a:t>
            </a:r>
            <a:r>
              <a:rPr lang="en-US" dirty="0" smtClean="0"/>
              <a:t>and </a:t>
            </a:r>
            <a:r>
              <a:rPr lang="en-US" b="1" dirty="0" smtClean="0"/>
              <a:t>Title I-A </a:t>
            </a:r>
            <a:r>
              <a:rPr lang="en-US" dirty="0" smtClean="0"/>
              <a:t>eligibility</a:t>
            </a:r>
          </a:p>
          <a:p>
            <a:pPr>
              <a:lnSpc>
                <a:spcPct val="150000"/>
              </a:lnSpc>
            </a:pPr>
            <a:r>
              <a:rPr lang="en-US" b="1" dirty="0" smtClean="0"/>
              <a:t>Student Privacy</a:t>
            </a:r>
            <a:r>
              <a:rPr lang="en-US" dirty="0" smtClean="0"/>
              <a:t>  (same as F/R status)</a:t>
            </a:r>
            <a:endParaRPr lang="en-US" b="1" dirty="0"/>
          </a:p>
        </p:txBody>
      </p:sp>
    </p:spTree>
    <p:extLst>
      <p:ext uri="{BB962C8B-B14F-4D97-AF65-F5344CB8AC3E}">
        <p14:creationId xmlns:p14="http://schemas.microsoft.com/office/powerpoint/2010/main" val="99890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50000"/>
                  </a:schemeClr>
                </a:solidFill>
              </a:rPr>
              <a:t>Essential Legislation</a:t>
            </a:r>
            <a:endParaRPr lang="en-US" b="1" dirty="0">
              <a:solidFill>
                <a:schemeClr val="accent4">
                  <a:lumMod val="50000"/>
                </a:schemeClr>
              </a:solidFill>
            </a:endParaRPr>
          </a:p>
        </p:txBody>
      </p:sp>
      <p:sp>
        <p:nvSpPr>
          <p:cNvPr id="3" name="Content Placeholder 2"/>
          <p:cNvSpPr>
            <a:spLocks noGrp="1"/>
          </p:cNvSpPr>
          <p:nvPr>
            <p:ph idx="1"/>
          </p:nvPr>
        </p:nvSpPr>
        <p:spPr>
          <a:ln>
            <a:solidFill>
              <a:schemeClr val="bg2"/>
            </a:solidFill>
          </a:ln>
        </p:spPr>
        <p:txBody>
          <a:bodyPr>
            <a:normAutofit lnSpcReduction="10000"/>
          </a:bodyPr>
          <a:lstStyle/>
          <a:p>
            <a:pPr marL="0" indent="0" algn="ctr">
              <a:buNone/>
            </a:pPr>
            <a:r>
              <a:rPr lang="en-US" sz="3200" b="1" dirty="0" smtClean="0">
                <a:solidFill>
                  <a:schemeClr val="accent1">
                    <a:lumMod val="75000"/>
                  </a:schemeClr>
                </a:solidFill>
              </a:rPr>
              <a:t>McKinney-Vento Homeless Assistance Act</a:t>
            </a:r>
          </a:p>
          <a:p>
            <a:pPr marL="0" indent="0" algn="ctr">
              <a:buNone/>
            </a:pPr>
            <a:r>
              <a:rPr lang="en-US" b="1" dirty="0" smtClean="0"/>
              <a:t>Education of Homeless Children &amp; Youth</a:t>
            </a:r>
          </a:p>
          <a:p>
            <a:pPr marL="0" indent="0" algn="ctr">
              <a:buNone/>
            </a:pPr>
            <a:r>
              <a:rPr lang="en-US" b="1" i="1" dirty="0" smtClean="0"/>
              <a:t>a.k.a.</a:t>
            </a:r>
          </a:p>
          <a:p>
            <a:pPr marL="0" indent="0" algn="ctr">
              <a:buNone/>
            </a:pPr>
            <a:r>
              <a:rPr lang="en-US" sz="3200" b="1" dirty="0" smtClean="0">
                <a:solidFill>
                  <a:schemeClr val="accent1">
                    <a:lumMod val="75000"/>
                  </a:schemeClr>
                </a:solidFill>
              </a:rPr>
              <a:t>ESEA Title X</a:t>
            </a:r>
          </a:p>
          <a:p>
            <a:pPr marL="0" indent="0" algn="ctr">
              <a:buNone/>
            </a:pPr>
            <a:endParaRPr lang="en-US" b="1" dirty="0"/>
          </a:p>
          <a:p>
            <a:pPr marL="0" indent="0" algn="ctr">
              <a:buNone/>
            </a:pPr>
            <a:r>
              <a:rPr lang="en-US" b="1" dirty="0" smtClean="0"/>
              <a:t>Enacted in 1987</a:t>
            </a:r>
          </a:p>
          <a:p>
            <a:pPr marL="0" indent="0" algn="ctr">
              <a:buNone/>
            </a:pPr>
            <a:r>
              <a:rPr lang="en-US" b="1" dirty="0"/>
              <a:t>R</a:t>
            </a:r>
            <a:r>
              <a:rPr lang="en-US" b="1" dirty="0" smtClean="0"/>
              <a:t>eauthorized 2002 and </a:t>
            </a:r>
            <a:r>
              <a:rPr lang="en-US" b="1" i="1" dirty="0" smtClean="0"/>
              <a:t>2015 </a:t>
            </a:r>
            <a:r>
              <a:rPr lang="en-US" b="1" dirty="0" smtClean="0"/>
              <a:t>(??)</a:t>
            </a:r>
          </a:p>
        </p:txBody>
      </p:sp>
    </p:spTree>
    <p:extLst>
      <p:ext uri="{BB962C8B-B14F-4D97-AF65-F5344CB8AC3E}">
        <p14:creationId xmlns:p14="http://schemas.microsoft.com/office/powerpoint/2010/main" val="19926945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Issues to Address</a:t>
            </a:r>
            <a:endParaRPr lang="en-US" b="1" dirty="0"/>
          </a:p>
        </p:txBody>
      </p:sp>
      <p:sp>
        <p:nvSpPr>
          <p:cNvPr id="3" name="Content Placeholder 2"/>
          <p:cNvSpPr>
            <a:spLocks noGrp="1"/>
          </p:cNvSpPr>
          <p:nvPr>
            <p:ph idx="1"/>
          </p:nvPr>
        </p:nvSpPr>
        <p:spPr/>
        <p:txBody>
          <a:bodyPr/>
          <a:lstStyle/>
          <a:p>
            <a:r>
              <a:rPr lang="en-US" dirty="0" smtClean="0"/>
              <a:t>Identification of eligible students through registration and intake forms (non-intrusive)</a:t>
            </a:r>
          </a:p>
          <a:p>
            <a:r>
              <a:rPr lang="en-US" dirty="0" smtClean="0"/>
              <a:t>Fraud protection from ineligible persons  seeking school choice options</a:t>
            </a:r>
          </a:p>
          <a:p>
            <a:r>
              <a:rPr lang="en-US" dirty="0" smtClean="0"/>
              <a:t>Discipline and homeless students</a:t>
            </a:r>
          </a:p>
          <a:p>
            <a:r>
              <a:rPr lang="en-US" dirty="0" smtClean="0"/>
              <a:t>Truancy and absenteeism</a:t>
            </a:r>
          </a:p>
          <a:p>
            <a:r>
              <a:rPr lang="en-US" dirty="0" smtClean="0"/>
              <a:t>Complaints and challenges from within districts and from other districts</a:t>
            </a:r>
            <a:endParaRPr lang="en-US" dirty="0"/>
          </a:p>
        </p:txBody>
      </p:sp>
    </p:spTree>
    <p:extLst>
      <p:ext uri="{BB962C8B-B14F-4D97-AF65-F5344CB8AC3E}">
        <p14:creationId xmlns:p14="http://schemas.microsoft.com/office/powerpoint/2010/main" val="704373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09800" y="1981200"/>
            <a:ext cx="4800600" cy="3276600"/>
          </a:xfrm>
          <a:ln>
            <a:solidFill>
              <a:schemeClr val="tx2">
                <a:lumMod val="10000"/>
              </a:schemeClr>
            </a:solidFill>
          </a:ln>
        </p:spPr>
      </p:pic>
    </p:spTree>
    <p:extLst>
      <p:ext uri="{BB962C8B-B14F-4D97-AF65-F5344CB8AC3E}">
        <p14:creationId xmlns:p14="http://schemas.microsoft.com/office/powerpoint/2010/main" val="223666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75000"/>
                  </a:schemeClr>
                </a:solidFill>
              </a:rPr>
              <a:t>Essential Resources</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pPr>
              <a:spcBef>
                <a:spcPts val="0"/>
              </a:spcBef>
            </a:pPr>
            <a:r>
              <a:rPr lang="en-US" b="1" dirty="0" smtClean="0">
                <a:solidFill>
                  <a:srgbClr val="C00000"/>
                </a:solidFill>
              </a:rPr>
              <a:t>Title </a:t>
            </a:r>
            <a:r>
              <a:rPr lang="en-US" b="1" dirty="0" smtClean="0">
                <a:solidFill>
                  <a:srgbClr val="C00000"/>
                </a:solidFill>
              </a:rPr>
              <a:t>X does NOT provide districts with a direct allocation of federal funds</a:t>
            </a:r>
          </a:p>
          <a:p>
            <a:pPr marL="0" indent="0">
              <a:spcBef>
                <a:spcPts val="0"/>
              </a:spcBef>
              <a:buNone/>
            </a:pPr>
            <a:endParaRPr lang="en-US" b="1" dirty="0" smtClean="0"/>
          </a:p>
          <a:p>
            <a:pPr>
              <a:spcBef>
                <a:spcPts val="0"/>
              </a:spcBef>
            </a:pPr>
            <a:r>
              <a:rPr lang="en-US" b="1" dirty="0" smtClean="0">
                <a:solidFill>
                  <a:schemeClr val="bg2">
                    <a:lumMod val="75000"/>
                  </a:schemeClr>
                </a:solidFill>
              </a:rPr>
              <a:t>Competitive McKinney-Vento Subgrants available to districts and ESDs every 2 years </a:t>
            </a:r>
            <a:r>
              <a:rPr lang="en-US" b="1" dirty="0">
                <a:solidFill>
                  <a:schemeClr val="bg2">
                    <a:lumMod val="75000"/>
                  </a:schemeClr>
                </a:solidFill>
              </a:rPr>
              <a:t>(</a:t>
            </a:r>
            <a:r>
              <a:rPr lang="en-US" b="1" dirty="0" smtClean="0">
                <a:solidFill>
                  <a:schemeClr val="bg2">
                    <a:lumMod val="75000"/>
                  </a:schemeClr>
                </a:solidFill>
              </a:rPr>
              <a:t>next </a:t>
            </a:r>
            <a:r>
              <a:rPr lang="en-US" b="1" dirty="0" smtClean="0">
                <a:solidFill>
                  <a:schemeClr val="bg2">
                    <a:lumMod val="75000"/>
                  </a:schemeClr>
                </a:solidFill>
              </a:rPr>
              <a:t>round </a:t>
            </a:r>
            <a:r>
              <a:rPr lang="en-US" b="1" dirty="0">
                <a:solidFill>
                  <a:schemeClr val="bg2">
                    <a:lumMod val="75000"/>
                  </a:schemeClr>
                </a:solidFill>
              </a:rPr>
              <a:t> </a:t>
            </a:r>
            <a:r>
              <a:rPr lang="en-US" b="1" dirty="0" smtClean="0">
                <a:solidFill>
                  <a:schemeClr val="bg2">
                    <a:lumMod val="75000"/>
                  </a:schemeClr>
                </a:solidFill>
              </a:rPr>
              <a:t>in Spring </a:t>
            </a:r>
            <a:r>
              <a:rPr lang="en-US" b="1" dirty="0" smtClean="0">
                <a:solidFill>
                  <a:schemeClr val="bg2">
                    <a:lumMod val="75000"/>
                  </a:schemeClr>
                </a:solidFill>
              </a:rPr>
              <a:t>2017)</a:t>
            </a:r>
            <a:endParaRPr lang="en-US" b="1" dirty="0" smtClean="0">
              <a:solidFill>
                <a:schemeClr val="bg2">
                  <a:lumMod val="75000"/>
                </a:schemeClr>
              </a:solidFill>
            </a:endParaRPr>
          </a:p>
          <a:p>
            <a:pPr marL="0" indent="0">
              <a:spcBef>
                <a:spcPts val="0"/>
              </a:spcBef>
              <a:buNone/>
            </a:pPr>
            <a:endParaRPr lang="en-US" b="1" dirty="0" smtClean="0"/>
          </a:p>
          <a:p>
            <a:pPr>
              <a:spcBef>
                <a:spcPts val="0"/>
              </a:spcBef>
            </a:pPr>
            <a:r>
              <a:rPr lang="en-US" b="1" dirty="0" smtClean="0">
                <a:solidFill>
                  <a:schemeClr val="accent3">
                    <a:lumMod val="50000"/>
                  </a:schemeClr>
                </a:solidFill>
              </a:rPr>
              <a:t>General Funds </a:t>
            </a:r>
            <a:r>
              <a:rPr lang="en-US" b="1" dirty="0" smtClean="0">
                <a:solidFill>
                  <a:schemeClr val="accent3">
                    <a:lumMod val="50000"/>
                  </a:schemeClr>
                </a:solidFill>
              </a:rPr>
              <a:t>/ </a:t>
            </a:r>
            <a:r>
              <a:rPr lang="en-US" b="1" dirty="0" smtClean="0">
                <a:solidFill>
                  <a:schemeClr val="accent3">
                    <a:lumMod val="50000"/>
                  </a:schemeClr>
                </a:solidFill>
              </a:rPr>
              <a:t>SSF Transportation</a:t>
            </a:r>
          </a:p>
          <a:p>
            <a:pPr marL="0" indent="0">
              <a:spcBef>
                <a:spcPts val="0"/>
              </a:spcBef>
              <a:buNone/>
            </a:pPr>
            <a:endParaRPr lang="en-US" b="1" dirty="0" smtClean="0"/>
          </a:p>
          <a:p>
            <a:pPr>
              <a:spcBef>
                <a:spcPts val="0"/>
              </a:spcBef>
            </a:pPr>
            <a:r>
              <a:rPr lang="en-US" b="1" dirty="0" smtClean="0">
                <a:solidFill>
                  <a:srgbClr val="993300"/>
                </a:solidFill>
              </a:rPr>
              <a:t>Title I-A Homeless Set-Asides</a:t>
            </a:r>
            <a:endParaRPr lang="en-US" b="1" dirty="0">
              <a:solidFill>
                <a:srgbClr val="993300"/>
              </a:solidFill>
            </a:endParaRPr>
          </a:p>
        </p:txBody>
      </p:sp>
    </p:spTree>
    <p:extLst>
      <p:ext uri="{BB962C8B-B14F-4D97-AF65-F5344CB8AC3E}">
        <p14:creationId xmlns:p14="http://schemas.microsoft.com/office/powerpoint/2010/main" val="1340248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609600"/>
            <a:ext cx="8229600" cy="1524000"/>
          </a:xfrm>
        </p:spPr>
        <p:txBody>
          <a:bodyPr/>
          <a:lstStyle/>
          <a:p>
            <a:pPr eaLnBrk="1" hangingPunct="1">
              <a:defRPr/>
            </a:pPr>
            <a:r>
              <a:rPr lang="en-US" b="1" dirty="0" smtClean="0">
                <a:solidFill>
                  <a:schemeClr val="accent1">
                    <a:lumMod val="75000"/>
                  </a:schemeClr>
                </a:solidFill>
              </a:rPr>
              <a:t>Title I-A Set-Asides</a:t>
            </a:r>
          </a:p>
        </p:txBody>
      </p:sp>
      <p:sp>
        <p:nvSpPr>
          <p:cNvPr id="12291" name="Rectangle 3"/>
          <p:cNvSpPr>
            <a:spLocks noGrp="1" noChangeArrowheads="1"/>
          </p:cNvSpPr>
          <p:nvPr>
            <p:ph idx="1"/>
          </p:nvPr>
        </p:nvSpPr>
        <p:spPr>
          <a:xfrm>
            <a:off x="1143000" y="1905000"/>
            <a:ext cx="6858000" cy="4191000"/>
          </a:xfrm>
        </p:spPr>
        <p:txBody>
          <a:bodyPr>
            <a:normAutofit lnSpcReduction="10000"/>
          </a:bodyPr>
          <a:lstStyle/>
          <a:p>
            <a:pPr eaLnBrk="1" hangingPunct="1">
              <a:lnSpc>
                <a:spcPct val="80000"/>
              </a:lnSpc>
              <a:spcBef>
                <a:spcPts val="400"/>
              </a:spcBef>
            </a:pPr>
            <a:r>
              <a:rPr lang="en-US" sz="2800" b="1" dirty="0" smtClean="0">
                <a:solidFill>
                  <a:srgbClr val="993300"/>
                </a:solidFill>
              </a:rPr>
              <a:t>All homeless students are Title I-A</a:t>
            </a:r>
          </a:p>
          <a:p>
            <a:pPr eaLnBrk="1" hangingPunct="1">
              <a:lnSpc>
                <a:spcPct val="80000"/>
              </a:lnSpc>
              <a:spcBef>
                <a:spcPts val="400"/>
              </a:spcBef>
            </a:pPr>
            <a:endParaRPr lang="en-US" sz="2800" b="1" dirty="0" smtClean="0"/>
          </a:p>
          <a:p>
            <a:pPr eaLnBrk="1" hangingPunct="1">
              <a:lnSpc>
                <a:spcPct val="80000"/>
              </a:lnSpc>
              <a:spcBef>
                <a:spcPts val="400"/>
              </a:spcBef>
            </a:pPr>
            <a:r>
              <a:rPr lang="en-US" sz="2800" b="1" dirty="0" smtClean="0"/>
              <a:t>Title I-A funded districts </a:t>
            </a:r>
            <a:r>
              <a:rPr lang="en-US" sz="2800" b="1" u="sng" dirty="0" smtClean="0"/>
              <a:t>must</a:t>
            </a:r>
            <a:r>
              <a:rPr lang="en-US" sz="2800" b="1" dirty="0" smtClean="0"/>
              <a:t> reserve a portion to serve homeless students</a:t>
            </a:r>
          </a:p>
          <a:p>
            <a:pPr eaLnBrk="1" hangingPunct="1">
              <a:lnSpc>
                <a:spcPct val="80000"/>
              </a:lnSpc>
              <a:spcBef>
                <a:spcPts val="400"/>
              </a:spcBef>
              <a:buFontTx/>
              <a:buNone/>
            </a:pPr>
            <a:endParaRPr lang="en-US" sz="2800" b="1" dirty="0" smtClean="0"/>
          </a:p>
          <a:p>
            <a:pPr eaLnBrk="1" hangingPunct="1">
              <a:lnSpc>
                <a:spcPct val="80000"/>
              </a:lnSpc>
              <a:spcBef>
                <a:spcPts val="400"/>
              </a:spcBef>
            </a:pPr>
            <a:r>
              <a:rPr lang="en-US" sz="2800" b="1" dirty="0" smtClean="0">
                <a:solidFill>
                  <a:schemeClr val="accent3">
                    <a:lumMod val="50000"/>
                  </a:schemeClr>
                </a:solidFill>
              </a:rPr>
              <a:t>Primary use is to provide Title I services to homeless students in non-Title I funded schools</a:t>
            </a:r>
          </a:p>
          <a:p>
            <a:pPr marL="0" indent="0" eaLnBrk="1" hangingPunct="1">
              <a:lnSpc>
                <a:spcPct val="80000"/>
              </a:lnSpc>
              <a:spcBef>
                <a:spcPts val="400"/>
              </a:spcBef>
              <a:buNone/>
            </a:pPr>
            <a:endParaRPr lang="en-US" sz="2800" b="1" dirty="0"/>
          </a:p>
          <a:p>
            <a:pPr eaLnBrk="1" hangingPunct="1">
              <a:lnSpc>
                <a:spcPct val="80000"/>
              </a:lnSpc>
              <a:spcBef>
                <a:spcPts val="400"/>
              </a:spcBef>
            </a:pPr>
            <a:r>
              <a:rPr lang="en-US" sz="2800" b="1" dirty="0" smtClean="0"/>
              <a:t>Other uses include Liaison</a:t>
            </a:r>
            <a:r>
              <a:rPr lang="en-US" sz="2800" b="1" dirty="0"/>
              <a:t> </a:t>
            </a:r>
            <a:r>
              <a:rPr lang="en-US" sz="2800" b="1" dirty="0" smtClean="0"/>
              <a:t>FTE and training &amp; homeless student transportation</a:t>
            </a:r>
          </a:p>
        </p:txBody>
      </p:sp>
    </p:spTree>
    <p:extLst>
      <p:ext uri="{BB962C8B-B14F-4D97-AF65-F5344CB8AC3E}">
        <p14:creationId xmlns:p14="http://schemas.microsoft.com/office/powerpoint/2010/main" val="39549585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75000"/>
                  </a:schemeClr>
                </a:solidFill>
              </a:rPr>
              <a:t>Uses of Title I-A Set-Asides</a:t>
            </a:r>
            <a:endParaRPr lang="en-US" b="1" dirty="0">
              <a:solidFill>
                <a:schemeClr val="accent1">
                  <a:lumMod val="75000"/>
                </a:schemeClr>
              </a:solidFill>
            </a:endParaRPr>
          </a:p>
        </p:txBody>
      </p:sp>
      <p:sp>
        <p:nvSpPr>
          <p:cNvPr id="3" name="Content Placeholder 2"/>
          <p:cNvSpPr>
            <a:spLocks noGrp="1"/>
          </p:cNvSpPr>
          <p:nvPr>
            <p:ph idx="1"/>
          </p:nvPr>
        </p:nvSpPr>
        <p:spPr>
          <a:xfrm>
            <a:off x="1463040" y="1905000"/>
            <a:ext cx="6196405" cy="3818069"/>
          </a:xfrm>
          <a:ln>
            <a:solidFill>
              <a:schemeClr val="tx2">
                <a:lumMod val="25000"/>
              </a:schemeClr>
            </a:solidFill>
          </a:ln>
        </p:spPr>
        <p:txBody>
          <a:bodyPr>
            <a:normAutofit/>
          </a:bodyPr>
          <a:lstStyle/>
          <a:p>
            <a:pPr marL="0" indent="0" algn="ctr">
              <a:buNone/>
            </a:pPr>
            <a:r>
              <a:rPr lang="en-US" b="1" dirty="0" smtClean="0"/>
              <a:t>Funds may be used for services not </a:t>
            </a:r>
            <a:r>
              <a:rPr lang="en-US" b="1" dirty="0"/>
              <a:t>ordinarily </a:t>
            </a:r>
            <a:r>
              <a:rPr lang="en-US" b="1" dirty="0" smtClean="0"/>
              <a:t>provided </a:t>
            </a:r>
            <a:r>
              <a:rPr lang="en-US" b="1" dirty="0"/>
              <a:t>to other Title I </a:t>
            </a:r>
            <a:r>
              <a:rPr lang="en-US" b="1" dirty="0" smtClean="0"/>
              <a:t>students, such as:</a:t>
            </a:r>
          </a:p>
          <a:p>
            <a:pPr marL="0" indent="0" algn="ctr">
              <a:buNone/>
            </a:pPr>
            <a:r>
              <a:rPr lang="en-US" sz="1600" b="1" dirty="0" smtClean="0"/>
              <a:t> </a:t>
            </a:r>
          </a:p>
          <a:p>
            <a:pPr lvl="1" algn="ctr"/>
            <a:r>
              <a:rPr lang="en-US" b="1" dirty="0" smtClean="0">
                <a:solidFill>
                  <a:srgbClr val="993300"/>
                </a:solidFill>
              </a:rPr>
              <a:t>School clothing and shoes, including </a:t>
            </a:r>
          </a:p>
          <a:p>
            <a:pPr marL="365760" lvl="1" indent="0" algn="ctr">
              <a:buNone/>
            </a:pPr>
            <a:r>
              <a:rPr lang="en-US" b="1" dirty="0">
                <a:solidFill>
                  <a:srgbClr val="993300"/>
                </a:solidFill>
              </a:rPr>
              <a:t>	</a:t>
            </a:r>
            <a:r>
              <a:rPr lang="en-US" b="1" dirty="0" smtClean="0">
                <a:solidFill>
                  <a:srgbClr val="993300"/>
                </a:solidFill>
              </a:rPr>
              <a:t>PE clothes and athletic shoes</a:t>
            </a:r>
          </a:p>
          <a:p>
            <a:pPr lvl="1" algn="ctr"/>
            <a:r>
              <a:rPr lang="en-US" b="1" dirty="0" smtClean="0">
                <a:solidFill>
                  <a:schemeClr val="accent3">
                    <a:lumMod val="50000"/>
                  </a:schemeClr>
                </a:solidFill>
              </a:rPr>
              <a:t>Class materials and participation fees</a:t>
            </a:r>
            <a:endParaRPr lang="en-US" b="1" dirty="0">
              <a:solidFill>
                <a:schemeClr val="accent3">
                  <a:lumMod val="50000"/>
                </a:schemeClr>
              </a:solidFill>
            </a:endParaRPr>
          </a:p>
          <a:p>
            <a:pPr lvl="1" algn="ctr"/>
            <a:r>
              <a:rPr lang="en-US" b="1" dirty="0">
                <a:solidFill>
                  <a:srgbClr val="993300"/>
                </a:solidFill>
              </a:rPr>
              <a:t>S</a:t>
            </a:r>
            <a:r>
              <a:rPr lang="en-US" b="1" dirty="0" smtClean="0">
                <a:solidFill>
                  <a:srgbClr val="993300"/>
                </a:solidFill>
              </a:rPr>
              <a:t>chool </a:t>
            </a:r>
            <a:r>
              <a:rPr lang="en-US" b="1" dirty="0">
                <a:solidFill>
                  <a:srgbClr val="993300"/>
                </a:solidFill>
              </a:rPr>
              <a:t>supplies </a:t>
            </a:r>
            <a:r>
              <a:rPr lang="en-US" b="1" dirty="0" smtClean="0">
                <a:solidFill>
                  <a:srgbClr val="993300"/>
                </a:solidFill>
              </a:rPr>
              <a:t>including backpacks</a:t>
            </a:r>
            <a:endParaRPr lang="en-US" b="1" dirty="0">
              <a:solidFill>
                <a:srgbClr val="993300"/>
              </a:solidFill>
            </a:endParaRPr>
          </a:p>
          <a:p>
            <a:pPr lvl="1" algn="ctr"/>
            <a:r>
              <a:rPr lang="en-US" b="1" dirty="0" smtClean="0">
                <a:solidFill>
                  <a:schemeClr val="accent3">
                    <a:lumMod val="50000"/>
                  </a:schemeClr>
                </a:solidFill>
              </a:rPr>
              <a:t>Birth Certificate replacement fee</a:t>
            </a:r>
          </a:p>
          <a:p>
            <a:pPr lvl="1" algn="ctr"/>
            <a:r>
              <a:rPr lang="en-US" b="1" dirty="0" smtClean="0">
                <a:solidFill>
                  <a:srgbClr val="993300"/>
                </a:solidFill>
              </a:rPr>
              <a:t>Food &amp; Water</a:t>
            </a:r>
            <a:endParaRPr lang="en-US" b="1" dirty="0">
              <a:solidFill>
                <a:srgbClr val="993300"/>
              </a:solidFill>
            </a:endParaRPr>
          </a:p>
          <a:p>
            <a:endParaRPr lang="en-US" dirty="0"/>
          </a:p>
        </p:txBody>
      </p:sp>
    </p:spTree>
    <p:extLst>
      <p:ext uri="{BB962C8B-B14F-4D97-AF65-F5344CB8AC3E}">
        <p14:creationId xmlns:p14="http://schemas.microsoft.com/office/powerpoint/2010/main" val="41801253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lumMod val="75000"/>
                  </a:schemeClr>
                </a:solidFill>
              </a:rPr>
              <a:t>ODE Title X Monitoring</a:t>
            </a:r>
            <a:endParaRPr lang="en-US" b="1" dirty="0">
              <a:solidFill>
                <a:schemeClr val="bg2">
                  <a:lumMod val="75000"/>
                </a:schemeClr>
              </a:solidFill>
            </a:endParaRPr>
          </a:p>
        </p:txBody>
      </p:sp>
      <p:sp>
        <p:nvSpPr>
          <p:cNvPr id="3" name="Content Placeholder 2"/>
          <p:cNvSpPr>
            <a:spLocks noGrp="1"/>
          </p:cNvSpPr>
          <p:nvPr>
            <p:ph idx="1"/>
          </p:nvPr>
        </p:nvSpPr>
        <p:spPr>
          <a:xfrm>
            <a:off x="1219200" y="2119257"/>
            <a:ext cx="6440245" cy="3603812"/>
          </a:xfrm>
        </p:spPr>
        <p:txBody>
          <a:bodyPr>
            <a:normAutofit/>
          </a:bodyPr>
          <a:lstStyle/>
          <a:p>
            <a:r>
              <a:rPr lang="en-US" b="1" dirty="0" smtClean="0">
                <a:solidFill>
                  <a:srgbClr val="993300"/>
                </a:solidFill>
              </a:rPr>
              <a:t>Title X is monitored onsite and in desk audits, on same schedule as Titles I-A and I-D.</a:t>
            </a:r>
          </a:p>
          <a:p>
            <a:r>
              <a:rPr lang="en-US" b="1" dirty="0" smtClean="0"/>
              <a:t>Signed assurances, evidence notebooks and interviews are usual means of evaluation.</a:t>
            </a:r>
          </a:p>
          <a:p>
            <a:r>
              <a:rPr lang="en-US" b="1" dirty="0" smtClean="0">
                <a:solidFill>
                  <a:schemeClr val="accent3">
                    <a:lumMod val="50000"/>
                  </a:schemeClr>
                </a:solidFill>
              </a:rPr>
              <a:t>Reviews also prompted by Risk Assessments:</a:t>
            </a:r>
          </a:p>
          <a:p>
            <a:pPr marL="0" indent="0">
              <a:buNone/>
            </a:pPr>
            <a:r>
              <a:rPr lang="en-US" b="1" dirty="0">
                <a:solidFill>
                  <a:schemeClr val="accent3">
                    <a:lumMod val="50000"/>
                  </a:schemeClr>
                </a:solidFill>
              </a:rPr>
              <a:t>	</a:t>
            </a:r>
            <a:r>
              <a:rPr lang="en-US" b="1" dirty="0" smtClean="0">
                <a:solidFill>
                  <a:schemeClr val="accent3">
                    <a:lumMod val="50000"/>
                  </a:schemeClr>
                </a:solidFill>
              </a:rPr>
              <a:t>- missing data or required reports</a:t>
            </a:r>
          </a:p>
          <a:p>
            <a:pPr marL="0" indent="0">
              <a:buNone/>
            </a:pPr>
            <a:r>
              <a:rPr lang="en-US" b="1" dirty="0">
                <a:solidFill>
                  <a:schemeClr val="accent3">
                    <a:lumMod val="50000"/>
                  </a:schemeClr>
                </a:solidFill>
              </a:rPr>
              <a:t>	</a:t>
            </a:r>
            <a:r>
              <a:rPr lang="en-US" b="1" dirty="0" smtClean="0">
                <a:solidFill>
                  <a:schemeClr val="accent3">
                    <a:lumMod val="50000"/>
                  </a:schemeClr>
                </a:solidFill>
              </a:rPr>
              <a:t>- multiple complaints</a:t>
            </a:r>
          </a:p>
          <a:p>
            <a:pPr marL="0" indent="0">
              <a:buNone/>
            </a:pPr>
            <a:r>
              <a:rPr lang="en-US" b="1" dirty="0">
                <a:solidFill>
                  <a:schemeClr val="accent3">
                    <a:lumMod val="50000"/>
                  </a:schemeClr>
                </a:solidFill>
              </a:rPr>
              <a:t>	</a:t>
            </a:r>
            <a:r>
              <a:rPr lang="en-US" b="1" dirty="0" smtClean="0">
                <a:solidFill>
                  <a:schemeClr val="accent3">
                    <a:lumMod val="50000"/>
                  </a:schemeClr>
                </a:solidFill>
              </a:rPr>
              <a:t>- fiscal concerns</a:t>
            </a:r>
            <a:endParaRPr lang="en-US" b="1" dirty="0">
              <a:solidFill>
                <a:schemeClr val="accent3">
                  <a:lumMod val="50000"/>
                </a:schemeClr>
              </a:solidFill>
            </a:endParaRPr>
          </a:p>
        </p:txBody>
      </p:sp>
    </p:spTree>
    <p:extLst>
      <p:ext uri="{BB962C8B-B14F-4D97-AF65-F5344CB8AC3E}">
        <p14:creationId xmlns:p14="http://schemas.microsoft.com/office/powerpoint/2010/main" val="3242826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lumMod val="50000"/>
                  </a:schemeClr>
                </a:solidFill>
              </a:rPr>
              <a:t>Title X Review Areas</a:t>
            </a:r>
            <a:endParaRPr lang="en-US" b="1" dirty="0">
              <a:solidFill>
                <a:schemeClr val="accent1">
                  <a:lumMod val="50000"/>
                </a:schemeClr>
              </a:solidFill>
            </a:endParaRPr>
          </a:p>
        </p:txBody>
      </p:sp>
      <p:sp>
        <p:nvSpPr>
          <p:cNvPr id="3" name="Content Placeholder 2"/>
          <p:cNvSpPr>
            <a:spLocks noGrp="1"/>
          </p:cNvSpPr>
          <p:nvPr>
            <p:ph idx="1"/>
          </p:nvPr>
        </p:nvSpPr>
        <p:spPr>
          <a:xfrm>
            <a:off x="1463040" y="1905000"/>
            <a:ext cx="6196405" cy="3818069"/>
          </a:xfrm>
        </p:spPr>
        <p:txBody>
          <a:bodyPr>
            <a:normAutofit lnSpcReduction="10000"/>
          </a:bodyPr>
          <a:lstStyle/>
          <a:p>
            <a:r>
              <a:rPr lang="en-US" b="1" dirty="0" smtClean="0"/>
              <a:t>Data collection and reports</a:t>
            </a:r>
          </a:p>
          <a:p>
            <a:r>
              <a:rPr lang="en-US" b="1" dirty="0" smtClean="0">
                <a:solidFill>
                  <a:srgbClr val="993300"/>
                </a:solidFill>
              </a:rPr>
              <a:t>Reservation and use of Title I-A set-asides</a:t>
            </a:r>
          </a:p>
          <a:p>
            <a:r>
              <a:rPr lang="en-US" b="1" dirty="0" smtClean="0">
                <a:solidFill>
                  <a:schemeClr val="accent3">
                    <a:lumMod val="50000"/>
                  </a:schemeClr>
                </a:solidFill>
              </a:rPr>
              <a:t>District </a:t>
            </a:r>
            <a:r>
              <a:rPr lang="en-US" b="1" dirty="0">
                <a:solidFill>
                  <a:schemeClr val="accent3">
                    <a:lumMod val="50000"/>
                  </a:schemeClr>
                </a:solidFill>
              </a:rPr>
              <a:t>p</a:t>
            </a:r>
            <a:r>
              <a:rPr lang="en-US" b="1" dirty="0" smtClean="0">
                <a:solidFill>
                  <a:schemeClr val="accent3">
                    <a:lumMod val="50000"/>
                  </a:schemeClr>
                </a:solidFill>
              </a:rPr>
              <a:t>olicies and procedures</a:t>
            </a:r>
          </a:p>
          <a:p>
            <a:r>
              <a:rPr lang="en-US" b="1" dirty="0" smtClean="0">
                <a:solidFill>
                  <a:srgbClr val="993300"/>
                </a:solidFill>
              </a:rPr>
              <a:t>Dispute resolution process in place</a:t>
            </a:r>
          </a:p>
          <a:p>
            <a:r>
              <a:rPr lang="en-US" b="1" dirty="0" smtClean="0"/>
              <a:t>Staff awareness training; Liaison PD</a:t>
            </a:r>
          </a:p>
          <a:p>
            <a:r>
              <a:rPr lang="en-US" b="1" dirty="0" smtClean="0">
                <a:solidFill>
                  <a:srgbClr val="993300"/>
                </a:solidFill>
              </a:rPr>
              <a:t>Local service provider collaboration</a:t>
            </a:r>
          </a:p>
          <a:p>
            <a:r>
              <a:rPr lang="en-US" b="1" dirty="0" smtClean="0">
                <a:solidFill>
                  <a:schemeClr val="accent3">
                    <a:lumMod val="50000"/>
                  </a:schemeClr>
                </a:solidFill>
              </a:rPr>
              <a:t>Intake process and forms</a:t>
            </a:r>
          </a:p>
          <a:p>
            <a:r>
              <a:rPr lang="en-US" b="1" dirty="0" smtClean="0">
                <a:solidFill>
                  <a:srgbClr val="993300"/>
                </a:solidFill>
              </a:rPr>
              <a:t>Attendance and academic tracking</a:t>
            </a:r>
          </a:p>
          <a:p>
            <a:r>
              <a:rPr lang="en-US" b="1" dirty="0" smtClean="0"/>
              <a:t>Public notices of rights posted</a:t>
            </a:r>
          </a:p>
          <a:p>
            <a:endParaRPr lang="en-US" dirty="0"/>
          </a:p>
        </p:txBody>
      </p:sp>
    </p:spTree>
    <p:extLst>
      <p:ext uri="{BB962C8B-B14F-4D97-AF65-F5344CB8AC3E}">
        <p14:creationId xmlns:p14="http://schemas.microsoft.com/office/powerpoint/2010/main" val="39717265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lumMod val="75000"/>
                  </a:schemeClr>
                </a:solidFill>
              </a:rPr>
              <a:t>Professional Development</a:t>
            </a:r>
            <a:endParaRPr lang="en-US" b="1" dirty="0">
              <a:solidFill>
                <a:schemeClr val="accent1">
                  <a:lumMod val="75000"/>
                </a:schemeClr>
              </a:solidFill>
            </a:endParaRPr>
          </a:p>
        </p:txBody>
      </p:sp>
      <p:sp>
        <p:nvSpPr>
          <p:cNvPr id="3" name="Content Placeholder 2"/>
          <p:cNvSpPr>
            <a:spLocks noGrp="1"/>
          </p:cNvSpPr>
          <p:nvPr>
            <p:ph idx="1"/>
          </p:nvPr>
        </p:nvSpPr>
        <p:spPr/>
        <p:txBody>
          <a:bodyPr>
            <a:normAutofit lnSpcReduction="10000"/>
          </a:bodyPr>
          <a:lstStyle/>
          <a:p>
            <a:r>
              <a:rPr lang="en-US" b="1" dirty="0" smtClean="0">
                <a:solidFill>
                  <a:srgbClr val="420000"/>
                </a:solidFill>
              </a:rPr>
              <a:t>National Center on Homeless Education</a:t>
            </a:r>
          </a:p>
          <a:p>
            <a:pPr marL="0" indent="0">
              <a:buNone/>
            </a:pPr>
            <a:r>
              <a:rPr lang="en-US" b="1" dirty="0" smtClean="0">
                <a:solidFill>
                  <a:srgbClr val="420000"/>
                </a:solidFill>
              </a:rPr>
              <a:t>Online Trainings, Topical Briefs</a:t>
            </a:r>
          </a:p>
          <a:p>
            <a:pPr marL="0" indent="0" algn="ctr">
              <a:buNone/>
            </a:pPr>
            <a:r>
              <a:rPr lang="en-US" b="1" dirty="0">
                <a:solidFill>
                  <a:schemeClr val="tx1">
                    <a:lumMod val="95000"/>
                    <a:lumOff val="5000"/>
                  </a:schemeClr>
                </a:solidFill>
                <a:hlinkClick r:id="rId3"/>
              </a:rPr>
              <a:t>http://</a:t>
            </a:r>
            <a:r>
              <a:rPr lang="en-US" b="1" dirty="0" smtClean="0">
                <a:solidFill>
                  <a:schemeClr val="tx1">
                    <a:lumMod val="95000"/>
                    <a:lumOff val="5000"/>
                  </a:schemeClr>
                </a:solidFill>
                <a:hlinkClick r:id="rId3"/>
              </a:rPr>
              <a:t>center.serve.org/nche</a:t>
            </a:r>
            <a:r>
              <a:rPr lang="en-US" b="1" dirty="0" smtClean="0">
                <a:solidFill>
                  <a:schemeClr val="tx1">
                    <a:lumMod val="95000"/>
                    <a:lumOff val="5000"/>
                  </a:schemeClr>
                </a:solidFill>
              </a:rPr>
              <a:t> </a:t>
            </a:r>
          </a:p>
          <a:p>
            <a:pPr marL="0" indent="0" algn="ctr">
              <a:buNone/>
            </a:pPr>
            <a:endParaRPr lang="en-US" b="1" dirty="0" smtClean="0">
              <a:solidFill>
                <a:schemeClr val="tx1">
                  <a:lumMod val="95000"/>
                  <a:lumOff val="5000"/>
                </a:schemeClr>
              </a:solidFill>
            </a:endParaRPr>
          </a:p>
          <a:p>
            <a:r>
              <a:rPr lang="en-US" b="1" dirty="0" smtClean="0">
                <a:solidFill>
                  <a:schemeClr val="accent3">
                    <a:lumMod val="50000"/>
                  </a:schemeClr>
                </a:solidFill>
              </a:rPr>
              <a:t>Oregon </a:t>
            </a:r>
            <a:r>
              <a:rPr lang="en-US" b="1" dirty="0" smtClean="0">
                <a:solidFill>
                  <a:schemeClr val="accent3">
                    <a:lumMod val="50000"/>
                  </a:schemeClr>
                </a:solidFill>
              </a:rPr>
              <a:t>Association on Comprehensive Education – OACE   </a:t>
            </a:r>
            <a:r>
              <a:rPr lang="en-US" b="1" dirty="0" smtClean="0">
                <a:solidFill>
                  <a:schemeClr val="accent3">
                    <a:lumMod val="50000"/>
                  </a:schemeClr>
                </a:solidFill>
                <a:hlinkClick r:id="rId4"/>
              </a:rPr>
              <a:t>www.oace.us</a:t>
            </a:r>
            <a:endParaRPr lang="en-US" b="1" dirty="0" smtClean="0">
              <a:solidFill>
                <a:schemeClr val="accent3">
                  <a:lumMod val="50000"/>
                </a:schemeClr>
              </a:solidFill>
            </a:endParaRPr>
          </a:p>
          <a:p>
            <a:pPr marL="0" indent="0" algn="ctr">
              <a:buNone/>
            </a:pPr>
            <a:r>
              <a:rPr lang="en-US" b="1" dirty="0" smtClean="0">
                <a:solidFill>
                  <a:srgbClr val="FF0000"/>
                </a:solidFill>
              </a:rPr>
              <a:t>Seaside </a:t>
            </a:r>
            <a:r>
              <a:rPr lang="en-US" b="1" dirty="0" smtClean="0">
                <a:solidFill>
                  <a:srgbClr val="FF0000"/>
                </a:solidFill>
              </a:rPr>
              <a:t>Conference :Jan. </a:t>
            </a:r>
            <a:r>
              <a:rPr lang="en-US" b="1" dirty="0" smtClean="0">
                <a:solidFill>
                  <a:srgbClr val="FF0000"/>
                </a:solidFill>
              </a:rPr>
              <a:t>21-23, 2016</a:t>
            </a:r>
            <a:endParaRPr lang="en-US" b="1" dirty="0" smtClean="0">
              <a:solidFill>
                <a:srgbClr val="FF0000"/>
              </a:solidFill>
            </a:endParaRPr>
          </a:p>
          <a:p>
            <a:endParaRPr lang="en-US" b="1" dirty="0" smtClean="0">
              <a:solidFill>
                <a:srgbClr val="7030A0"/>
              </a:solidFill>
            </a:endParaRPr>
          </a:p>
          <a:p>
            <a:r>
              <a:rPr lang="en-US" b="1" dirty="0" smtClean="0">
                <a:solidFill>
                  <a:srgbClr val="7030A0"/>
                </a:solidFill>
              </a:rPr>
              <a:t>Regional </a:t>
            </a:r>
            <a:r>
              <a:rPr lang="en-US" b="1" dirty="0" smtClean="0">
                <a:solidFill>
                  <a:srgbClr val="7030A0"/>
                </a:solidFill>
              </a:rPr>
              <a:t>Liaison Trainings - TBA</a:t>
            </a:r>
          </a:p>
        </p:txBody>
      </p:sp>
    </p:spTree>
    <p:extLst>
      <p:ext uri="{BB962C8B-B14F-4D97-AF65-F5344CB8AC3E}">
        <p14:creationId xmlns:p14="http://schemas.microsoft.com/office/powerpoint/2010/main" val="34225215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b="1" dirty="0" smtClean="0">
                <a:solidFill>
                  <a:schemeClr val="bg2">
                    <a:lumMod val="75000"/>
                  </a:schemeClr>
                </a:solidFill>
              </a:rPr>
              <a:t>ODE </a:t>
            </a:r>
            <a:r>
              <a:rPr lang="en-US" b="1" dirty="0" smtClean="0">
                <a:solidFill>
                  <a:schemeClr val="bg2">
                    <a:lumMod val="75000"/>
                  </a:schemeClr>
                </a:solidFill>
              </a:rPr>
              <a:t>Online</a:t>
            </a:r>
            <a:endParaRPr lang="en-US" b="1" dirty="0" smtClean="0">
              <a:solidFill>
                <a:schemeClr val="bg2">
                  <a:lumMod val="75000"/>
                </a:schemeClr>
              </a:solidFill>
            </a:endParaRPr>
          </a:p>
        </p:txBody>
      </p:sp>
      <p:sp>
        <p:nvSpPr>
          <p:cNvPr id="25603" name="Rectangle 3"/>
          <p:cNvSpPr>
            <a:spLocks noGrp="1" noChangeArrowheads="1"/>
          </p:cNvSpPr>
          <p:nvPr>
            <p:ph idx="1"/>
          </p:nvPr>
        </p:nvSpPr>
        <p:spPr>
          <a:xfrm>
            <a:off x="1463040" y="1981200"/>
            <a:ext cx="6461760" cy="3741869"/>
          </a:xfrm>
        </p:spPr>
        <p:txBody>
          <a:bodyPr>
            <a:normAutofit/>
          </a:bodyPr>
          <a:lstStyle/>
          <a:p>
            <a:pPr marL="457200" lvl="1" indent="0" eaLnBrk="1" hangingPunct="1">
              <a:buNone/>
            </a:pPr>
            <a:endParaRPr lang="en-US" sz="2800" b="1" dirty="0" smtClean="0">
              <a:solidFill>
                <a:srgbClr val="420000"/>
              </a:solidFill>
            </a:endParaRPr>
          </a:p>
          <a:p>
            <a:pPr marL="457200" lvl="1" indent="0" eaLnBrk="1" hangingPunct="1">
              <a:buNone/>
            </a:pPr>
            <a:r>
              <a:rPr lang="en-US" sz="2800" b="1" dirty="0" smtClean="0">
                <a:solidFill>
                  <a:srgbClr val="420000"/>
                </a:solidFill>
              </a:rPr>
              <a:t>Oregon </a:t>
            </a:r>
            <a:r>
              <a:rPr lang="en-US" sz="2800" b="1" dirty="0" smtClean="0">
                <a:solidFill>
                  <a:srgbClr val="420000"/>
                </a:solidFill>
              </a:rPr>
              <a:t>Homeless Education Website</a:t>
            </a:r>
          </a:p>
          <a:p>
            <a:pPr marL="0" lvl="1" indent="0" algn="ctr" eaLnBrk="1" hangingPunct="1">
              <a:buNone/>
            </a:pPr>
            <a:r>
              <a:rPr lang="en-US" b="1" dirty="0" smtClean="0">
                <a:hlinkClick r:id="rId3"/>
              </a:rPr>
              <a:t>http:www.ode.state.or.us/Go/HomelessEd </a:t>
            </a:r>
            <a:endParaRPr lang="en-US" b="1" dirty="0" smtClean="0"/>
          </a:p>
          <a:p>
            <a:pPr marL="0" lvl="1" indent="0" algn="ctr" eaLnBrk="1" hangingPunct="1">
              <a:buNone/>
            </a:pPr>
            <a:endParaRPr lang="en-US" b="1" dirty="0"/>
          </a:p>
          <a:p>
            <a:pPr marL="457200" lvl="1" indent="0" algn="ctr" eaLnBrk="1" hangingPunct="1">
              <a:buNone/>
            </a:pPr>
            <a:r>
              <a:rPr lang="en-US" b="1" dirty="0" smtClean="0">
                <a:solidFill>
                  <a:schemeClr val="accent4">
                    <a:lumMod val="50000"/>
                  </a:schemeClr>
                </a:solidFill>
              </a:rPr>
              <a:t>OR – go to </a:t>
            </a:r>
            <a:r>
              <a:rPr lang="en-US" b="1" dirty="0" smtClean="0">
                <a:solidFill>
                  <a:schemeClr val="accent1">
                    <a:lumMod val="75000"/>
                  </a:schemeClr>
                </a:solidFill>
                <a:hlinkClick r:id="rId4"/>
              </a:rPr>
              <a:t>www.ode.state.or.us</a:t>
            </a:r>
            <a:r>
              <a:rPr lang="en-US" b="1" dirty="0" smtClean="0"/>
              <a:t> </a:t>
            </a:r>
            <a:endParaRPr lang="en-US" b="1" dirty="0" smtClean="0"/>
          </a:p>
          <a:p>
            <a:pPr marL="457200" lvl="1" indent="0" algn="ctr" eaLnBrk="1" hangingPunct="1">
              <a:buNone/>
            </a:pPr>
            <a:r>
              <a:rPr lang="en-US" b="1" dirty="0" smtClean="0">
                <a:solidFill>
                  <a:schemeClr val="accent4">
                    <a:lumMod val="50000"/>
                  </a:schemeClr>
                </a:solidFill>
              </a:rPr>
              <a:t>Search for “Homeless Ed” </a:t>
            </a:r>
          </a:p>
          <a:p>
            <a:pPr marL="457200" lvl="1" indent="0" algn="ctr" eaLnBrk="1" hangingPunct="1">
              <a:buNone/>
            </a:pPr>
            <a:r>
              <a:rPr lang="en-US" b="1" dirty="0" smtClean="0">
                <a:solidFill>
                  <a:schemeClr val="accent4">
                    <a:lumMod val="50000"/>
                  </a:schemeClr>
                </a:solidFill>
              </a:rPr>
              <a:t>click on first </a:t>
            </a:r>
            <a:r>
              <a:rPr lang="en-US" b="1" i="1" dirty="0" smtClean="0">
                <a:solidFill>
                  <a:schemeClr val="accent4">
                    <a:lumMod val="50000"/>
                  </a:schemeClr>
                </a:solidFill>
              </a:rPr>
              <a:t>folder</a:t>
            </a:r>
            <a:r>
              <a:rPr lang="en-US" b="1" dirty="0" smtClean="0">
                <a:solidFill>
                  <a:schemeClr val="accent4">
                    <a:lumMod val="50000"/>
                  </a:schemeClr>
                </a:solidFill>
              </a:rPr>
              <a:t> link: </a:t>
            </a:r>
          </a:p>
          <a:p>
            <a:pPr marL="457200" lvl="1" indent="0" algn="ctr" eaLnBrk="1" hangingPunct="1">
              <a:buNone/>
            </a:pPr>
            <a:endParaRPr lang="en-US" dirty="0" smtClean="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800" y="5029200"/>
            <a:ext cx="685800" cy="5334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b="1" dirty="0" smtClean="0">
                <a:solidFill>
                  <a:srgbClr val="993300"/>
                </a:solidFill>
              </a:rPr>
              <a:t>For More Info:</a:t>
            </a:r>
          </a:p>
        </p:txBody>
      </p:sp>
      <p:sp>
        <p:nvSpPr>
          <p:cNvPr id="26627" name="Rectangle 3"/>
          <p:cNvSpPr>
            <a:spLocks noGrp="1" noChangeArrowheads="1"/>
          </p:cNvSpPr>
          <p:nvPr>
            <p:ph idx="1"/>
          </p:nvPr>
        </p:nvSpPr>
        <p:spPr>
          <a:ln>
            <a:solidFill>
              <a:schemeClr val="accent1">
                <a:lumMod val="50000"/>
              </a:schemeClr>
            </a:solidFill>
          </a:ln>
        </p:spPr>
        <p:txBody>
          <a:bodyPr>
            <a:normAutofit/>
          </a:bodyPr>
          <a:lstStyle/>
          <a:p>
            <a:pPr eaLnBrk="1" hangingPunct="1"/>
            <a:endParaRPr lang="en-US" b="1" dirty="0" smtClean="0">
              <a:solidFill>
                <a:schemeClr val="bg2">
                  <a:lumMod val="75000"/>
                </a:schemeClr>
              </a:solidFill>
            </a:endParaRPr>
          </a:p>
          <a:p>
            <a:pPr algn="ctr" eaLnBrk="1" hangingPunct="1">
              <a:buFontTx/>
              <a:buNone/>
            </a:pPr>
            <a:r>
              <a:rPr lang="en-US" sz="4000" b="1" u="sng" dirty="0" smtClean="0">
                <a:solidFill>
                  <a:schemeClr val="accent2">
                    <a:lumMod val="75000"/>
                  </a:schemeClr>
                </a:solidFill>
                <a:latin typeface="Arial Black" panose="020B0A04020102020204" pitchFamily="34" charset="0"/>
                <a:cs typeface="Aharoni" panose="02010803020104030203" pitchFamily="2" charset="-79"/>
                <a:hlinkClick r:id="rId3"/>
              </a:rPr>
              <a:t>dona.bolt@state.or.us</a:t>
            </a:r>
            <a:endParaRPr lang="en-US" sz="4000" b="1" u="sng" dirty="0" smtClean="0">
              <a:solidFill>
                <a:schemeClr val="accent2">
                  <a:lumMod val="75000"/>
                </a:schemeClr>
              </a:solidFill>
              <a:latin typeface="Arial Black" panose="020B0A04020102020204" pitchFamily="34" charset="0"/>
              <a:cs typeface="Aharoni" panose="02010803020104030203" pitchFamily="2" charset="-79"/>
            </a:endParaRPr>
          </a:p>
          <a:p>
            <a:pPr algn="ctr" eaLnBrk="1" hangingPunct="1">
              <a:buFontTx/>
              <a:buNone/>
            </a:pPr>
            <a:endParaRPr lang="en-US" sz="2800" b="1" dirty="0" smtClean="0">
              <a:solidFill>
                <a:schemeClr val="bg2">
                  <a:lumMod val="75000"/>
                </a:schemeClr>
              </a:solidFill>
              <a:latin typeface="Arial Black" panose="020B0A04020102020204" pitchFamily="34" charset="0"/>
              <a:cs typeface="Aharoni" panose="02010803020104030203" pitchFamily="2" charset="-79"/>
            </a:endParaRPr>
          </a:p>
          <a:p>
            <a:pPr algn="ctr" eaLnBrk="1" hangingPunct="1">
              <a:buFontTx/>
              <a:buNone/>
            </a:pPr>
            <a:r>
              <a:rPr lang="en-US" sz="3200" b="1" dirty="0" smtClean="0">
                <a:solidFill>
                  <a:schemeClr val="bg2">
                    <a:lumMod val="75000"/>
                  </a:schemeClr>
                </a:solidFill>
                <a:latin typeface="Arial Black" panose="020B0A04020102020204" pitchFamily="34" charset="0"/>
                <a:cs typeface="Aharoni" panose="02010803020104030203" pitchFamily="2" charset="-79"/>
              </a:rPr>
              <a:t>(503) 947-5781</a:t>
            </a:r>
          </a:p>
          <a:p>
            <a:pPr algn="ctr" eaLnBrk="1" hangingPunct="1">
              <a:buFontTx/>
              <a:buNone/>
            </a:pPr>
            <a:endParaRPr lang="en-US" sz="2800" b="1" dirty="0" smtClean="0">
              <a:solidFill>
                <a:schemeClr val="bg2">
                  <a:lumMod val="75000"/>
                </a:schemeClr>
              </a:solidFill>
              <a:latin typeface="Arial Black" panose="020B0A04020102020204" pitchFamily="34" charset="0"/>
              <a:cs typeface="Aharoni" panose="02010803020104030203" pitchFamily="2" charset="-79"/>
            </a:endParaRPr>
          </a:p>
          <a:p>
            <a:pPr marL="365760" lvl="1" indent="0" eaLnBrk="1" hangingPunct="1">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023" y="817583"/>
            <a:ext cx="6965245" cy="630218"/>
          </a:xfrm>
          <a:ln>
            <a:solidFill>
              <a:schemeClr val="accent2">
                <a:lumMod val="60000"/>
                <a:lumOff val="40000"/>
              </a:schemeClr>
            </a:solidFill>
          </a:ln>
        </p:spPr>
        <p:txBody>
          <a:bodyPr>
            <a:normAutofit/>
          </a:bodyPr>
          <a:lstStyle/>
          <a:p>
            <a:r>
              <a:rPr lang="en-US" sz="3200" b="1" dirty="0" smtClean="0">
                <a:solidFill>
                  <a:srgbClr val="993300"/>
                </a:solidFill>
              </a:rPr>
              <a:t>K-12 Homeless Students in Oregon</a:t>
            </a:r>
            <a:endParaRPr lang="en-US" sz="3200" b="1" dirty="0">
              <a:solidFill>
                <a:srgbClr val="9933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0616674"/>
              </p:ext>
            </p:extLst>
          </p:nvPr>
        </p:nvGraphicFramePr>
        <p:xfrm>
          <a:off x="914400" y="1600200"/>
          <a:ext cx="7467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545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141" y="533400"/>
            <a:ext cx="7742237" cy="5638800"/>
          </a:xfrm>
          <a:prstGeom prst="rect">
            <a:avLst/>
          </a:prstGeom>
          <a:solidFill>
            <a:schemeClr val="tx2">
              <a:lumMod val="20000"/>
              <a:lumOff val="80000"/>
            </a:schemeClr>
          </a:solidFill>
          <a:ln>
            <a:solidFill>
              <a:schemeClr val="accent6">
                <a:lumMod val="50000"/>
              </a:schemeClr>
            </a:solidFill>
          </a:ln>
          <a:effectLst/>
        </p:spPr>
      </p:pic>
    </p:spTree>
    <p:extLst>
      <p:ext uri="{BB962C8B-B14F-4D97-AF65-F5344CB8AC3E}">
        <p14:creationId xmlns:p14="http://schemas.microsoft.com/office/powerpoint/2010/main" val="1481677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36847578"/>
              </p:ext>
            </p:extLst>
          </p:nvPr>
        </p:nvGraphicFramePr>
        <p:xfrm>
          <a:off x="838200" y="685800"/>
          <a:ext cx="74676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63188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326325619"/>
              </p:ext>
            </p:extLst>
          </p:nvPr>
        </p:nvGraphicFramePr>
        <p:xfrm>
          <a:off x="990600" y="609600"/>
          <a:ext cx="7315200" cy="5714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752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393757745"/>
              </p:ext>
            </p:extLst>
          </p:nvPr>
        </p:nvGraphicFramePr>
        <p:xfrm>
          <a:off x="838200" y="1397000"/>
          <a:ext cx="74676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4"/>
          <p:cNvSpPr>
            <a:spLocks noGrp="1"/>
          </p:cNvSpPr>
          <p:nvPr>
            <p:ph type="title"/>
          </p:nvPr>
        </p:nvSpPr>
        <p:spPr/>
        <p:txBody>
          <a:bodyPr>
            <a:normAutofit/>
          </a:bodyPr>
          <a:lstStyle/>
          <a:p>
            <a:r>
              <a:rPr lang="en-US" dirty="0" smtClean="0"/>
              <a:t>Barriers to School Attendance</a:t>
            </a:r>
            <a:br>
              <a:rPr lang="en-US" dirty="0" smtClean="0"/>
            </a:br>
            <a:r>
              <a:rPr lang="en-US" sz="2000" dirty="0" smtClean="0"/>
              <a:t>Reported by Homeless Students and Parents</a:t>
            </a:r>
            <a:endParaRPr lang="en-US" dirty="0"/>
          </a:p>
        </p:txBody>
      </p:sp>
      <p:sp>
        <p:nvSpPr>
          <p:cNvPr id="6" name="Content Placeholder 5"/>
          <p:cNvSpPr>
            <a:spLocks noGrp="1"/>
          </p:cNvSpPr>
          <p:nvPr>
            <p:ph idx="1"/>
          </p:nvPr>
        </p:nvSpPr>
        <p:spPr>
          <a:xfrm>
            <a:off x="457200" y="1524000"/>
            <a:ext cx="8229600" cy="4602163"/>
          </a:xfrm>
        </p:spPr>
        <p:txBody>
          <a:bodyPr/>
          <a:lstStyle/>
          <a:p>
            <a:pPr marL="0" indent="0">
              <a:buNone/>
            </a:pPr>
            <a:endParaRPr lang="en-US" dirty="0"/>
          </a:p>
        </p:txBody>
      </p:sp>
    </p:spTree>
    <p:extLst>
      <p:ext uri="{BB962C8B-B14F-4D97-AF65-F5344CB8AC3E}">
        <p14:creationId xmlns:p14="http://schemas.microsoft.com/office/powerpoint/2010/main" val="3094407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95023" y="817583"/>
            <a:ext cx="6965245" cy="1087418"/>
          </a:xfrm>
        </p:spPr>
        <p:txBody>
          <a:bodyPr/>
          <a:lstStyle/>
          <a:p>
            <a:pPr eaLnBrk="1" hangingPunct="1">
              <a:defRPr/>
            </a:pPr>
            <a:r>
              <a:rPr lang="en-US" b="1" dirty="0" smtClean="0">
                <a:solidFill>
                  <a:schemeClr val="accent4">
                    <a:lumMod val="50000"/>
                  </a:schemeClr>
                </a:solidFill>
              </a:rPr>
              <a:t>Essential Purpose</a:t>
            </a:r>
          </a:p>
        </p:txBody>
      </p:sp>
      <p:sp>
        <p:nvSpPr>
          <p:cNvPr id="5123" name="Rectangle 3"/>
          <p:cNvSpPr>
            <a:spLocks noGrp="1" noChangeArrowheads="1"/>
          </p:cNvSpPr>
          <p:nvPr>
            <p:ph idx="1"/>
          </p:nvPr>
        </p:nvSpPr>
        <p:spPr>
          <a:xfrm>
            <a:off x="914400" y="2209800"/>
            <a:ext cx="7543800" cy="3513269"/>
          </a:xfrm>
        </p:spPr>
        <p:txBody>
          <a:bodyPr>
            <a:normAutofit/>
          </a:bodyPr>
          <a:lstStyle/>
          <a:p>
            <a:pPr marL="0" indent="0" algn="ctr" eaLnBrk="1" hangingPunct="1">
              <a:lnSpc>
                <a:spcPct val="150000"/>
              </a:lnSpc>
              <a:buNone/>
            </a:pPr>
            <a:r>
              <a:rPr lang="en-US" b="1" dirty="0" smtClean="0">
                <a:latin typeface="+mj-lt"/>
                <a:cs typeface="Aharoni" panose="02010803020104030203" pitchFamily="2" charset="-79"/>
              </a:rPr>
              <a:t>To ensure </a:t>
            </a:r>
            <a:r>
              <a:rPr lang="en-US" b="1" dirty="0" smtClean="0">
                <a:solidFill>
                  <a:schemeClr val="bg2">
                    <a:lumMod val="75000"/>
                  </a:schemeClr>
                </a:solidFill>
                <a:latin typeface="+mj-lt"/>
                <a:cs typeface="Aharoni" panose="02010803020104030203" pitchFamily="2" charset="-79"/>
              </a:rPr>
              <a:t>homeless </a:t>
            </a:r>
            <a:r>
              <a:rPr lang="en-US" b="1" dirty="0" smtClean="0">
                <a:solidFill>
                  <a:schemeClr val="bg2">
                    <a:lumMod val="75000"/>
                  </a:schemeClr>
                </a:solidFill>
                <a:latin typeface="+mj-lt"/>
                <a:cs typeface="Aharoni" panose="02010803020104030203" pitchFamily="2" charset="-79"/>
              </a:rPr>
              <a:t>students in </a:t>
            </a:r>
            <a:r>
              <a:rPr lang="en-US" b="1" dirty="0" err="1" smtClean="0">
                <a:solidFill>
                  <a:schemeClr val="bg2">
                    <a:lumMod val="75000"/>
                  </a:schemeClr>
                </a:solidFill>
                <a:latin typeface="+mj-lt"/>
                <a:cs typeface="Aharoni" panose="02010803020104030203" pitchFamily="2" charset="-79"/>
              </a:rPr>
              <a:t>PreK</a:t>
            </a:r>
            <a:r>
              <a:rPr lang="en-US" b="1" dirty="0" smtClean="0">
                <a:solidFill>
                  <a:schemeClr val="bg2">
                    <a:lumMod val="75000"/>
                  </a:schemeClr>
                </a:solidFill>
                <a:latin typeface="+mj-lt"/>
                <a:cs typeface="Aharoni" panose="02010803020104030203" pitchFamily="2" charset="-79"/>
              </a:rPr>
              <a:t>-Grade 12 </a:t>
            </a:r>
            <a:r>
              <a:rPr lang="en-US" b="1" dirty="0" smtClean="0">
                <a:latin typeface="+mj-lt"/>
                <a:cs typeface="Aharoni" panose="02010803020104030203" pitchFamily="2" charset="-79"/>
              </a:rPr>
              <a:t>have </a:t>
            </a:r>
          </a:p>
          <a:p>
            <a:pPr marL="0" indent="0" algn="ctr" eaLnBrk="1" hangingPunct="1">
              <a:lnSpc>
                <a:spcPct val="150000"/>
              </a:lnSpc>
              <a:buNone/>
            </a:pPr>
            <a:r>
              <a:rPr lang="en-US" b="1" dirty="0" smtClean="0">
                <a:solidFill>
                  <a:srgbClr val="993300"/>
                </a:solidFill>
                <a:latin typeface="+mj-lt"/>
                <a:cs typeface="Aharoni" panose="02010803020104030203" pitchFamily="2" charset="-79"/>
              </a:rPr>
              <a:t>equal access to the same free public </a:t>
            </a:r>
            <a:r>
              <a:rPr lang="en-US" b="1" dirty="0" smtClean="0">
                <a:solidFill>
                  <a:srgbClr val="993300"/>
                </a:solidFill>
                <a:latin typeface="+mj-lt"/>
                <a:cs typeface="Aharoni" panose="02010803020104030203" pitchFamily="2" charset="-79"/>
              </a:rPr>
              <a:t>education </a:t>
            </a:r>
          </a:p>
          <a:p>
            <a:pPr marL="0" indent="0" algn="ctr" eaLnBrk="1" hangingPunct="1">
              <a:lnSpc>
                <a:spcPct val="150000"/>
              </a:lnSpc>
              <a:buNone/>
            </a:pPr>
            <a:r>
              <a:rPr lang="en-US" b="1" dirty="0" smtClean="0">
                <a:latin typeface="+mj-lt"/>
                <a:cs typeface="Aharoni" panose="02010803020104030203" pitchFamily="2" charset="-79"/>
              </a:rPr>
              <a:t>as </a:t>
            </a:r>
            <a:r>
              <a:rPr lang="en-US" b="1" dirty="0" smtClean="0">
                <a:latin typeface="+mj-lt"/>
                <a:cs typeface="Aharoni" panose="02010803020104030203" pitchFamily="2" charset="-79"/>
              </a:rPr>
              <a:t>provided </a:t>
            </a:r>
            <a:r>
              <a:rPr lang="en-US" b="1" dirty="0" smtClean="0">
                <a:latin typeface="+mj-lt"/>
                <a:cs typeface="Aharoni" panose="02010803020104030203" pitchFamily="2" charset="-79"/>
              </a:rPr>
              <a:t>other </a:t>
            </a:r>
            <a:r>
              <a:rPr lang="en-US" b="1" dirty="0" smtClean="0">
                <a:latin typeface="+mj-lt"/>
                <a:cs typeface="Aharoni" panose="02010803020104030203" pitchFamily="2" charset="-79"/>
              </a:rPr>
              <a:t>children and youth</a:t>
            </a:r>
            <a:r>
              <a:rPr lang="en-US" b="1" dirty="0" smtClean="0">
                <a:latin typeface="+mj-lt"/>
                <a:cs typeface="Aharoni" panose="02010803020104030203" pitchFamily="2" charset="-79"/>
              </a:rPr>
              <a:t>,</a:t>
            </a:r>
          </a:p>
          <a:p>
            <a:pPr marL="0" indent="0" algn="ctr">
              <a:lnSpc>
                <a:spcPct val="150000"/>
              </a:lnSpc>
              <a:buNone/>
            </a:pPr>
            <a:r>
              <a:rPr lang="en-US" b="1" dirty="0" smtClean="0">
                <a:latin typeface="+mj-lt"/>
                <a:cs typeface="Aharoni" panose="02010803020104030203" pitchFamily="2" charset="-79"/>
              </a:rPr>
              <a:t> </a:t>
            </a:r>
            <a:r>
              <a:rPr lang="en-US" b="1" dirty="0" smtClean="0">
                <a:latin typeface="+mj-lt"/>
                <a:cs typeface="Aharoni" panose="02010803020104030203" pitchFamily="2" charset="-79"/>
              </a:rPr>
              <a:t>with opportunities </a:t>
            </a:r>
            <a:r>
              <a:rPr lang="en-US" b="1" dirty="0" smtClean="0">
                <a:solidFill>
                  <a:schemeClr val="tx1">
                    <a:lumMod val="95000"/>
                    <a:lumOff val="5000"/>
                  </a:schemeClr>
                </a:solidFill>
                <a:latin typeface="+mj-lt"/>
                <a:cs typeface="Aharoni" panose="02010803020104030203" pitchFamily="2" charset="-79"/>
              </a:rPr>
              <a:t>to </a:t>
            </a:r>
            <a:r>
              <a:rPr lang="en-US" b="1" dirty="0" smtClean="0">
                <a:solidFill>
                  <a:schemeClr val="tx1">
                    <a:lumMod val="95000"/>
                    <a:lumOff val="5000"/>
                  </a:schemeClr>
                </a:solidFill>
                <a:latin typeface="+mj-lt"/>
                <a:cs typeface="Aharoni" panose="02010803020104030203" pitchFamily="2" charset="-79"/>
              </a:rPr>
              <a:t>meet the </a:t>
            </a:r>
            <a:r>
              <a:rPr lang="en-US" b="1" dirty="0">
                <a:solidFill>
                  <a:schemeClr val="tx1">
                    <a:lumMod val="95000"/>
                    <a:lumOff val="5000"/>
                  </a:schemeClr>
                </a:solidFill>
                <a:latin typeface="+mj-lt"/>
                <a:cs typeface="Aharoni" panose="02010803020104030203" pitchFamily="2" charset="-79"/>
              </a:rPr>
              <a:t>same </a:t>
            </a:r>
            <a:endParaRPr lang="en-US" b="1" dirty="0" smtClean="0">
              <a:solidFill>
                <a:schemeClr val="tx1">
                  <a:lumMod val="95000"/>
                  <a:lumOff val="5000"/>
                </a:schemeClr>
              </a:solidFill>
              <a:latin typeface="+mj-lt"/>
              <a:cs typeface="Aharoni" panose="02010803020104030203" pitchFamily="2" charset="-79"/>
            </a:endParaRPr>
          </a:p>
          <a:p>
            <a:pPr marL="0" indent="0" algn="ctr" eaLnBrk="1" hangingPunct="1">
              <a:lnSpc>
                <a:spcPct val="150000"/>
              </a:lnSpc>
              <a:buNone/>
            </a:pPr>
            <a:r>
              <a:rPr lang="en-US" b="1" dirty="0" smtClean="0">
                <a:solidFill>
                  <a:srgbClr val="993300"/>
                </a:solidFill>
                <a:latin typeface="+mj-lt"/>
                <a:cs typeface="Aharoni" panose="02010803020104030203" pitchFamily="2" charset="-79"/>
              </a:rPr>
              <a:t>challenging academic </a:t>
            </a:r>
            <a:r>
              <a:rPr lang="en-US" b="1" dirty="0" smtClean="0">
                <a:solidFill>
                  <a:srgbClr val="993300"/>
                </a:solidFill>
                <a:latin typeface="+mj-lt"/>
                <a:cs typeface="Aharoni" panose="02010803020104030203" pitchFamily="2" charset="-79"/>
              </a:rPr>
              <a:t>achievement standards</a:t>
            </a:r>
          </a:p>
          <a:p>
            <a:pPr marL="0" indent="0" eaLnBrk="1" hangingPunct="1">
              <a:buNone/>
            </a:pPr>
            <a:endParaRPr lang="en-US" dirty="0" smtClean="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Custom 3">
      <a:dk1>
        <a:sysClr val="windowText" lastClr="000000"/>
      </a:dk1>
      <a:lt1>
        <a:sysClr val="window" lastClr="FFFFFF"/>
      </a:lt1>
      <a:dk2>
        <a:srgbClr val="B2E9F2"/>
      </a:dk2>
      <a:lt2>
        <a:srgbClr val="0B5394"/>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5294A"/>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Pushpin</Template>
  <TotalTime>1559</TotalTime>
  <Words>2959</Words>
  <Application>Microsoft Office PowerPoint</Application>
  <PresentationFormat>On-screen Show (4:3)</PresentationFormat>
  <Paragraphs>385</Paragraphs>
  <Slides>39</Slides>
  <Notes>35</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Pushpin</vt:lpstr>
      <vt:lpstr>Office Theme</vt:lpstr>
      <vt:lpstr>Public Education  and  Homeless Students </vt:lpstr>
      <vt:lpstr>Essential Topics</vt:lpstr>
      <vt:lpstr>Essential Legislation</vt:lpstr>
      <vt:lpstr>K-12 Homeless Students in Oregon</vt:lpstr>
      <vt:lpstr>PowerPoint Presentation</vt:lpstr>
      <vt:lpstr>PowerPoint Presentation</vt:lpstr>
      <vt:lpstr>PowerPoint Presentation</vt:lpstr>
      <vt:lpstr>Barriers to School Attendance Reported by Homeless Students and Parents</vt:lpstr>
      <vt:lpstr>Essential Purpose</vt:lpstr>
      <vt:lpstr>State Requirements</vt:lpstr>
      <vt:lpstr>ORS 339.115(7) SCHOOL ADMISSION</vt:lpstr>
      <vt:lpstr>Essential Definition</vt:lpstr>
      <vt:lpstr>PowerPoint Presentation</vt:lpstr>
      <vt:lpstr>Eligible Living Situations</vt:lpstr>
      <vt:lpstr>Doubled-Up /  Sharing Housing</vt:lpstr>
      <vt:lpstr> Unsheltered  </vt:lpstr>
      <vt:lpstr> Unaccompanied Youths </vt:lpstr>
      <vt:lpstr>Unaccompanied &amp; Homeless</vt:lpstr>
      <vt:lpstr>Students in Foster Care</vt:lpstr>
      <vt:lpstr>Questions so far?</vt:lpstr>
      <vt:lpstr>Responsibilities of Districts</vt:lpstr>
      <vt:lpstr>Required District Policy</vt:lpstr>
      <vt:lpstr>Eligibility &amp; Placement Determinations</vt:lpstr>
      <vt:lpstr>Liaison Duties: Students</vt:lpstr>
      <vt:lpstr>Liaison Duties: Students</vt:lpstr>
      <vt:lpstr>Liaison Duties: Inter-district</vt:lpstr>
      <vt:lpstr>More Liaison Duties</vt:lpstr>
      <vt:lpstr>Preschool-Age Children</vt:lpstr>
      <vt:lpstr>Essential Rights</vt:lpstr>
      <vt:lpstr>Issues to Address</vt:lpstr>
      <vt:lpstr>Questions?</vt:lpstr>
      <vt:lpstr>Essential Resources</vt:lpstr>
      <vt:lpstr>Title I-A Set-Asides</vt:lpstr>
      <vt:lpstr>Uses of Title I-A Set-Asides</vt:lpstr>
      <vt:lpstr>ODE Title X Monitoring</vt:lpstr>
      <vt:lpstr>Title X Review Areas</vt:lpstr>
      <vt:lpstr>Professional Development</vt:lpstr>
      <vt:lpstr>ODE Online</vt:lpstr>
      <vt:lpstr>For More Info:</vt:lpstr>
    </vt:vector>
  </TitlesOfParts>
  <Company>Oregon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McKinney-Vento Act Education for Homeless Children and Youth Program</dc:title>
  <dc:creator>Kayla Barstad</dc:creator>
  <cp:lastModifiedBy>Dona Bolt</cp:lastModifiedBy>
  <cp:revision>138</cp:revision>
  <cp:lastPrinted>2015-11-12T19:19:21Z</cp:lastPrinted>
  <dcterms:created xsi:type="dcterms:W3CDTF">2005-05-26T16:46:58Z</dcterms:created>
  <dcterms:modified xsi:type="dcterms:W3CDTF">2015-11-12T20:37:23Z</dcterms:modified>
</cp:coreProperties>
</file>