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7" r:id="rId9"/>
    <p:sldId id="261" r:id="rId10"/>
    <p:sldId id="263" r:id="rId11"/>
    <p:sldId id="268" r:id="rId12"/>
    <p:sldId id="269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6" d="100"/>
          <a:sy n="86" d="100"/>
        </p:scale>
        <p:origin x="-5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4000" dirty="0" smtClean="0"/>
              <a:t>Assessment and Accountability</a:t>
            </a:r>
            <a:br>
              <a:rPr lang="en-US" sz="4000" dirty="0" smtClean="0"/>
            </a:br>
            <a:r>
              <a:rPr lang="en-US" sz="2800" dirty="0" smtClean="0"/>
              <a:t>New Opportunities through ESSA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Derek Brown</a:t>
            </a:r>
          </a:p>
          <a:p>
            <a:pPr algn="r"/>
            <a:r>
              <a:rPr lang="en-US" dirty="0" smtClean="0"/>
              <a:t>Jon Wiens</a:t>
            </a:r>
          </a:p>
          <a:p>
            <a:pPr algn="r"/>
            <a:r>
              <a:rPr lang="en-US" dirty="0" smtClean="0"/>
              <a:t>Holly Carter</a:t>
            </a:r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Oregon Department of Education</a:t>
            </a:r>
            <a:endParaRPr lang="en-US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791" y="5448336"/>
            <a:ext cx="3886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76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Weighting the indicators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States decide weighting, academic indicators must be given “much greater weight”</a:t>
            </a:r>
            <a:r>
              <a:rPr lang="en-US" sz="1800" dirty="0"/>
              <a:t> </a:t>
            </a:r>
            <a:r>
              <a:rPr lang="en-US" sz="1800" dirty="0" smtClean="0"/>
              <a:t>than measures of school quality or student success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States decide how participation rates are included in accountability systems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Based on performance of schools and student subgroups on the indicators, states are required to “meaningfully differentiate” all public schools on an annual basis</a:t>
            </a:r>
            <a:endParaRPr lang="en-US" sz="2000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847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/>
              <a:t>Activity – we are interested in your thoughts about the </a:t>
            </a:r>
            <a:r>
              <a:rPr lang="en-US" sz="2000" dirty="0" smtClean="0"/>
              <a:t>school quality indicators that could be included in the system</a:t>
            </a:r>
            <a:endParaRPr lang="en-US" sz="2000" dirty="0"/>
          </a:p>
          <a:p>
            <a:pPr>
              <a:spcBef>
                <a:spcPts val="800"/>
              </a:spcBef>
            </a:pPr>
            <a:r>
              <a:rPr lang="en-US" sz="2000" dirty="0"/>
              <a:t>At your table, spend some time thinking about </a:t>
            </a:r>
            <a:r>
              <a:rPr lang="en-US" sz="2000" dirty="0" smtClean="0"/>
              <a:t>the characteristics of high quality schools and why they are important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Do not be burdened by how these indicators might be measured and reported, this conversation is designed to keep us focused on what we value in our schools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Please </a:t>
            </a:r>
            <a:r>
              <a:rPr lang="en-US" sz="2000" dirty="0"/>
              <a:t>use the graphical organizers provided at your table, we plan to collect and review the information you provide</a:t>
            </a:r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51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/>
              <a:t>Activity – we are interested in your thoughts about the school quality indicators that could be included in the system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This </a:t>
            </a:r>
            <a:r>
              <a:rPr lang="en-US" sz="2000" dirty="0"/>
              <a:t>activity will take </a:t>
            </a:r>
            <a:r>
              <a:rPr lang="en-US" sz="2000"/>
              <a:t>approximately </a:t>
            </a:r>
            <a:r>
              <a:rPr lang="en-US" sz="2000" smtClean="0"/>
              <a:t>25 </a:t>
            </a:r>
            <a:r>
              <a:rPr lang="en-US" sz="2000" dirty="0"/>
              <a:t>minutes, broken down as follows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5 minutes: self-reflection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10 </a:t>
            </a:r>
            <a:r>
              <a:rPr lang="en-US" sz="1800" dirty="0"/>
              <a:t>minutes: table discussion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10 </a:t>
            </a:r>
            <a:r>
              <a:rPr lang="en-US" sz="1800" dirty="0"/>
              <a:t>minutes: table share out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Ready</a:t>
            </a:r>
            <a:r>
              <a:rPr lang="is-IS" sz="2000" dirty="0"/>
              <a:t>… Go!</a:t>
            </a:r>
            <a:endParaRPr lang="en-US" sz="2000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036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2015-16 School Year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January 2016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ODE leadership group and workgroups established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ODE staff complete analysis of new law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February – May 2016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Convene stakeholder workgroups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Conduct statewide outreach for diverse stakeholder input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May – July 2016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Draft consolidated state implementation plan and solicit public input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August 2016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Complete and submit state implementation plan (</a:t>
            </a:r>
            <a:r>
              <a:rPr lang="en-US" sz="1600" i="1" dirty="0" smtClean="0"/>
              <a:t>pending USED guidance</a:t>
            </a:r>
            <a:r>
              <a:rPr lang="en-US" sz="1600" dirty="0" smtClean="0"/>
              <a:t>)</a:t>
            </a:r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9001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2016-17 School Year (Transition Year)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Develop policy, guidance, OARs based on final regulations from USED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Revise state plan (if needed)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Draft legislative proposals for the 2017 legislative session (if needed)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2017-18 School Year (Implementation Year)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Implement new accountability system and other components of state plan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Provide professional development, technical assistance, and monitoring to ensure effective implementation across programs</a:t>
            </a:r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0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For more information on ESSA, please visit ODE</a:t>
            </a:r>
            <a:r>
              <a:rPr lang="en-US" sz="1800" dirty="0" smtClean="0"/>
              <a:t>’s website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Link: http://www.ode.state.or.us/search/page/?id=3475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Derek Brown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d</a:t>
            </a:r>
            <a:r>
              <a:rPr lang="en-US" sz="1800" dirty="0" smtClean="0"/>
              <a:t>erek.brown@state.or.us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503-947-5841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Jon Wiens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j</a:t>
            </a:r>
            <a:r>
              <a:rPr lang="en-US" sz="1800" dirty="0" smtClean="0"/>
              <a:t>on.wiens@state.or.us</a:t>
            </a:r>
            <a:endParaRPr lang="en-US" sz="1800" dirty="0"/>
          </a:p>
          <a:p>
            <a:pPr lvl="1">
              <a:spcBef>
                <a:spcPts val="800"/>
              </a:spcBef>
            </a:pPr>
            <a:r>
              <a:rPr lang="en-US" sz="1800" dirty="0" smtClean="0"/>
              <a:t>503-947-5764</a:t>
            </a:r>
          </a:p>
          <a:p>
            <a:pPr>
              <a:spcBef>
                <a:spcPts val="800"/>
              </a:spcBef>
            </a:pPr>
            <a:r>
              <a:rPr lang="en-US" sz="1800" dirty="0" smtClean="0"/>
              <a:t>Holly Carter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h</a:t>
            </a:r>
            <a:r>
              <a:rPr lang="en-US" sz="1800" dirty="0" smtClean="0"/>
              <a:t>olly.carter@state.or.us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503-947-5739</a:t>
            </a:r>
          </a:p>
          <a:p>
            <a:pPr lvl="1">
              <a:spcBef>
                <a:spcPts val="800"/>
              </a:spcBef>
            </a:pPr>
            <a:endParaRPr lang="en-US" sz="1800" dirty="0" smtClean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434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</a:pPr>
            <a:r>
              <a:rPr lang="en-US" dirty="0" smtClean="0"/>
              <a:t>To gain an understanding of the fundamental elements of ESSA relative to state assessment and accountability systems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To explore the flexibility provided by ESSA through rich dialogue, self-reflection, and group activities</a:t>
            </a:r>
          </a:p>
          <a:p>
            <a:pPr>
              <a:spcBef>
                <a:spcPts val="800"/>
              </a:spcBef>
            </a:pPr>
            <a:r>
              <a:rPr lang="en-US" dirty="0" smtClean="0"/>
              <a:t>To discuss next steps regarding ESSA implementation</a:t>
            </a:r>
            <a:endParaRPr lang="en-US" dirty="0"/>
          </a:p>
        </p:txBody>
      </p:sp>
      <p:pic>
        <p:nvPicPr>
          <p:cNvPr id="5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090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47159"/>
            <a:ext cx="7345363" cy="393192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000" dirty="0" smtClean="0"/>
              <a:t>Committed to a plan that will improve both teaching/learning and student achievement in our state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Committed to improved student outcomes, particularly boosting graduation rates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Committed to closing the state’s achievement and opportunity gaps and having a state plan founded on educational equality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Committed to high-quality instruction and educational leadership; every student taught by an excellent teacher, every school led by a strong educational leader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Committed to school improvement and transforming underperforming schools</a:t>
            </a:r>
          </a:p>
          <a:p>
            <a:endParaRPr lang="en-US" dirty="0"/>
          </a:p>
        </p:txBody>
      </p:sp>
      <p:pic>
        <p:nvPicPr>
          <p:cNvPr id="5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59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58176"/>
            <a:ext cx="7345363" cy="3931920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en-US" sz="2000" dirty="0" smtClean="0"/>
              <a:t>In December of 2015, the House passed the bill 359-64, and a few days later the Senate passed the bill 85-12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President Obama signed the bill into law on December 10, 2015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Reauthorization period is fiscal years 2017 through 2020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ESEA flexibility waivers null and void on August 1, 2016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New accountability systems go into effect for the 2017-18 school year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US Department of Education will issue regulations for implementation in 2016</a:t>
            </a:r>
          </a:p>
          <a:p>
            <a:pPr>
              <a:spcBef>
                <a:spcPts val="800"/>
              </a:spcBef>
            </a:pPr>
            <a:endParaRPr lang="en-US" dirty="0"/>
          </a:p>
        </p:txBody>
      </p:sp>
      <p:pic>
        <p:nvPicPr>
          <p:cNvPr id="5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4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25125"/>
            <a:ext cx="7345363" cy="3931920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Requires state testing in English language arts and math once per year in grades 3-8 and high school, and in science at each grade level (elementary, middle, and high school)</a:t>
            </a:r>
          </a:p>
          <a:p>
            <a:pPr>
              <a:spcBef>
                <a:spcPts val="800"/>
              </a:spcBef>
            </a:pPr>
            <a:r>
              <a:rPr lang="en-US" sz="2000" dirty="0"/>
              <a:t>Participation (95%) required for all students and groups of students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States may implement “opt out” policies</a:t>
            </a:r>
          </a:p>
          <a:p>
            <a:pPr lvl="1">
              <a:spcBef>
                <a:spcPts val="800"/>
              </a:spcBef>
            </a:pPr>
            <a:r>
              <a:rPr lang="en-US" sz="1800" dirty="0"/>
              <a:t>States will determine how participation is included in accountability systems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If approved by the state, high schools may use a nationally-recognized assessment in place of the state assessment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Must be aligned to academic content standards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States will develop  technical criteria and approval process</a:t>
            </a:r>
          </a:p>
        </p:txBody>
      </p:sp>
      <p:pic>
        <p:nvPicPr>
          <p:cNvPr id="5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40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ESSA –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38978" y="1850834"/>
            <a:ext cx="7606497" cy="4214687"/>
          </a:xfrm>
          <a:noFill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Criteria for high school assessment flexibility:</a:t>
            </a:r>
          </a:p>
          <a:p>
            <a:r>
              <a:rPr lang="en-US" dirty="0" smtClean="0"/>
              <a:t>Assessment must align to state adopted standards (CCSS)</a:t>
            </a:r>
          </a:p>
          <a:p>
            <a:r>
              <a:rPr lang="en-US" dirty="0" smtClean="0"/>
              <a:t>Assessment must address the </a:t>
            </a:r>
            <a:r>
              <a:rPr lang="en-US" b="1" dirty="0" smtClean="0"/>
              <a:t>breadth &amp; depth</a:t>
            </a:r>
            <a:r>
              <a:rPr lang="en-US" b="1" i="1" dirty="0" smtClean="0"/>
              <a:t> </a:t>
            </a:r>
            <a:r>
              <a:rPr lang="en-US" dirty="0" smtClean="0"/>
              <a:t>of the standards and be </a:t>
            </a:r>
            <a:r>
              <a:rPr lang="en-US" b="1" dirty="0" smtClean="0"/>
              <a:t>equivalent in content coverage</a:t>
            </a:r>
            <a:r>
              <a:rPr lang="en-US" dirty="0" smtClean="0"/>
              <a:t>, difficulty, and quality to the state test</a:t>
            </a:r>
          </a:p>
          <a:p>
            <a:r>
              <a:rPr lang="en-US" dirty="0" smtClean="0"/>
              <a:t>Assessment must provide </a:t>
            </a:r>
            <a:r>
              <a:rPr lang="en-US" b="1" dirty="0" smtClean="0"/>
              <a:t>comparable, valid, and reliable </a:t>
            </a:r>
            <a:r>
              <a:rPr lang="en-US" dirty="0" smtClean="0"/>
              <a:t>data for </a:t>
            </a:r>
            <a:r>
              <a:rPr lang="en-US" b="1" dirty="0" smtClean="0"/>
              <a:t>all </a:t>
            </a:r>
            <a:r>
              <a:rPr lang="en-US" dirty="0" smtClean="0"/>
              <a:t>students and </a:t>
            </a:r>
            <a:r>
              <a:rPr lang="en-US" b="1" dirty="0" smtClean="0"/>
              <a:t>each subgroup</a:t>
            </a:r>
            <a:endParaRPr lang="en-US" dirty="0" smtClean="0"/>
          </a:p>
          <a:p>
            <a:r>
              <a:rPr lang="en-US" dirty="0" smtClean="0"/>
              <a:t>Results must be expressed using the state’s achievement standards (e.g., on the Smarter Balanced scale, with the Smarter Balanced cut scores)</a:t>
            </a:r>
            <a:endParaRPr lang="en-US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34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69193"/>
            <a:ext cx="7345363" cy="3931920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Activity – we are interested in your thoughts about the potential for high schools to use an alternative assessment in lieu of the state tests for accountability purposes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At your table, spend some time thinking about this element of ESSA using the following stimuli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attributes of a state assessment do you value the most?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How might providing high schools with flexibility to use an alternative assessment promote these values?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What challenges might providing high schools with flexibility to use an alternative assessment pose to these values?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Please use the graphical organizers provided at your table, we plan to collect and review the information you provide</a:t>
            </a:r>
            <a:endParaRPr lang="en-US" sz="2000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4924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Activity – we are interested in your thoughts about the potential for high schools to use an alternative assessment in lieu of the state tests for accountability purposes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This activity will take approximately </a:t>
            </a:r>
            <a:r>
              <a:rPr lang="en-US" sz="2000" dirty="0" smtClean="0"/>
              <a:t>25 </a:t>
            </a:r>
            <a:r>
              <a:rPr lang="en-US" sz="2000" dirty="0" smtClean="0"/>
              <a:t>minutes, broken down as follows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5 minutes: self-reflection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10 minutes: table discussion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10 minutes: table share out</a:t>
            </a:r>
          </a:p>
          <a:p>
            <a:pPr>
              <a:spcBef>
                <a:spcPts val="800"/>
              </a:spcBef>
            </a:pPr>
            <a:r>
              <a:rPr lang="en-US" sz="2000" dirty="0" smtClean="0"/>
              <a:t>Ready</a:t>
            </a:r>
            <a:r>
              <a:rPr lang="is-IS" sz="2000" dirty="0" smtClean="0"/>
              <a:t>… Go!</a:t>
            </a:r>
            <a:endParaRPr lang="en-US" sz="2000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898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 – Accountability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000" dirty="0" smtClean="0"/>
              <a:t>Replaces Adequate Yearly Progress (AYP) with a state defined system including the following elements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Academic Indicators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Academic achievement on state tests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Student growth or other academic indicator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English language proficiency for ELLs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Graduation rates for high schools</a:t>
            </a:r>
          </a:p>
          <a:p>
            <a:pPr lvl="1">
              <a:spcBef>
                <a:spcPts val="800"/>
              </a:spcBef>
            </a:pPr>
            <a:r>
              <a:rPr lang="en-US" sz="1800" dirty="0" smtClean="0"/>
              <a:t>School Quality or Student Success Indicators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At least one indicator determined by the state, may differ by grade band</a:t>
            </a:r>
          </a:p>
          <a:p>
            <a:pPr lvl="2">
              <a:spcBef>
                <a:spcPts val="800"/>
              </a:spcBef>
            </a:pPr>
            <a:r>
              <a:rPr lang="en-US" sz="1600" dirty="0" smtClean="0"/>
              <a:t>For example: student engagement, parent surveys, advanced course offerings, school climate</a:t>
            </a:r>
            <a:endParaRPr lang="en-US" sz="1600" dirty="0"/>
          </a:p>
        </p:txBody>
      </p:sp>
      <p:pic>
        <p:nvPicPr>
          <p:cNvPr id="4" name="Picture 2" descr="Oregon Department of Education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925" y="5842087"/>
            <a:ext cx="2831338" cy="49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667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97</TotalTime>
  <Words>1024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Capital</vt:lpstr>
      <vt:lpstr>Assessment and Accountability New Opportunities through ESSA</vt:lpstr>
      <vt:lpstr>Goals</vt:lpstr>
      <vt:lpstr>Key Principles</vt:lpstr>
      <vt:lpstr>Background</vt:lpstr>
      <vt:lpstr>ESSA – Assessments</vt:lpstr>
      <vt:lpstr>ESSA – Assessments</vt:lpstr>
      <vt:lpstr>ESSA – Assessments</vt:lpstr>
      <vt:lpstr>ESSA – Assessments</vt:lpstr>
      <vt:lpstr>ESSA – Accountability</vt:lpstr>
      <vt:lpstr>ESSA – Accountability</vt:lpstr>
      <vt:lpstr>ESSA – Accountability</vt:lpstr>
      <vt:lpstr>ESSA – Accountability</vt:lpstr>
      <vt:lpstr>Next Steps</vt:lpstr>
      <vt:lpstr>Next Steps</vt:lpstr>
      <vt:lpstr>Questions and 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Accountability New Opportunities through ESSA</dc:title>
  <dc:creator>Derek Brown</dc:creator>
  <cp:lastModifiedBy>BROWN Derek</cp:lastModifiedBy>
  <cp:revision>14</cp:revision>
  <dcterms:created xsi:type="dcterms:W3CDTF">2016-01-25T04:58:34Z</dcterms:created>
  <dcterms:modified xsi:type="dcterms:W3CDTF">2016-01-26T00:40:42Z</dcterms:modified>
</cp:coreProperties>
</file>