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9" r:id="rId3"/>
    <p:sldId id="261" r:id="rId4"/>
    <p:sldId id="257" r:id="rId5"/>
    <p:sldId id="258" r:id="rId6"/>
    <p:sldId id="263" r:id="rId7"/>
    <p:sldId id="262" r:id="rId8"/>
    <p:sldId id="260" r:id="rId9"/>
    <p:sldId id="264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F77A71A-163E-4911-A237-62ED00891C5B}" type="datetimeFigureOut">
              <a:rPr lang="en-US" smtClean="0"/>
              <a:t>8/17/2015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FDF0ABB-A142-4E45-BEB5-D5A0AF1EF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9268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917BE8-92EE-4D0E-957E-B9E6864A30D7}" type="datetimeFigureOut">
              <a:rPr lang="en-US" smtClean="0"/>
              <a:t>8/17/2015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B82624-D33A-43BE-AE6E-14CE9D1F5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2209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F3123D6A-4091-4F07-95F9-98B5B0B1F38F}" type="datetimeFigureOut">
              <a:rPr lang="en-US" smtClean="0"/>
              <a:t>8/17/2015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4052C151-7C8B-4430-9876-977E30DFED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23D6A-4091-4F07-95F9-98B5B0B1F38F}" type="datetimeFigureOut">
              <a:rPr lang="en-US" smtClean="0"/>
              <a:t>8/17/2015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2C151-7C8B-4430-9876-977E30DFED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23D6A-4091-4F07-95F9-98B5B0B1F38F}" type="datetimeFigureOut">
              <a:rPr lang="en-US" smtClean="0"/>
              <a:t>8/17/2015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2C151-7C8B-4430-9876-977E30DFED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23D6A-4091-4F07-95F9-98B5B0B1F38F}" type="datetimeFigureOut">
              <a:rPr lang="en-US" smtClean="0"/>
              <a:t>8/17/2015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2C151-7C8B-4430-9876-977E30DFED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23D6A-4091-4F07-95F9-98B5B0B1F38F}" type="datetimeFigureOut">
              <a:rPr lang="en-US" smtClean="0"/>
              <a:t>8/17/2015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2C151-7C8B-4430-9876-977E30DFED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23D6A-4091-4F07-95F9-98B5B0B1F38F}" type="datetimeFigureOut">
              <a:rPr lang="en-US" smtClean="0"/>
              <a:t>8/17/2015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2C151-7C8B-4430-9876-977E30DFED2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23D6A-4091-4F07-95F9-98B5B0B1F38F}" type="datetimeFigureOut">
              <a:rPr lang="en-US" smtClean="0"/>
              <a:t>8/17/2015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2C151-7C8B-4430-9876-977E30DFED2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23D6A-4091-4F07-95F9-98B5B0B1F38F}" type="datetimeFigureOut">
              <a:rPr lang="en-US" smtClean="0"/>
              <a:t>8/17/2015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2C151-7C8B-4430-9876-977E30DFED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23D6A-4091-4F07-95F9-98B5B0B1F38F}" type="datetimeFigureOut">
              <a:rPr lang="en-US" smtClean="0"/>
              <a:t>8/17/2015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2C151-7C8B-4430-9876-977E30DFED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F3123D6A-4091-4F07-95F9-98B5B0B1F38F}" type="datetimeFigureOut">
              <a:rPr lang="en-US" smtClean="0"/>
              <a:t>8/17/2015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4052C151-7C8B-4430-9876-977E30DFED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F3123D6A-4091-4F07-95F9-98B5B0B1F38F}" type="datetimeFigureOut">
              <a:rPr lang="en-US" smtClean="0"/>
              <a:t>8/17/2015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4052C151-7C8B-4430-9876-977E30DFED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F3123D6A-4091-4F07-95F9-98B5B0B1F38F}" type="datetimeFigureOut">
              <a:rPr lang="en-US" smtClean="0"/>
              <a:t>8/17/2015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4052C151-7C8B-4430-9876-977E30DFED2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+mn-lt"/>
              </a:rPr>
              <a:t>The Importance of Learning and Loving to Read:</a:t>
            </a:r>
            <a:endParaRPr lang="en-US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Just, the Facts, Ma’am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19775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Is everyone reading?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 </a:t>
            </a:r>
            <a:r>
              <a:rPr lang="en-US" dirty="0"/>
              <a:t>in 4 children grow up without learning how to read</a:t>
            </a:r>
            <a:r>
              <a:rPr lang="en-US" dirty="0" smtClean="0"/>
              <a:t>.</a:t>
            </a:r>
          </a:p>
          <a:p>
            <a:r>
              <a:rPr lang="en-US" dirty="0"/>
              <a:t>More than 1 in 3 children arrive at kindergarten without the skills necessary for lifetime learning</a:t>
            </a:r>
            <a:r>
              <a:rPr lang="en-US" dirty="0" smtClean="0"/>
              <a:t>.</a:t>
            </a:r>
          </a:p>
          <a:p>
            <a:r>
              <a:rPr lang="en-US" dirty="0" smtClean="0"/>
              <a:t>67% of children in Oregon are NOT proficient readers by 4</a:t>
            </a:r>
            <a:r>
              <a:rPr lang="en-US" baseline="30000" dirty="0" smtClean="0"/>
              <a:t>th</a:t>
            </a:r>
            <a:r>
              <a:rPr lang="en-US" dirty="0" smtClean="0"/>
              <a:t> gr.</a:t>
            </a:r>
          </a:p>
          <a:p>
            <a:r>
              <a:rPr lang="en-US" dirty="0" smtClean="0"/>
              <a:t>45% of young children in Oregon are NOT read to every day.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746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Brain development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From birth to age 3 are critical years in the development of language skills.</a:t>
            </a:r>
          </a:p>
          <a:p>
            <a:r>
              <a:rPr lang="en-US" dirty="0" smtClean="0"/>
              <a:t>During the first 3 years a child’s brain develops 700 neural connections per second.</a:t>
            </a:r>
          </a:p>
          <a:p>
            <a:r>
              <a:rPr lang="en-US" dirty="0" smtClean="0"/>
              <a:t>85% of brain development occurs during the first 5 years.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360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V</a:t>
            </a:r>
            <a:r>
              <a:rPr lang="en-US" dirty="0" smtClean="0">
                <a:latin typeface="+mn-lt"/>
              </a:rPr>
              <a:t>ocabulary</a:t>
            </a:r>
            <a:endParaRPr lang="en-US" dirty="0">
              <a:latin typeface="+mn-l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371600" y="1828800"/>
            <a:ext cx="6400800" cy="3657600"/>
          </a:xfrm>
        </p:spPr>
        <p:txBody>
          <a:bodyPr>
            <a:noAutofit/>
          </a:bodyPr>
          <a:lstStyle/>
          <a:p>
            <a:r>
              <a:rPr lang="en-US" sz="2000" dirty="0" smtClean="0"/>
              <a:t>Reading 20 minutes per day leads to reading/hearing 1, 800,000 words per year.  Reading 5 minutes per day leads to reading/hearing 282,000 words per year, an 84% decrease.</a:t>
            </a:r>
          </a:p>
          <a:p>
            <a:r>
              <a:rPr lang="en-US" sz="2000" dirty="0" smtClean="0"/>
              <a:t>Children in underprivileged homes will hear 30 million fewer words by age 3.</a:t>
            </a:r>
          </a:p>
          <a:p>
            <a:r>
              <a:rPr lang="en-US" sz="2000" dirty="0" smtClean="0"/>
              <a:t>At 18 months a toddler adds one new word every two waking hours to his vocabulary.</a:t>
            </a:r>
          </a:p>
          <a:p>
            <a:r>
              <a:rPr lang="en-US" sz="2000" dirty="0"/>
              <a:t>The number of words that a child knows on entering kindergarten is a key predictor of his or her future success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Books introduce 3x more “rare” words than a young child will hear in conversation.</a:t>
            </a:r>
          </a:p>
        </p:txBody>
      </p:sp>
    </p:spTree>
    <p:extLst>
      <p:ext uri="{BB962C8B-B14F-4D97-AF65-F5344CB8AC3E}">
        <p14:creationId xmlns:p14="http://schemas.microsoft.com/office/powerpoint/2010/main" val="243676406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School success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Children without basic literacy skills when they enter school are 3-4 times more likely to drop out later.</a:t>
            </a:r>
          </a:p>
          <a:p>
            <a:r>
              <a:rPr lang="en-US" dirty="0" smtClean="0"/>
              <a:t>Daily reading to children puts them 1 year ahead of those who are not read to.  </a:t>
            </a:r>
          </a:p>
          <a:p>
            <a:r>
              <a:rPr lang="en-US" dirty="0" smtClean="0"/>
              <a:t>The time spent reading a book is the best predictor of a student’s reading proficiency.</a:t>
            </a:r>
          </a:p>
          <a:p>
            <a:r>
              <a:rPr lang="en-US" dirty="0" smtClean="0"/>
              <a:t>Reading/listening for 20 minutes a day results in a 6</a:t>
            </a:r>
            <a:r>
              <a:rPr lang="en-US" baseline="30000" dirty="0" smtClean="0"/>
              <a:t>th</a:t>
            </a:r>
            <a:r>
              <a:rPr lang="en-US" dirty="0" smtClean="0"/>
              <a:t> grade student in the 90</a:t>
            </a:r>
            <a:r>
              <a:rPr lang="en-US" baseline="30000" dirty="0" smtClean="0"/>
              <a:t>th</a:t>
            </a:r>
            <a:r>
              <a:rPr lang="en-US" dirty="0" smtClean="0"/>
              <a:t> percentile.  Reading 5 minutes a day results in the 50</a:t>
            </a:r>
            <a:r>
              <a:rPr lang="en-US" baseline="30000" dirty="0" smtClean="0"/>
              <a:t>th</a:t>
            </a:r>
            <a:r>
              <a:rPr lang="en-US" dirty="0" smtClean="0"/>
              <a:t> percentile.</a:t>
            </a:r>
          </a:p>
          <a:p>
            <a:r>
              <a:rPr lang="en-US" dirty="0" smtClean="0"/>
              <a:t>Children are 4x more likely to fail to graduate high school on time if they are below proficient readers in 3</a:t>
            </a:r>
            <a:r>
              <a:rPr lang="en-US" baseline="30000" dirty="0" smtClean="0"/>
              <a:t>rd</a:t>
            </a:r>
            <a:r>
              <a:rPr lang="en-US" dirty="0" smtClean="0"/>
              <a:t> grade.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810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Life success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2/3 of students who cannot read proficiently by the end of 4</a:t>
            </a:r>
            <a:r>
              <a:rPr lang="en-US" baseline="30000" dirty="0" smtClean="0"/>
              <a:t>th</a:t>
            </a:r>
            <a:r>
              <a:rPr lang="en-US" dirty="0" smtClean="0"/>
              <a:t> grade will end up in jail or on welfare.</a:t>
            </a:r>
          </a:p>
          <a:p>
            <a:r>
              <a:rPr lang="en-US" dirty="0" smtClean="0"/>
              <a:t>Over 70% of America’s inmates cannot read above a 4</a:t>
            </a:r>
            <a:r>
              <a:rPr lang="en-US" baseline="30000" dirty="0" smtClean="0"/>
              <a:t>th</a:t>
            </a:r>
            <a:r>
              <a:rPr lang="en-US" dirty="0" smtClean="0"/>
              <a:t> grade </a:t>
            </a:r>
            <a:r>
              <a:rPr lang="en-US" smtClean="0"/>
              <a:t>level.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82139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Who matters?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Children spend 7800 hours/year outside of school, compared to 900 hours in school.  Parents have the biggest chance to grow a learner.</a:t>
            </a:r>
          </a:p>
          <a:p>
            <a:r>
              <a:rPr lang="en-US" dirty="0" smtClean="0"/>
              <a:t>Interest in reading a book outside of school declines from 100% in kindergarten to 54% in 4</a:t>
            </a:r>
            <a:r>
              <a:rPr lang="en-US" baseline="30000" dirty="0" smtClean="0"/>
              <a:t>th</a:t>
            </a:r>
            <a:r>
              <a:rPr lang="en-US" dirty="0" smtClean="0"/>
              <a:t> grade.  Why?  That’s when parents stop reading aloud.</a:t>
            </a:r>
          </a:p>
          <a:p>
            <a:r>
              <a:rPr lang="en-US" dirty="0"/>
              <a:t>86-98% of a young child’s vocabulary is learned from their parents.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8740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What matters?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Reading to a child in an interactive style raises his or her IQ by over 6 points.</a:t>
            </a:r>
          </a:p>
          <a:p>
            <a:r>
              <a:rPr lang="en-US" dirty="0" smtClean="0"/>
              <a:t>Daily reading to children puts them almost 1 year ahead of those who are not being read to.</a:t>
            </a:r>
          </a:p>
        </p:txBody>
      </p:sp>
    </p:spTree>
    <p:extLst>
      <p:ext uri="{BB962C8B-B14F-4D97-AF65-F5344CB8AC3E}">
        <p14:creationId xmlns:p14="http://schemas.microsoft.com/office/powerpoint/2010/main" val="3150860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800" dirty="0" smtClean="0"/>
          </a:p>
          <a:p>
            <a:r>
              <a:rPr lang="en-US" sz="2800" dirty="0" smtClean="0"/>
              <a:t>Research </a:t>
            </a:r>
            <a:r>
              <a:rPr lang="en-US" sz="2800" dirty="0"/>
              <a:t>shows that reading aloud is the single most important thing you can do to help a child prepare for reading and learning.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914400"/>
            <a:ext cx="384048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6860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1093</TotalTime>
  <Words>502</Words>
  <Application>Microsoft Office PowerPoint</Application>
  <PresentationFormat>On-screen Show (4:3)</PresentationFormat>
  <Paragraphs>36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Pushpin</vt:lpstr>
      <vt:lpstr>The Importance of Learning and Loving to Read:</vt:lpstr>
      <vt:lpstr>Is everyone reading?</vt:lpstr>
      <vt:lpstr>Brain development</vt:lpstr>
      <vt:lpstr>Vocabulary</vt:lpstr>
      <vt:lpstr>School success</vt:lpstr>
      <vt:lpstr>Life success</vt:lpstr>
      <vt:lpstr>Who matters?</vt:lpstr>
      <vt:lpstr>What matters?</vt:lpstr>
      <vt:lpstr> </vt:lpstr>
    </vt:vector>
  </TitlesOfParts>
  <Company>Deschutes Public Library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Importance of Learning and Loving to Read:</dc:title>
  <dc:creator>Heather McNeil</dc:creator>
  <cp:lastModifiedBy>Heather McNeil</cp:lastModifiedBy>
  <cp:revision>57</cp:revision>
  <cp:lastPrinted>2015-08-12T20:08:33Z</cp:lastPrinted>
  <dcterms:created xsi:type="dcterms:W3CDTF">2015-04-10T21:26:29Z</dcterms:created>
  <dcterms:modified xsi:type="dcterms:W3CDTF">2015-08-17T20:51:33Z</dcterms:modified>
</cp:coreProperties>
</file>