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Default Extension="wmf" ContentType="image/x-wmf"/>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931" r:id="rId1"/>
  </p:sldMasterIdLst>
  <p:sldIdLst>
    <p:sldId id="256" r:id="rId2"/>
    <p:sldId id="257" r:id="rId3"/>
    <p:sldId id="273" r:id="rId4"/>
    <p:sldId id="285" r:id="rId5"/>
    <p:sldId id="286" r:id="rId6"/>
    <p:sldId id="287" r:id="rId7"/>
    <p:sldId id="260" r:id="rId8"/>
    <p:sldId id="281" r:id="rId9"/>
    <p:sldId id="282" r:id="rId10"/>
    <p:sldId id="283" r:id="rId11"/>
    <p:sldId id="284" r:id="rId12"/>
    <p:sldId id="261" r:id="rId13"/>
    <p:sldId id="288" r:id="rId14"/>
    <p:sldId id="262" r:id="rId15"/>
    <p:sldId id="263" r:id="rId16"/>
    <p:sldId id="289" r:id="rId17"/>
    <p:sldId id="258" r:id="rId18"/>
    <p:sldId id="2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69" autoAdjust="0"/>
    <p:restoredTop sz="94647" autoAdjust="0"/>
  </p:normalViewPr>
  <p:slideViewPr>
    <p:cSldViewPr snapToGrid="0" snapToObjects="1">
      <p:cViewPr varScale="1">
        <p:scale>
          <a:sx n="88" d="100"/>
          <a:sy n="88" d="100"/>
        </p:scale>
        <p:origin x="-94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pPr algn="ctr" eaLnBrk="1" latinLnBrk="0" hangingPunct="1"/>
            <a:fld id="{23A271A1-F6D6-438B-A432-4747EE7ECD40}" type="datetimeFigureOut">
              <a:rPr lang="en-US" smtClean="0"/>
              <a:pPr algn="ctr" eaLnBrk="1" latinLnBrk="0" hangingPunct="1"/>
              <a:t>11/28/15</a:t>
            </a:fld>
            <a:endParaRPr lang="en-US" sz="2000" dirty="0">
              <a:solidFill>
                <a:srgbClr val="FFFFFF"/>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dirty="0">
              <a:solidFill>
                <a:schemeClr val="tx2"/>
              </a:solidFill>
            </a:endParaRPr>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dirty="0">
              <a:solidFill>
                <a:schemeClr val="tx2"/>
              </a:solidFill>
            </a:endParaRPr>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US"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556499" y="6356350"/>
            <a:ext cx="1148229" cy="365125"/>
          </a:xfrm>
        </p:spPr>
        <p:txBody>
          <a:bodyPr/>
          <a:lstStyle/>
          <a:p>
            <a:pPr eaLnBrk="1" latinLnBrk="0" hangingPunct="1"/>
            <a:fld id="{23A271A1-F6D6-438B-A432-4747EE7ECD40}" type="datetimeFigureOut">
              <a:rPr lang="en-US" smtClean="0"/>
              <a:pPr eaLnBrk="1" latinLnBrk="0" hangingPunct="1"/>
              <a:t>11/28/15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dirty="0"/>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dirty="0">
              <a:solidFill>
                <a:srgbClr val="FFFFFF"/>
              </a:solidFill>
            </a:endParaRPr>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US"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23A271A1-F6D6-438B-A432-4747EE7ECD40}" type="datetimeFigureOut">
              <a:rPr lang="en-US" smtClean="0"/>
              <a:pPr/>
              <a:t>11/28/15</a:t>
            </a:fld>
            <a:endParaRPr lang="en-US" dirty="0">
              <a:solidFill>
                <a:schemeClr val="tx2"/>
              </a:solidFill>
            </a:endParaRPr>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pPr algn="r"/>
            <a:endParaRPr lang="en-US" dirty="0">
              <a:solidFill>
                <a:schemeClr val="tx2"/>
              </a:solidFill>
            </a:endParaRPr>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271A1-F6D6-438B-A432-4747EE7ECD40}" type="datetimeFigureOut">
              <a:rPr lang="en-US" smtClean="0"/>
              <a:pPr/>
              <a:t>11/28/15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ctr"/>
            <a:fld id="{F0C94032-CD4C-4C25-B0C2-CEC720522D92}" type="slidenum">
              <a:rPr lang="en-US" smtClean="0"/>
              <a:pPr algn="ctr"/>
              <a:t>‹#›</a:t>
            </a:fld>
            <a:endParaRPr lang="en-US" sz="2400" dirty="0">
              <a:solidFill>
                <a:srgbClr val="FFFFFF"/>
              </a:solidFill>
            </a:endParaRPr>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F0C94032-CD4C-4C25-B0C2-CEC720522D92}" type="slidenum">
              <a:rPr kumimoji="0" lang="en-US" smtClean="0"/>
              <a:pPr/>
              <a:t>‹#›</a:t>
            </a:fld>
            <a:endParaRPr kumimoji="0" lang="en-US" dirty="0">
              <a:solidFill>
                <a:srgbClr val="FFFFFF"/>
              </a:solidFill>
            </a:endParaRPr>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F0C94032-CD4C-4C25-B0C2-CEC720522D92}" type="slidenum">
              <a:rPr kumimoji="0" lang="en-US" smtClean="0"/>
              <a:pPr/>
              <a:t>‹#›</a:t>
            </a:fld>
            <a:endParaRPr kumimoji="0" lang="en-US" dirty="0">
              <a:solidFill>
                <a:schemeClr val="tx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11/28/15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F0C94032-CD4C-4C25-B0C2-CEC720522D92}" type="slidenum">
              <a:rPr kumimoji="0" lang="en-US" smtClean="0"/>
              <a:pPr/>
              <a:t>‹#›</a:t>
            </a:fld>
            <a:endParaRPr kumimoji="0" lang="en-US" dirty="0">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271A1-F6D6-438B-A432-4747EE7ECD40}" type="datetimeFigureOut">
              <a:rPr lang="en-US" smtClean="0"/>
              <a:pPr/>
              <a:t>11/28/15</a:t>
            </a:fld>
            <a:endParaRPr lang="en-US" dirty="0">
              <a:solidFill>
                <a:schemeClr val="tx2"/>
              </a:solidFill>
            </a:endParaRPr>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endParaRPr lang="en-US" dirty="0">
              <a:solidFill>
                <a:schemeClr val="tx2"/>
              </a:solidFill>
            </a:endParaRPr>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ctr"/>
            <a:fld id="{F0C94032-CD4C-4C25-B0C2-CEC720522D92}" type="slidenum">
              <a:rPr lang="en-US" smtClean="0"/>
              <a:pPr algn="ctr"/>
              <a:t>‹#›</a:t>
            </a:fld>
            <a:endParaRPr lang="en-US" b="1" dirty="0">
              <a:solidFill>
                <a:srgbClr val="FFFFFF"/>
              </a:solidFill>
            </a:endParaRPr>
          </a:p>
        </p:txBody>
      </p:sp>
    </p:spTree>
  </p:cSld>
  <p:clrMap bg1="dk1" tx1="lt1" bg2="dk2" tx2="lt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8290" y="389285"/>
            <a:ext cx="6975559" cy="3479908"/>
          </a:xfrm>
        </p:spPr>
        <p:txBody>
          <a:bodyPr>
            <a:normAutofit/>
          </a:bodyPr>
          <a:lstStyle/>
          <a:p>
            <a:r>
              <a:rPr lang="en-US" sz="4800" dirty="0" smtClean="0">
                <a:latin typeface="Avenir Medium"/>
                <a:cs typeface="Avenir Medium"/>
              </a:rPr>
              <a:t>Legal </a:t>
            </a:r>
            <a:r>
              <a:rPr lang="en-US" dirty="0" smtClean="0">
                <a:latin typeface="Avenir Medium"/>
                <a:cs typeface="Avenir Medium"/>
              </a:rPr>
              <a:t>Issues</a:t>
            </a:r>
            <a:r>
              <a:rPr lang="en-US" sz="4800" dirty="0" smtClean="0">
                <a:latin typeface="Avenir Medium"/>
                <a:cs typeface="Avenir Medium"/>
              </a:rPr>
              <a:t> in </a:t>
            </a:r>
            <a:r>
              <a:rPr lang="en-US" dirty="0" smtClean="0">
                <a:latin typeface="Avenir Medium"/>
                <a:cs typeface="Avenir Medium"/>
              </a:rPr>
              <a:t>Administrator Evaluation, Dismissal and Nonrenewal</a:t>
            </a:r>
            <a:r>
              <a:rPr lang="en-US" sz="4800" dirty="0" smtClean="0">
                <a:latin typeface="Avenir Medium"/>
                <a:cs typeface="Avenir Medium"/>
              </a:rPr>
              <a:t> </a:t>
            </a:r>
            <a:endParaRPr lang="en-US" sz="4800" dirty="0">
              <a:latin typeface="Avenir Medium"/>
              <a:cs typeface="Avenir Medium"/>
            </a:endParaRPr>
          </a:p>
        </p:txBody>
      </p:sp>
      <p:sp>
        <p:nvSpPr>
          <p:cNvPr id="3" name="Subtitle 2"/>
          <p:cNvSpPr>
            <a:spLocks noGrp="1"/>
          </p:cNvSpPr>
          <p:nvPr>
            <p:ph type="subTitle" idx="1"/>
          </p:nvPr>
        </p:nvSpPr>
        <p:spPr>
          <a:xfrm>
            <a:off x="1567692" y="4006239"/>
            <a:ext cx="6400800" cy="1752600"/>
          </a:xfrm>
        </p:spPr>
        <p:txBody>
          <a:bodyPr>
            <a:normAutofit fontScale="92500" lnSpcReduction="20000"/>
          </a:bodyPr>
          <a:lstStyle/>
          <a:p>
            <a:endParaRPr lang="en-US" dirty="0" smtClean="0"/>
          </a:p>
          <a:p>
            <a:endParaRPr lang="en-US" dirty="0" smtClean="0"/>
          </a:p>
          <a:p>
            <a:endParaRPr lang="en-US" dirty="0" smtClean="0"/>
          </a:p>
          <a:p>
            <a:r>
              <a:rPr lang="en-US" dirty="0" smtClean="0"/>
              <a:t>Nancy Hungerford, The Hungerford Law </a:t>
            </a:r>
            <a:r>
              <a:rPr lang="en-US" dirty="0" smtClean="0"/>
              <a:t>Firm</a:t>
            </a:r>
          </a:p>
          <a:p>
            <a:r>
              <a:rPr lang="en-US" dirty="0" smtClean="0"/>
              <a:t>Dec. 3, 2015</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6138571"/>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i="1" dirty="0" smtClean="0"/>
              <a:t>Administrators below Asst. Supt.: Rights in case of layoff/recall</a:t>
            </a:r>
            <a:endParaRPr lang="en-US" sz="3600" dirty="0"/>
          </a:p>
        </p:txBody>
      </p:sp>
      <p:sp>
        <p:nvSpPr>
          <p:cNvPr id="6" name="Content Placeholder 5"/>
          <p:cNvSpPr>
            <a:spLocks noGrp="1"/>
          </p:cNvSpPr>
          <p:nvPr>
            <p:ph idx="1"/>
          </p:nvPr>
        </p:nvSpPr>
        <p:spPr>
          <a:xfrm>
            <a:off x="726141" y="1782863"/>
            <a:ext cx="7691719" cy="4571999"/>
          </a:xfrm>
        </p:spPr>
        <p:txBody>
          <a:bodyPr>
            <a:normAutofit/>
          </a:bodyPr>
          <a:lstStyle/>
          <a:p>
            <a:endParaRPr lang="en-US" sz="2800" dirty="0" smtClean="0"/>
          </a:p>
          <a:p>
            <a:r>
              <a:rPr lang="en-US" sz="3200" dirty="0" smtClean="0"/>
              <a:t>Layoff decisions based on seniority  (as an administrator), licensure, merit (as contrasted with others in the group), and “competence” (recent experience at a grade level and/or type of position).</a:t>
            </a:r>
          </a:p>
          <a:p>
            <a:r>
              <a:rPr lang="en-US" sz="3200" dirty="0" smtClean="0"/>
              <a:t>27 months recall rights</a:t>
            </a:r>
            <a:r>
              <a:rPr lang="en-US" dirty="0" smtClean="0"/>
              <a:t>.  Criteria for recall in school board policy.    ORS 342.934</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2181144"/>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i="1" dirty="0" smtClean="0"/>
              <a:t>Administrators below Asst. Supt.: Rights in transfer situations</a:t>
            </a:r>
            <a:endParaRPr lang="en-US" sz="3600" dirty="0"/>
          </a:p>
        </p:txBody>
      </p:sp>
      <p:sp>
        <p:nvSpPr>
          <p:cNvPr id="6" name="Content Placeholder 5"/>
          <p:cNvSpPr>
            <a:spLocks noGrp="1"/>
          </p:cNvSpPr>
          <p:nvPr>
            <p:ph idx="1"/>
          </p:nvPr>
        </p:nvSpPr>
        <p:spPr>
          <a:xfrm>
            <a:off x="726141" y="1782863"/>
            <a:ext cx="7691719" cy="4571999"/>
          </a:xfrm>
        </p:spPr>
        <p:txBody>
          <a:bodyPr>
            <a:normAutofit fontScale="92500"/>
          </a:bodyPr>
          <a:lstStyle/>
          <a:p>
            <a:endParaRPr lang="en-US" sz="2800" dirty="0" smtClean="0"/>
          </a:p>
          <a:p>
            <a:r>
              <a:rPr lang="en-US" sz="3200" dirty="0" smtClean="0"/>
              <a:t>May be transferred to any other administrative position as long as salary is maintained.</a:t>
            </a:r>
          </a:p>
          <a:p>
            <a:r>
              <a:rPr lang="en-US" sz="3200" dirty="0" smtClean="0"/>
              <a:t>May be transferred to a teaching position upon mutual agreement.</a:t>
            </a:r>
          </a:p>
          <a:p>
            <a:r>
              <a:rPr lang="en-US" sz="3200" dirty="0" smtClean="0"/>
              <a:t>May accept a lesser work year position and lower salary, upon mutual agreement.</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2181144"/>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347682"/>
            <a:ext cx="7691719" cy="1143000"/>
          </a:xfrm>
        </p:spPr>
        <p:txBody>
          <a:bodyPr/>
          <a:lstStyle/>
          <a:p>
            <a:pPr algn="l"/>
            <a:r>
              <a:rPr lang="en-US" dirty="0" smtClean="0"/>
              <a:t>Oregon Experience</a:t>
            </a:r>
            <a:endParaRPr lang="en-US" dirty="0"/>
          </a:p>
        </p:txBody>
      </p:sp>
      <p:sp>
        <p:nvSpPr>
          <p:cNvPr id="3" name="Content Placeholder 2"/>
          <p:cNvSpPr>
            <a:spLocks noGrp="1"/>
          </p:cNvSpPr>
          <p:nvPr>
            <p:ph idx="1"/>
          </p:nvPr>
        </p:nvSpPr>
        <p:spPr>
          <a:xfrm>
            <a:off x="726141" y="1769481"/>
            <a:ext cx="7691719" cy="4571999"/>
          </a:xfrm>
        </p:spPr>
        <p:txBody>
          <a:bodyPr>
            <a:normAutofit fontScale="92500" lnSpcReduction="10000"/>
          </a:bodyPr>
          <a:lstStyle/>
          <a:p>
            <a:r>
              <a:rPr lang="en-US" sz="3027" dirty="0" smtClean="0"/>
              <a:t>Oregon’s SB 290 applies to administrators as well as teachers. </a:t>
            </a:r>
          </a:p>
          <a:p>
            <a:r>
              <a:rPr lang="en-US" dirty="0" smtClean="0"/>
              <a:t>In 2011, Oregon Legislature </a:t>
            </a:r>
            <a:r>
              <a:rPr lang="en-US" dirty="0"/>
              <a:t>enacted law requiring the State Board of Education to</a:t>
            </a:r>
            <a:r>
              <a:rPr lang="en-US" dirty="0" smtClean="0"/>
              <a:t> adopt core administrator standards that parallel  ILLSC national standards  </a:t>
            </a:r>
            <a:r>
              <a:rPr lang="en-US" dirty="0"/>
              <a:t>to improve student academic growth and learning by: </a:t>
            </a:r>
            <a:endParaRPr lang="en-US" dirty="0" smtClean="0"/>
          </a:p>
          <a:p>
            <a:pPr lvl="1"/>
            <a:r>
              <a:rPr lang="en-US" dirty="0" smtClean="0"/>
              <a:t>(</a:t>
            </a:r>
            <a:r>
              <a:rPr lang="en-US" dirty="0"/>
              <a:t>a) Assisting school districts in determining the effectiveness of teachers and administrators and in making human resource decisions; and </a:t>
            </a:r>
            <a:endParaRPr lang="en-US" dirty="0" smtClean="0"/>
          </a:p>
          <a:p>
            <a:pPr lvl="1"/>
            <a:r>
              <a:rPr lang="en-US" dirty="0" smtClean="0"/>
              <a:t>(</a:t>
            </a:r>
            <a:r>
              <a:rPr lang="en-US" dirty="0"/>
              <a:t>b) Improving the professional development and the classroom and administrative practices of teachers and administrators.”  </a:t>
            </a:r>
            <a:endParaRPr lang="en-US" dirty="0" smtClean="0"/>
          </a:p>
          <a:p>
            <a:pPr marL="457200" lvl="1" indent="0">
              <a:buNone/>
            </a:pPr>
            <a:r>
              <a:rPr lang="en-US" dirty="0" smtClean="0"/>
              <a:t>ORS </a:t>
            </a:r>
            <a:r>
              <a:rPr lang="en-US" dirty="0"/>
              <a:t>342.856(1). </a:t>
            </a:r>
          </a:p>
        </p:txBody>
      </p:sp>
      <p:pic>
        <p:nvPicPr>
          <p:cNvPr id="4" name="Picture 3" descr="MC900437413.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10933" y="347682"/>
            <a:ext cx="1828800" cy="14605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8091068"/>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347682"/>
            <a:ext cx="7691719" cy="1143000"/>
          </a:xfrm>
        </p:spPr>
        <p:txBody>
          <a:bodyPr/>
          <a:lstStyle/>
          <a:p>
            <a:pPr algn="l"/>
            <a:r>
              <a:rPr lang="en-US" dirty="0" smtClean="0"/>
              <a:t>Oregon Experience</a:t>
            </a:r>
            <a:endParaRPr lang="en-US" dirty="0"/>
          </a:p>
        </p:txBody>
      </p:sp>
      <p:sp>
        <p:nvSpPr>
          <p:cNvPr id="3" name="Content Placeholder 2"/>
          <p:cNvSpPr>
            <a:spLocks noGrp="1"/>
          </p:cNvSpPr>
          <p:nvPr>
            <p:ph idx="1"/>
          </p:nvPr>
        </p:nvSpPr>
        <p:spPr>
          <a:xfrm>
            <a:off x="726141" y="1769481"/>
            <a:ext cx="7691719" cy="4571999"/>
          </a:xfrm>
        </p:spPr>
        <p:txBody>
          <a:bodyPr>
            <a:noAutofit/>
          </a:bodyPr>
          <a:lstStyle/>
          <a:p>
            <a:pPr lvl="1"/>
            <a:r>
              <a:rPr lang="en-US" sz="2800" dirty="0" smtClean="0"/>
              <a:t>No case of dismissal of Oregon contract administrator for failing to meet goals in student learning and growth.  Such a dismissal would have to follow case law for proving “inadequate performance.”</a:t>
            </a:r>
          </a:p>
          <a:p>
            <a:pPr lvl="1"/>
            <a:r>
              <a:rPr lang="en-US" sz="2800" dirty="0" smtClean="0"/>
              <a:t>Probationary administrators could be dismissed for failure to “turn around” a school’s student performance, as </a:t>
            </a:r>
            <a:r>
              <a:rPr lang="en-US" sz="2800" dirty="0" smtClean="0"/>
              <a:t>dismissal is allowed “for any cause considered in good faith sufficient by the board.” </a:t>
            </a:r>
            <a:r>
              <a:rPr lang="en-US" sz="2000" dirty="0" smtClean="0"/>
              <a:t>ORS 342.835(1) </a:t>
            </a:r>
            <a:endParaRPr lang="en-US" sz="2000" dirty="0" smtClean="0"/>
          </a:p>
        </p:txBody>
      </p:sp>
      <p:pic>
        <p:nvPicPr>
          <p:cNvPr id="4" name="Picture 3" descr="MC900437413.WMF"/>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10933" y="347682"/>
            <a:ext cx="1828800" cy="14605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8091068"/>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Oregon Board of </a:t>
            </a:r>
            <a:br>
              <a:rPr lang="en-US" sz="4400" dirty="0" smtClean="0"/>
            </a:br>
            <a:r>
              <a:rPr lang="en-US" sz="4400" dirty="0" smtClean="0"/>
              <a:t>Education’s  Framework</a:t>
            </a:r>
            <a:endParaRPr lang="en-US" sz="4400" dirty="0"/>
          </a:p>
        </p:txBody>
      </p:sp>
      <p:sp>
        <p:nvSpPr>
          <p:cNvPr id="3" name="Content Placeholder 2"/>
          <p:cNvSpPr>
            <a:spLocks noGrp="1"/>
          </p:cNvSpPr>
          <p:nvPr>
            <p:ph idx="1"/>
          </p:nvPr>
        </p:nvSpPr>
        <p:spPr/>
        <p:txBody>
          <a:bodyPr>
            <a:normAutofit/>
          </a:bodyPr>
          <a:lstStyle/>
          <a:p>
            <a:r>
              <a:rPr lang="en-US" dirty="0"/>
              <a:t>Requires each district’s evaluation system be “based on </a:t>
            </a:r>
            <a:r>
              <a:rPr lang="en-US" b="1" i="1" dirty="0" smtClean="0"/>
              <a:t>significant consideration of student learning</a:t>
            </a:r>
            <a:r>
              <a:rPr lang="en-US" dirty="0" smtClean="0"/>
              <a:t>,</a:t>
            </a:r>
            <a:r>
              <a:rPr lang="en-US" dirty="0"/>
              <a:t>” including school-wide academic growth, as determined by: </a:t>
            </a:r>
          </a:p>
          <a:p>
            <a:pPr lvl="1"/>
            <a:r>
              <a:rPr lang="en-US" dirty="0"/>
              <a:t>statewide assessments, and </a:t>
            </a:r>
          </a:p>
          <a:p>
            <a:pPr lvl="1"/>
            <a:r>
              <a:rPr lang="en-US" dirty="0"/>
              <a:t>at least two classroom-level student learning goals set and measured annually. </a:t>
            </a:r>
            <a:endParaRPr lang="en-US" dirty="0" smtClean="0"/>
          </a:p>
          <a:p>
            <a:r>
              <a:rPr lang="en-US" dirty="0" smtClean="0"/>
              <a:t>Weighting percentage (20%) adopted in 2014 using matrix</a:t>
            </a:r>
          </a:p>
          <a:p>
            <a:r>
              <a:rPr lang="en-US" dirty="0" smtClean="0"/>
              <a:t>Expectation is that evaluations are to have consequences on employment</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79466948"/>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Dismissal case law in Oregon</a:t>
            </a:r>
            <a:endParaRPr lang="en-US" sz="3600" dirty="0"/>
          </a:p>
        </p:txBody>
      </p:sp>
      <p:sp>
        <p:nvSpPr>
          <p:cNvPr id="3" name="Content Placeholder 2"/>
          <p:cNvSpPr>
            <a:spLocks noGrp="1"/>
          </p:cNvSpPr>
          <p:nvPr>
            <p:ph idx="1"/>
          </p:nvPr>
        </p:nvSpPr>
        <p:spPr>
          <a:xfrm>
            <a:off x="726141" y="1913603"/>
            <a:ext cx="7691719" cy="4571999"/>
          </a:xfrm>
        </p:spPr>
        <p:txBody>
          <a:bodyPr>
            <a:normAutofit/>
          </a:bodyPr>
          <a:lstStyle/>
          <a:p>
            <a:endParaRPr lang="en-US" dirty="0" smtClean="0"/>
          </a:p>
          <a:p>
            <a:r>
              <a:rPr lang="en-US" sz="2800" dirty="0" smtClean="0"/>
              <a:t>Most cases of dismissal of administrators heard by FDAB involve neglect of duty or misconduct.</a:t>
            </a:r>
          </a:p>
          <a:p>
            <a:r>
              <a:rPr lang="en-US" sz="2800" dirty="0" smtClean="0"/>
              <a:t>If FDAB finds facts alleged to be substantiated and sufficient to support one or more of the statutory grounds for dismissal, then FDAB is to defer to local school board on issue of whether dismissal should take place.</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316828"/>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Dismissal case law in Oregon</a:t>
            </a:r>
            <a:endParaRPr lang="en-US" sz="3600" dirty="0"/>
          </a:p>
        </p:txBody>
      </p:sp>
      <p:sp>
        <p:nvSpPr>
          <p:cNvPr id="3" name="Content Placeholder 2"/>
          <p:cNvSpPr>
            <a:spLocks noGrp="1"/>
          </p:cNvSpPr>
          <p:nvPr>
            <p:ph idx="1"/>
          </p:nvPr>
        </p:nvSpPr>
        <p:spPr>
          <a:xfrm>
            <a:off x="726141" y="1913603"/>
            <a:ext cx="7691719" cy="4571999"/>
          </a:xfrm>
        </p:spPr>
        <p:txBody>
          <a:bodyPr>
            <a:normAutofit/>
          </a:bodyPr>
          <a:lstStyle/>
          <a:p>
            <a:pPr>
              <a:buNone/>
            </a:pPr>
            <a:r>
              <a:rPr lang="en-US" sz="2800" dirty="0" smtClean="0"/>
              <a:t>More frequently today, dismissals of administrators or supervisors are challenged in court as unlawful employment practices, such as:</a:t>
            </a:r>
          </a:p>
          <a:p>
            <a:pPr lvl="2"/>
            <a:r>
              <a:rPr lang="en-US" sz="2400" b="0" i="1" dirty="0" smtClean="0"/>
              <a:t>Discrimination based on protected class</a:t>
            </a:r>
          </a:p>
          <a:p>
            <a:pPr lvl="2"/>
            <a:r>
              <a:rPr lang="en-US" sz="2400" b="0" i="1" dirty="0" smtClean="0"/>
              <a:t>Whistle-blowing</a:t>
            </a:r>
          </a:p>
          <a:p>
            <a:pPr lvl="2"/>
            <a:r>
              <a:rPr lang="en-US" sz="2400" b="0" i="1" dirty="0" smtClean="0"/>
              <a:t>Retaliation for advocacy for protected class member</a:t>
            </a:r>
          </a:p>
          <a:p>
            <a:pPr lvl="2"/>
            <a:r>
              <a:rPr lang="en-US" sz="2400" b="0" i="1" dirty="0" smtClean="0"/>
              <a:t>Violation of constitutional rights, including “due process” of law.</a:t>
            </a:r>
            <a:endParaRPr lang="en-US" sz="2400" b="0" i="1"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316828"/>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Vertical Title 6"/>
          <p:cNvSpPr>
            <a:spLocks noGrp="1"/>
          </p:cNvSpPr>
          <p:nvPr>
            <p:ph type="title"/>
          </p:nvPr>
        </p:nvSpPr>
        <p:spPr/>
        <p:txBody>
          <a:bodyPr/>
          <a:lstStyle/>
          <a:p>
            <a:r>
              <a:rPr lang="en-US" dirty="0" smtClean="0"/>
              <a:t>Contact Information</a:t>
            </a:r>
            <a:endParaRPr lang="en-US" dirty="0"/>
          </a:p>
        </p:txBody>
      </p:sp>
      <p:sp>
        <p:nvSpPr>
          <p:cNvPr id="9" name="Content Placeholder 8"/>
          <p:cNvSpPr>
            <a:spLocks noGrp="1"/>
          </p:cNvSpPr>
          <p:nvPr>
            <p:ph idx="1"/>
          </p:nvPr>
        </p:nvSpPr>
        <p:spPr/>
        <p:txBody>
          <a:bodyPr>
            <a:normAutofit fontScale="92500" lnSpcReduction="20000"/>
          </a:bodyPr>
          <a:lstStyle/>
          <a:p>
            <a:pPr marL="0" indent="0" algn="ctr">
              <a:spcBef>
                <a:spcPts val="600"/>
              </a:spcBef>
              <a:buNone/>
            </a:pPr>
            <a:r>
              <a:rPr lang="en-US" sz="3200" b="1" dirty="0" smtClean="0"/>
              <a:t>Nancy Hungerford</a:t>
            </a:r>
          </a:p>
          <a:p>
            <a:pPr marL="0" indent="0" algn="ctr">
              <a:spcBef>
                <a:spcPts val="600"/>
              </a:spcBef>
              <a:buNone/>
            </a:pPr>
            <a:r>
              <a:rPr lang="en-US" sz="2800" cap="small" dirty="0" smtClean="0"/>
              <a:t>The Hungerford Law Firm</a:t>
            </a:r>
          </a:p>
          <a:p>
            <a:pPr marL="0" indent="0" algn="ctr">
              <a:spcBef>
                <a:spcPts val="600"/>
              </a:spcBef>
              <a:buNone/>
            </a:pPr>
            <a:endParaRPr lang="en-US" sz="2800" cap="small" dirty="0" smtClean="0"/>
          </a:p>
          <a:p>
            <a:pPr marL="0" indent="0" algn="ctr">
              <a:spcBef>
                <a:spcPts val="600"/>
              </a:spcBef>
              <a:buNone/>
            </a:pPr>
            <a:r>
              <a:rPr lang="en-US" sz="2800" dirty="0" smtClean="0"/>
              <a:t>PO Box 3010  </a:t>
            </a:r>
          </a:p>
          <a:p>
            <a:pPr marL="0" indent="0" algn="ctr">
              <a:spcBef>
                <a:spcPts val="600"/>
              </a:spcBef>
              <a:buNone/>
            </a:pPr>
            <a:r>
              <a:rPr lang="en-US" sz="2800" dirty="0" smtClean="0"/>
              <a:t>Oregon City, OR 97045</a:t>
            </a:r>
          </a:p>
          <a:p>
            <a:pPr marL="0" indent="0" algn="ctr">
              <a:spcBef>
                <a:spcPts val="600"/>
              </a:spcBef>
              <a:buNone/>
            </a:pPr>
            <a:endParaRPr lang="en-US" sz="2800" dirty="0" smtClean="0"/>
          </a:p>
          <a:p>
            <a:pPr marL="0" indent="0" algn="ctr">
              <a:spcBef>
                <a:spcPts val="600"/>
              </a:spcBef>
              <a:buNone/>
            </a:pPr>
            <a:r>
              <a:rPr lang="en-US" sz="2800" dirty="0" smtClean="0"/>
              <a:t>(503) 781-3458</a:t>
            </a:r>
          </a:p>
          <a:p>
            <a:pPr marL="0" indent="0" algn="ctr">
              <a:spcBef>
                <a:spcPts val="600"/>
              </a:spcBef>
              <a:buNone/>
            </a:pPr>
            <a:endParaRPr lang="en-US" sz="2800" dirty="0" smtClean="0"/>
          </a:p>
          <a:p>
            <a:pPr marL="0" indent="0" algn="ctr">
              <a:spcBef>
                <a:spcPts val="600"/>
              </a:spcBef>
              <a:buNone/>
            </a:pPr>
            <a:r>
              <a:rPr lang="en-US" sz="2800" dirty="0" err="1" smtClean="0"/>
              <a:t>Nancy@hungerfordlaw.com</a:t>
            </a:r>
            <a:endParaRPr lang="en-US" sz="2800"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79181142"/>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7" name="Content Placeholder 6"/>
          <p:cNvSpPr>
            <a:spLocks noGrp="1"/>
          </p:cNvSpPr>
          <p:nvPr>
            <p:ph idx="1"/>
          </p:nvPr>
        </p:nvSpPr>
        <p:spPr/>
        <p:txBody>
          <a:bodyP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3022910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pic>
        <p:nvPicPr>
          <p:cNvPr id="11" name="Content Placeholder 10" descr="MP900401966.JPG"/>
          <p:cNvPicPr>
            <a:picLocks noGrp="1" noChangeAspect="1"/>
          </p:cNvPicPr>
          <p:nvPr>
            <p:ph sz="half" idx="1"/>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t="-25938" b="-25938"/>
          <a:stretch>
            <a:fillRect/>
          </a:stretch>
        </p:blipFill>
        <p:spPr/>
      </p:pic>
      <p:sp>
        <p:nvSpPr>
          <p:cNvPr id="6" name="Text Placeholder 5"/>
          <p:cNvSpPr>
            <a:spLocks noGrp="1"/>
          </p:cNvSpPr>
          <p:nvPr>
            <p:ph sz="half" idx="2"/>
          </p:nvPr>
        </p:nvSpPr>
        <p:spPr>
          <a:xfrm>
            <a:off x="4230499" y="1586753"/>
            <a:ext cx="4194173" cy="4583860"/>
          </a:xfrm>
        </p:spPr>
        <p:txBody>
          <a:bodyPr>
            <a:normAutofit/>
          </a:bodyPr>
          <a:lstStyle/>
          <a:p>
            <a:endParaRPr lang="en-US" dirty="0" smtClean="0"/>
          </a:p>
          <a:p>
            <a:r>
              <a:rPr lang="en-US" dirty="0" smtClean="0"/>
              <a:t>Legal protections for TSPC- licensed  administrators were</a:t>
            </a:r>
          </a:p>
          <a:p>
            <a:pPr marL="0" indent="0">
              <a:buNone/>
            </a:pPr>
            <a:r>
              <a:rPr lang="en-US" dirty="0" smtClean="0"/>
              <a:t>	once the same as teachers, 	but that changed in 1973, </a:t>
            </a:r>
          </a:p>
          <a:p>
            <a:pPr marL="0" indent="0">
              <a:buNone/>
            </a:pPr>
            <a:r>
              <a:rPr lang="en-US" dirty="0" smtClean="0"/>
              <a:t>	and again in 1997.</a:t>
            </a:r>
          </a:p>
          <a:p>
            <a:pPr marL="0" indent="0">
              <a:buNone/>
            </a:pPr>
            <a:r>
              <a:rPr lang="en-US" dirty="0" smtClean="0"/>
              <a:t>	</a:t>
            </a:r>
          </a:p>
          <a:p>
            <a:pPr marL="0" indent="0">
              <a:buNone/>
            </a:pPr>
            <a:r>
              <a:rPr lang="en-US" dirty="0" smtClean="0"/>
              <a:t>	• Administrators are not</a:t>
            </a:r>
          </a:p>
          <a:p>
            <a:pPr marL="0" indent="0">
              <a:buNone/>
            </a:pPr>
            <a:r>
              <a:rPr lang="en-US" dirty="0" smtClean="0"/>
              <a:t>	eligible to bargain in Oregon</a:t>
            </a:r>
          </a:p>
          <a:p>
            <a:pPr marL="0" indent="0">
              <a:buNone/>
            </a:pPr>
            <a:r>
              <a:rPr lang="en-US" dirty="0" smtClean="0"/>
              <a:t>	•Contract administrators</a:t>
            </a:r>
          </a:p>
          <a:p>
            <a:pPr marL="0" indent="0">
              <a:buNone/>
            </a:pPr>
            <a:r>
              <a:rPr lang="en-US" dirty="0" smtClean="0"/>
              <a:t>	may appeal dismissals to 	FDAB but not </a:t>
            </a:r>
            <a:r>
              <a:rPr lang="en-US" dirty="0" err="1" smtClean="0"/>
              <a:t>nonrenewals</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97306116"/>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“Contractual” Rights</a:t>
            </a:r>
            <a:endParaRPr lang="en-US" dirty="0"/>
          </a:p>
        </p:txBody>
      </p:sp>
      <p:sp>
        <p:nvSpPr>
          <p:cNvPr id="6" name="Content Placeholder 5"/>
          <p:cNvSpPr>
            <a:spLocks noGrp="1"/>
          </p:cNvSpPr>
          <p:nvPr>
            <p:ph idx="1"/>
          </p:nvPr>
        </p:nvSpPr>
        <p:spPr/>
        <p:txBody>
          <a:bodyPr>
            <a:normAutofit fontScale="77500" lnSpcReduction="20000"/>
          </a:bodyPr>
          <a:lstStyle/>
          <a:p>
            <a:pPr marL="0" indent="0">
              <a:buNone/>
            </a:pPr>
            <a:r>
              <a:rPr lang="en-US" sz="3097" dirty="0" smtClean="0"/>
              <a:t>School administrators with superintendent in title  are not covered by the “fair dismissal” law.</a:t>
            </a:r>
            <a:endParaRPr lang="en-US" sz="3097" dirty="0" smtClean="0"/>
          </a:p>
          <a:p>
            <a:pPr marL="0" indent="0">
              <a:buNone/>
            </a:pPr>
            <a:r>
              <a:rPr lang="en-US" sz="3097" dirty="0" smtClean="0"/>
              <a:t>As per </a:t>
            </a:r>
            <a:r>
              <a:rPr lang="en-US" sz="3200" b="0" i="1" dirty="0" smtClean="0"/>
              <a:t>ORS 342.513-.</a:t>
            </a:r>
            <a:r>
              <a:rPr lang="en-US" sz="3200" b="0" i="1" dirty="0" smtClean="0"/>
              <a:t>549, s</a:t>
            </a:r>
            <a:r>
              <a:rPr lang="en-US" sz="3097" dirty="0" smtClean="0"/>
              <a:t>chool </a:t>
            </a:r>
            <a:r>
              <a:rPr lang="en-US" sz="3097" dirty="0" smtClean="0"/>
              <a:t>administrators with “superintendent” in their title must have an individual employment contract that </a:t>
            </a:r>
            <a:r>
              <a:rPr lang="en-US" sz="3097" dirty="0" smtClean="0"/>
              <a:t>addresses:</a:t>
            </a:r>
          </a:p>
          <a:p>
            <a:pPr marL="0" indent="0">
              <a:buNone/>
            </a:pPr>
            <a:r>
              <a:rPr lang="en-US" sz="2800" dirty="0" smtClean="0"/>
              <a:t>	•</a:t>
            </a:r>
            <a:r>
              <a:rPr lang="en-US" sz="2800" dirty="0" smtClean="0"/>
              <a:t> </a:t>
            </a:r>
            <a:r>
              <a:rPr lang="en-US" sz="2800" b="0" i="1" dirty="0" smtClean="0"/>
              <a:t>renewal and dismissal </a:t>
            </a:r>
            <a:r>
              <a:rPr lang="en-US" sz="2800" b="0" i="1" dirty="0" smtClean="0"/>
              <a:t>procedures </a:t>
            </a:r>
          </a:p>
          <a:p>
            <a:pPr marL="0" indent="0">
              <a:buNone/>
            </a:pPr>
            <a:r>
              <a:rPr lang="en-US" sz="2800" b="0" i="1" dirty="0" smtClean="0"/>
              <a:t>	</a:t>
            </a:r>
            <a:r>
              <a:rPr lang="en-US" sz="2800" b="0" i="1" dirty="0" smtClean="0"/>
              <a:t>•</a:t>
            </a:r>
            <a:r>
              <a:rPr lang="en-US" sz="2800" b="0" i="1" dirty="0" smtClean="0"/>
              <a:t>term </a:t>
            </a:r>
            <a:r>
              <a:rPr lang="en-US" sz="2800" b="0" i="1" dirty="0" smtClean="0"/>
              <a:t>of the contract (no more than 3 years</a:t>
            </a:r>
            <a:r>
              <a:rPr lang="en-US" sz="2800" b="0" i="1" dirty="0" smtClean="0"/>
              <a:t>),  and</a:t>
            </a:r>
          </a:p>
          <a:p>
            <a:pPr marL="0" indent="0">
              <a:buNone/>
            </a:pPr>
            <a:r>
              <a:rPr lang="en-US" sz="2800" b="0" i="1" dirty="0" smtClean="0"/>
              <a:t> 	•resignation  </a:t>
            </a:r>
          </a:p>
          <a:p>
            <a:pPr marL="0" indent="0">
              <a:buNone/>
            </a:pPr>
            <a:r>
              <a:rPr lang="en-US" sz="2800" dirty="0" smtClean="0"/>
              <a:t>Notice </a:t>
            </a:r>
            <a:r>
              <a:rPr lang="en-US" sz="2800" dirty="0" smtClean="0"/>
              <a:t>of nonrenewal by Mar. 15 of final year of contract.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4169025"/>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“Contractual”</a:t>
            </a:r>
            <a:r>
              <a:rPr lang="en-US" dirty="0" smtClean="0"/>
              <a:t> </a:t>
            </a:r>
            <a:r>
              <a:rPr lang="en-US" dirty="0" smtClean="0"/>
              <a:t>Job Protection provisions</a:t>
            </a:r>
            <a:endParaRPr lang="en-US" dirty="0"/>
          </a:p>
        </p:txBody>
      </p:sp>
      <p:sp>
        <p:nvSpPr>
          <p:cNvPr id="6" name="Content Placeholder 5"/>
          <p:cNvSpPr>
            <a:spLocks noGrp="1"/>
          </p:cNvSpPr>
          <p:nvPr>
            <p:ph idx="1"/>
          </p:nvPr>
        </p:nvSpPr>
        <p:spPr/>
        <p:txBody>
          <a:bodyPr>
            <a:normAutofit lnSpcReduction="10000"/>
          </a:bodyPr>
          <a:lstStyle/>
          <a:p>
            <a:pPr marL="0" indent="0">
              <a:buNone/>
            </a:pPr>
            <a:r>
              <a:rPr lang="en-US" sz="2800" dirty="0" smtClean="0"/>
              <a:t>School administrators</a:t>
            </a:r>
            <a:r>
              <a:rPr lang="en-US" sz="2800" dirty="0" smtClean="0"/>
              <a:t> </a:t>
            </a:r>
            <a:r>
              <a:rPr lang="en-US" sz="2800" dirty="0" smtClean="0"/>
              <a:t>not covered by </a:t>
            </a:r>
            <a:r>
              <a:rPr lang="en-US" sz="2800" dirty="0" smtClean="0"/>
              <a:t>the </a:t>
            </a:r>
            <a:r>
              <a:rPr lang="en-US" sz="2800" dirty="0" smtClean="0"/>
              <a:t>“fair dismissal” </a:t>
            </a:r>
            <a:r>
              <a:rPr lang="en-US" sz="2800" dirty="0" smtClean="0"/>
              <a:t>law may negotiate certain job protection features into their individual employment contract:</a:t>
            </a:r>
          </a:p>
          <a:p>
            <a:pPr marL="0" indent="0">
              <a:buNone/>
            </a:pPr>
            <a:r>
              <a:rPr lang="en-US" sz="2800" dirty="0" smtClean="0"/>
              <a:t>•</a:t>
            </a:r>
            <a:r>
              <a:rPr lang="en-US" sz="2800" b="0" i="1" dirty="0" smtClean="0"/>
              <a:t>Required procedures for dealing with complaints</a:t>
            </a:r>
          </a:p>
          <a:p>
            <a:pPr marL="0" indent="0">
              <a:buNone/>
            </a:pPr>
            <a:r>
              <a:rPr lang="en-US" sz="2800" b="0" i="1" dirty="0" smtClean="0"/>
              <a:t>•Required procedures for </a:t>
            </a:r>
            <a:r>
              <a:rPr lang="en-US" sz="2800" b="0" i="1" dirty="0" smtClean="0"/>
              <a:t>addressing poor performance, such as notice and a time period for improvement.</a:t>
            </a:r>
          </a:p>
          <a:p>
            <a:pPr marL="0" indent="0">
              <a:buNone/>
            </a:pPr>
            <a:r>
              <a:rPr lang="en-US" sz="2800" b="0" i="1" dirty="0" smtClean="0"/>
              <a:t>•Right to “due process”-type hearing with school board before any decision to dismiss is made.</a:t>
            </a:r>
          </a:p>
          <a:p>
            <a:pPr marL="0" indent="0">
              <a:buNone/>
            </a:pPr>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4169025"/>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“Contractual”</a:t>
            </a:r>
            <a:r>
              <a:rPr lang="en-US" dirty="0" smtClean="0"/>
              <a:t> Termination provisions</a:t>
            </a:r>
            <a:endParaRPr lang="en-US" dirty="0"/>
          </a:p>
        </p:txBody>
      </p:sp>
      <p:sp>
        <p:nvSpPr>
          <p:cNvPr id="6" name="Content Placeholder 5"/>
          <p:cNvSpPr>
            <a:spLocks noGrp="1"/>
          </p:cNvSpPr>
          <p:nvPr>
            <p:ph idx="1"/>
          </p:nvPr>
        </p:nvSpPr>
        <p:spPr/>
        <p:txBody>
          <a:bodyPr>
            <a:normAutofit fontScale="85000" lnSpcReduction="10000"/>
          </a:bodyPr>
          <a:lstStyle/>
          <a:p>
            <a:pPr marL="0" indent="0">
              <a:buNone/>
            </a:pPr>
            <a:r>
              <a:rPr lang="en-US" sz="2800" dirty="0" smtClean="0"/>
              <a:t>By law (ORS 342.549(3)), school boards “may not enter into an employment contract with an administrator that contains provisions that expressly obligate the district to compensate the administrator for work that is not performed.”  However:</a:t>
            </a:r>
          </a:p>
          <a:p>
            <a:pPr marL="0" indent="0">
              <a:buNone/>
            </a:pPr>
            <a:r>
              <a:rPr lang="en-US" sz="2800" dirty="0" smtClean="0"/>
              <a:t>•</a:t>
            </a:r>
            <a:r>
              <a:rPr lang="en-US" sz="2800" b="0" i="1" dirty="0" smtClean="0"/>
              <a:t>Some employment agreements provide for “no cause” unilateral termination of contract with payment of 6 months or more as a “severance” payment – literally payment for entering into an agreement that gives the school board greater flexibility.</a:t>
            </a:r>
          </a:p>
          <a:p>
            <a:pPr marL="0" indent="0">
              <a:buNone/>
            </a:pPr>
            <a:r>
              <a:rPr lang="en-US" sz="2800" b="0" i="1" dirty="0" smtClean="0"/>
              <a:t>•Some districts negotiate early termination of a contract with a cash payout  “in settlement of disputed claims.”</a:t>
            </a:r>
            <a:endParaRPr lang="en-US" sz="2800" b="0" i="1" dirty="0" smtClean="0"/>
          </a:p>
          <a:p>
            <a:pPr marL="0" indent="0">
              <a:buNone/>
            </a:pPr>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4169025"/>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Administrator Group “</a:t>
            </a:r>
            <a:r>
              <a:rPr lang="en-US" dirty="0" smtClean="0"/>
              <a:t>Contractual”</a:t>
            </a:r>
            <a:r>
              <a:rPr lang="en-US" dirty="0" smtClean="0"/>
              <a:t> provisions</a:t>
            </a:r>
            <a:endParaRPr lang="en-US" dirty="0"/>
          </a:p>
        </p:txBody>
      </p:sp>
      <p:sp>
        <p:nvSpPr>
          <p:cNvPr id="6" name="Content Placeholder 5"/>
          <p:cNvSpPr>
            <a:spLocks noGrp="1"/>
          </p:cNvSpPr>
          <p:nvPr>
            <p:ph idx="1"/>
          </p:nvPr>
        </p:nvSpPr>
        <p:spPr/>
        <p:txBody>
          <a:bodyPr>
            <a:normAutofit lnSpcReduction="10000"/>
          </a:bodyPr>
          <a:lstStyle/>
          <a:p>
            <a:pPr marL="0" indent="0">
              <a:buNone/>
            </a:pPr>
            <a:r>
              <a:rPr lang="en-US" sz="2800" dirty="0" smtClean="0"/>
              <a:t>Many larger districts have administrator groups </a:t>
            </a:r>
            <a:r>
              <a:rPr lang="en-US" sz="2800" dirty="0" smtClean="0"/>
              <a:t>that “negotiate” group agreements.  What is the status of such agreements?</a:t>
            </a:r>
          </a:p>
          <a:p>
            <a:pPr marL="0" indent="0">
              <a:buNone/>
            </a:pPr>
            <a:r>
              <a:rPr lang="en-US" sz="2800" b="0" i="1" dirty="0" smtClean="0"/>
              <a:t>• Not enforceable by ERB because administrators have no bargaining rights.  Enforceable by courts?</a:t>
            </a:r>
          </a:p>
          <a:p>
            <a:pPr marL="0" indent="0">
              <a:buNone/>
            </a:pPr>
            <a:r>
              <a:rPr lang="en-US" sz="2800" b="0" i="1" dirty="0" smtClean="0"/>
              <a:t>• Maybe not binding on individual members of the group unless they sign off on an individual contract incorporating the “group agreement.”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4169025"/>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i="1" dirty="0" smtClean="0"/>
              <a:t>Administrators below Asst. Supt.:</a:t>
            </a:r>
            <a:endParaRPr lang="en-US" sz="3600" dirty="0"/>
          </a:p>
        </p:txBody>
      </p:sp>
      <p:sp>
        <p:nvSpPr>
          <p:cNvPr id="6" name="Content Placeholder 5"/>
          <p:cNvSpPr>
            <a:spLocks noGrp="1"/>
          </p:cNvSpPr>
          <p:nvPr>
            <p:ph idx="1"/>
          </p:nvPr>
        </p:nvSpPr>
        <p:spPr>
          <a:xfrm>
            <a:off x="726141" y="1782863"/>
            <a:ext cx="7691719" cy="4571999"/>
          </a:xfrm>
        </p:spPr>
        <p:txBody>
          <a:bodyPr>
            <a:normAutofit fontScale="92500" lnSpcReduction="20000"/>
          </a:bodyPr>
          <a:lstStyle/>
          <a:p>
            <a:pPr>
              <a:buNone/>
            </a:pPr>
            <a:r>
              <a:rPr lang="en-US" sz="2800" dirty="0" smtClean="0"/>
              <a:t>•Serve a probationary period of </a:t>
            </a:r>
            <a:r>
              <a:rPr lang="en-US" sz="2800" b="0" i="1" dirty="0" smtClean="0"/>
              <a:t>up to 3 years</a:t>
            </a:r>
            <a:r>
              <a:rPr lang="en-US" sz="2800" dirty="0" smtClean="0"/>
              <a:t>, with annual renewal/nonrenewal by Mar. </a:t>
            </a:r>
            <a:r>
              <a:rPr lang="en-US" sz="2800" dirty="0" smtClean="0"/>
              <a:t>15, but could be offered a 1 or 2 year probationary period.  </a:t>
            </a:r>
            <a:endParaRPr lang="en-US" sz="2800" dirty="0" smtClean="0"/>
          </a:p>
          <a:p>
            <a:r>
              <a:rPr lang="en-US" sz="2800" dirty="0" smtClean="0"/>
              <a:t>After becoming contract administrators, are employed on 3-year contracts, with notice of extension/ </a:t>
            </a:r>
            <a:r>
              <a:rPr lang="en-US" sz="2800" dirty="0" err="1" smtClean="0"/>
              <a:t>nonextension</a:t>
            </a:r>
            <a:r>
              <a:rPr lang="en-US" sz="2800" dirty="0" smtClean="0"/>
              <a:t> by March 15 of 2</a:t>
            </a:r>
            <a:r>
              <a:rPr lang="en-US" sz="2800" baseline="30000" dirty="0" smtClean="0"/>
              <a:t>nd</a:t>
            </a:r>
            <a:r>
              <a:rPr lang="en-US" sz="2800" dirty="0" smtClean="0"/>
              <a:t> year.  Options:</a:t>
            </a:r>
            <a:r>
              <a:rPr lang="en-US" sz="2800" dirty="0" smtClean="0"/>
              <a:t> </a:t>
            </a:r>
          </a:p>
          <a:p>
            <a:pPr lvl="2"/>
            <a:r>
              <a:rPr lang="en-US" sz="2400" dirty="0" smtClean="0"/>
              <a:t> </a:t>
            </a:r>
            <a:r>
              <a:rPr lang="en-US" sz="2400" dirty="0" smtClean="0"/>
              <a:t>A</a:t>
            </a:r>
            <a:r>
              <a:rPr lang="en-US" sz="2400" b="0" i="1" dirty="0" smtClean="0"/>
              <a:t>.  New 3-year contract;</a:t>
            </a:r>
            <a:r>
              <a:rPr lang="en-US" sz="2400" b="0" i="1" dirty="0" smtClean="0"/>
              <a:t> </a:t>
            </a:r>
          </a:p>
          <a:p>
            <a:pPr lvl="2"/>
            <a:r>
              <a:rPr lang="en-US" sz="2400" b="0" i="1" dirty="0" smtClean="0"/>
              <a:t>B</a:t>
            </a:r>
            <a:r>
              <a:rPr lang="en-US" sz="2400" b="0" i="1" dirty="0" smtClean="0"/>
              <a:t>.  Add one year to current contract;</a:t>
            </a:r>
            <a:r>
              <a:rPr lang="en-US" sz="2400" b="0" i="1" dirty="0" smtClean="0"/>
              <a:t> </a:t>
            </a:r>
          </a:p>
          <a:p>
            <a:pPr lvl="2"/>
            <a:r>
              <a:rPr lang="en-US" sz="2400" b="0" i="1" dirty="0" smtClean="0"/>
              <a:t>C</a:t>
            </a:r>
            <a:r>
              <a:rPr lang="en-US" sz="2400" b="0" i="1" dirty="0" smtClean="0"/>
              <a:t>. No extension; current contract in place until expiration;</a:t>
            </a:r>
            <a:r>
              <a:rPr lang="en-US" sz="2400" b="0" i="1" dirty="0" smtClean="0"/>
              <a:t> </a:t>
            </a:r>
          </a:p>
          <a:p>
            <a:pPr lvl="2"/>
            <a:r>
              <a:rPr lang="en-US" sz="2400" b="0" i="1" dirty="0" smtClean="0"/>
              <a:t>D</a:t>
            </a:r>
            <a:r>
              <a:rPr lang="en-US" sz="2400" b="0" i="1" dirty="0" smtClean="0"/>
              <a:t>. In some cases, right </a:t>
            </a:r>
            <a:r>
              <a:rPr lang="en-US" sz="2400" b="0" i="1" dirty="0" smtClean="0"/>
              <a:t>to vacant teaching </a:t>
            </a:r>
            <a:r>
              <a:rPr lang="en-US" sz="2400" b="0" i="1" dirty="0" smtClean="0"/>
              <a:t>position</a:t>
            </a:r>
            <a:r>
              <a:rPr lang="en-US" sz="2400" b="0" i="1" dirty="0" smtClean="0"/>
              <a:t>.</a:t>
            </a:r>
            <a:endParaRPr lang="en-US" sz="2400" b="0" i="1" dirty="0" smtClean="0"/>
          </a:p>
          <a:p>
            <a:r>
              <a:rPr lang="en-US" sz="2800" dirty="0" smtClean="0"/>
              <a:t>NO RIGHT TO F.D.A.B. appeal after nonrenewal.</a:t>
            </a:r>
          </a:p>
          <a:p>
            <a:pPr marL="0" indent="0">
              <a:buNone/>
            </a:pP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2181144"/>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i="1" dirty="0" smtClean="0"/>
              <a:t>Administrators below Asst. Supt.:</a:t>
            </a:r>
            <a:endParaRPr lang="en-US" sz="3600" dirty="0"/>
          </a:p>
        </p:txBody>
      </p:sp>
      <p:sp>
        <p:nvSpPr>
          <p:cNvPr id="6" name="Content Placeholder 5"/>
          <p:cNvSpPr>
            <a:spLocks noGrp="1"/>
          </p:cNvSpPr>
          <p:nvPr>
            <p:ph idx="1"/>
          </p:nvPr>
        </p:nvSpPr>
        <p:spPr>
          <a:xfrm>
            <a:off x="726141" y="1782863"/>
            <a:ext cx="7691719" cy="4571999"/>
          </a:xfrm>
        </p:spPr>
        <p:txBody>
          <a:bodyPr>
            <a:normAutofit lnSpcReduction="10000"/>
          </a:bodyPr>
          <a:lstStyle/>
          <a:p>
            <a:endParaRPr lang="en-US" sz="2800" dirty="0" smtClean="0"/>
          </a:p>
          <a:p>
            <a:r>
              <a:rPr lang="en-US" sz="3200" dirty="0" smtClean="0"/>
              <a:t>If probationary, may be dismissed at any time  “for any cause deemed in good faith sufficient by the school board.”</a:t>
            </a:r>
          </a:p>
          <a:p>
            <a:r>
              <a:rPr lang="en-US" sz="3200" dirty="0" smtClean="0"/>
              <a:t>If contract status, may be dismissed during term of 3-year contract for any reason in ORS 342.865 (inadequate performance, neglect of duty, insubordination, immorality, etc.)</a:t>
            </a:r>
          </a:p>
          <a:p>
            <a:pPr marL="0" indent="0">
              <a:buNone/>
            </a:pP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2181144"/>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i="1" dirty="0" smtClean="0"/>
              <a:t>Administrators below Asst. Supt.: Rights in case of dismissal</a:t>
            </a:r>
            <a:endParaRPr lang="en-US" sz="3600" dirty="0"/>
          </a:p>
        </p:txBody>
      </p:sp>
      <p:sp>
        <p:nvSpPr>
          <p:cNvPr id="6" name="Content Placeholder 5"/>
          <p:cNvSpPr>
            <a:spLocks noGrp="1"/>
          </p:cNvSpPr>
          <p:nvPr>
            <p:ph idx="1"/>
          </p:nvPr>
        </p:nvSpPr>
        <p:spPr>
          <a:xfrm>
            <a:off x="726141" y="1782863"/>
            <a:ext cx="7691719" cy="4571999"/>
          </a:xfrm>
        </p:spPr>
        <p:txBody>
          <a:bodyPr>
            <a:normAutofit lnSpcReduction="10000"/>
          </a:bodyPr>
          <a:lstStyle/>
          <a:p>
            <a:endParaRPr lang="en-US" sz="2800" dirty="0" smtClean="0"/>
          </a:p>
          <a:p>
            <a:r>
              <a:rPr lang="en-US" sz="3200" dirty="0" smtClean="0"/>
              <a:t>A pre-termination hearing before the Supt. and/or Board + right to know specific charges, opportunity to respond, and right to counsel. </a:t>
            </a:r>
          </a:p>
          <a:p>
            <a:pPr marL="0" indent="0">
              <a:buNone/>
            </a:pPr>
            <a:r>
              <a:rPr lang="en-US" dirty="0" smtClean="0"/>
              <a:t>•   If a contract administrator, a post-dismissal hearing 	before the FDAB. ORS 342.895-.905.</a:t>
            </a:r>
          </a:p>
          <a:p>
            <a:pPr marL="0" indent="0">
              <a:buNone/>
            </a:pPr>
            <a:r>
              <a:rPr lang="en-US" dirty="0" smtClean="0"/>
              <a:t>•   If a probationary administrator, a full post-dismissal  	hearing  before the school board. </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2181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21177</TotalTime>
  <Words>1189</Words>
  <Application>Microsoft Macintosh PowerPoint</Application>
  <PresentationFormat>On-screen Show (4:3)</PresentationFormat>
  <Paragraphs>97</Paragraphs>
  <Slides>18</Slides>
  <Notes>0</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Focus</vt:lpstr>
      <vt:lpstr>Legal Issues in Administrator Evaluation, Dismissal and Nonrenewal </vt:lpstr>
      <vt:lpstr>Introduction</vt:lpstr>
      <vt:lpstr>“Contractual” Rights</vt:lpstr>
      <vt:lpstr>“Contractual” Job Protection provisions</vt:lpstr>
      <vt:lpstr>“Contractual” Termination provisions</vt:lpstr>
      <vt:lpstr>Administrator Group “Contractual” provisions</vt:lpstr>
      <vt:lpstr>Administrators below Asst. Supt.:</vt:lpstr>
      <vt:lpstr>Administrators below Asst. Supt.:</vt:lpstr>
      <vt:lpstr>Administrators below Asst. Supt.: Rights in case of dismissal</vt:lpstr>
      <vt:lpstr>Administrators below Asst. Supt.: Rights in case of layoff/recall</vt:lpstr>
      <vt:lpstr>Administrators below Asst. Supt.: Rights in transfer situations</vt:lpstr>
      <vt:lpstr>Oregon Experience</vt:lpstr>
      <vt:lpstr>Oregon Experience</vt:lpstr>
      <vt:lpstr>Oregon Board of  Education’s  Framework</vt:lpstr>
      <vt:lpstr>Dismissal case law in Oregon</vt:lpstr>
      <vt:lpstr>Dismissal case law in Oregon</vt:lpstr>
      <vt:lpstr>Contact Information</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Challenges in Evaluating Teachers Based on Student Achievement</dc:title>
  <dc:creator>Jennifer Hungerford</dc:creator>
  <cp:lastModifiedBy>Nancy Hungerford</cp:lastModifiedBy>
  <cp:revision>31</cp:revision>
  <dcterms:created xsi:type="dcterms:W3CDTF">2015-11-29T03:28:25Z</dcterms:created>
  <dcterms:modified xsi:type="dcterms:W3CDTF">2015-11-29T04:18:51Z</dcterms:modified>
</cp:coreProperties>
</file>