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1"/>
  </p:notesMasterIdLst>
  <p:handoutMasterIdLst>
    <p:handoutMasterId r:id="rId32"/>
  </p:handoutMasterIdLst>
  <p:sldIdLst>
    <p:sldId id="256" r:id="rId2"/>
    <p:sldId id="257" r:id="rId3"/>
    <p:sldId id="313" r:id="rId4"/>
    <p:sldId id="288" r:id="rId5"/>
    <p:sldId id="289" r:id="rId6"/>
    <p:sldId id="285" r:id="rId7"/>
    <p:sldId id="292" r:id="rId8"/>
    <p:sldId id="290" r:id="rId9"/>
    <p:sldId id="293" r:id="rId10"/>
    <p:sldId id="314" r:id="rId11"/>
    <p:sldId id="309" r:id="rId12"/>
    <p:sldId id="299" r:id="rId13"/>
    <p:sldId id="269" r:id="rId14"/>
    <p:sldId id="286" r:id="rId15"/>
    <p:sldId id="321" r:id="rId16"/>
    <p:sldId id="275" r:id="rId17"/>
    <p:sldId id="315" r:id="rId18"/>
    <p:sldId id="312" r:id="rId19"/>
    <p:sldId id="303" r:id="rId20"/>
    <p:sldId id="276" r:id="rId21"/>
    <p:sldId id="304" r:id="rId22"/>
    <p:sldId id="310" r:id="rId23"/>
    <p:sldId id="305" r:id="rId24"/>
    <p:sldId id="306" r:id="rId25"/>
    <p:sldId id="317" r:id="rId26"/>
    <p:sldId id="319" r:id="rId27"/>
    <p:sldId id="307" r:id="rId28"/>
    <p:sldId id="320" r:id="rId29"/>
    <p:sldId id="308"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6" d="100"/>
          <a:sy n="106" d="100"/>
        </p:scale>
        <p:origin x="1158" y="108"/>
      </p:cViewPr>
      <p:guideLst>
        <p:guide orient="horz" pos="2160"/>
        <p:guide pos="2880"/>
      </p:guideLst>
    </p:cSldViewPr>
  </p:slideViewPr>
  <p:outlineViewPr>
    <p:cViewPr>
      <p:scale>
        <a:sx n="33" d="100"/>
        <a:sy n="33" d="100"/>
      </p:scale>
      <p:origin x="0" y="-35346"/>
    </p:cViewPr>
  </p:outlineViewPr>
  <p:notesTextViewPr>
    <p:cViewPr>
      <p:scale>
        <a:sx n="1" d="1"/>
        <a:sy n="1" d="1"/>
      </p:scale>
      <p:origin x="0" y="0"/>
    </p:cViewPr>
  </p:notesTextViewPr>
  <p:notesViewPr>
    <p:cSldViewPr>
      <p:cViewPr varScale="1">
        <p:scale>
          <a:sx n="56" d="100"/>
          <a:sy n="56" d="100"/>
        </p:scale>
        <p:origin x="209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EBE4C7CE-AABE-433B-A6A9-F34C3E2566FE}" type="datetimeFigureOut">
              <a:rPr lang="en-US" smtClean="0"/>
              <a:t>11/30/2015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D1439244-8055-4D85-B200-04111B69AA60}" type="slidenum">
              <a:rPr lang="en-US" smtClean="0"/>
              <a:t>‹#›</a:t>
            </a:fld>
            <a:endParaRPr lang="en-US" dirty="0"/>
          </a:p>
        </p:txBody>
      </p:sp>
    </p:spTree>
    <p:extLst>
      <p:ext uri="{BB962C8B-B14F-4D97-AF65-F5344CB8AC3E}">
        <p14:creationId xmlns:p14="http://schemas.microsoft.com/office/powerpoint/2010/main" val="554587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B58A7B1-549F-494C-92D1-1A229E1CF270}" type="datetimeFigureOut">
              <a:rPr lang="en-US" smtClean="0"/>
              <a:t>11/30/2015</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7249EBE-E08C-41F0-949D-F39E135837A7}" type="slidenum">
              <a:rPr lang="en-US" smtClean="0"/>
              <a:t>‹#›</a:t>
            </a:fld>
            <a:endParaRPr lang="en-US" dirty="0"/>
          </a:p>
        </p:txBody>
      </p:sp>
    </p:spTree>
    <p:extLst>
      <p:ext uri="{BB962C8B-B14F-4D97-AF65-F5344CB8AC3E}">
        <p14:creationId xmlns:p14="http://schemas.microsoft.com/office/powerpoint/2010/main" val="1056571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1</a:t>
            </a:fld>
            <a:endParaRPr lang="en-US" dirty="0"/>
          </a:p>
        </p:txBody>
      </p:sp>
    </p:spTree>
    <p:extLst>
      <p:ext uri="{BB962C8B-B14F-4D97-AF65-F5344CB8AC3E}">
        <p14:creationId xmlns:p14="http://schemas.microsoft.com/office/powerpoint/2010/main" val="242677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10</a:t>
            </a:fld>
            <a:endParaRPr lang="en-US" dirty="0"/>
          </a:p>
        </p:txBody>
      </p:sp>
    </p:spTree>
    <p:extLst>
      <p:ext uri="{BB962C8B-B14F-4D97-AF65-F5344CB8AC3E}">
        <p14:creationId xmlns:p14="http://schemas.microsoft.com/office/powerpoint/2010/main" val="705053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249EBE-E08C-41F0-949D-F39E135837A7}" type="slidenum">
              <a:rPr lang="en-US" smtClean="0"/>
              <a:t>11</a:t>
            </a:fld>
            <a:endParaRPr lang="en-US" dirty="0"/>
          </a:p>
        </p:txBody>
      </p:sp>
    </p:spTree>
    <p:extLst>
      <p:ext uri="{BB962C8B-B14F-4D97-AF65-F5344CB8AC3E}">
        <p14:creationId xmlns:p14="http://schemas.microsoft.com/office/powerpoint/2010/main" val="980337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249EBE-E08C-41F0-949D-F39E135837A7}" type="slidenum">
              <a:rPr lang="en-US" smtClean="0"/>
              <a:t>12</a:t>
            </a:fld>
            <a:endParaRPr lang="en-US" dirty="0"/>
          </a:p>
        </p:txBody>
      </p:sp>
    </p:spTree>
    <p:extLst>
      <p:ext uri="{BB962C8B-B14F-4D97-AF65-F5344CB8AC3E}">
        <p14:creationId xmlns:p14="http://schemas.microsoft.com/office/powerpoint/2010/main" val="35688049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249EBE-E08C-41F0-949D-F39E135837A7}" type="slidenum">
              <a:rPr lang="en-US" smtClean="0"/>
              <a:t>13</a:t>
            </a:fld>
            <a:endParaRPr lang="en-US" dirty="0"/>
          </a:p>
        </p:txBody>
      </p:sp>
    </p:spTree>
    <p:extLst>
      <p:ext uri="{BB962C8B-B14F-4D97-AF65-F5344CB8AC3E}">
        <p14:creationId xmlns:p14="http://schemas.microsoft.com/office/powerpoint/2010/main" val="29389379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249EBE-E08C-41F0-949D-F39E135837A7}" type="slidenum">
              <a:rPr lang="en-US" smtClean="0"/>
              <a:t>14</a:t>
            </a:fld>
            <a:endParaRPr lang="en-US" dirty="0"/>
          </a:p>
        </p:txBody>
      </p:sp>
    </p:spTree>
    <p:extLst>
      <p:ext uri="{BB962C8B-B14F-4D97-AF65-F5344CB8AC3E}">
        <p14:creationId xmlns:p14="http://schemas.microsoft.com/office/powerpoint/2010/main" val="4130112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15</a:t>
            </a:fld>
            <a:endParaRPr lang="en-US" dirty="0"/>
          </a:p>
        </p:txBody>
      </p:sp>
    </p:spTree>
    <p:extLst>
      <p:ext uri="{BB962C8B-B14F-4D97-AF65-F5344CB8AC3E}">
        <p14:creationId xmlns:p14="http://schemas.microsoft.com/office/powerpoint/2010/main" val="31459012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249EBE-E08C-41F0-949D-F39E135837A7}" type="slidenum">
              <a:rPr lang="en-US" smtClean="0"/>
              <a:t>16</a:t>
            </a:fld>
            <a:endParaRPr lang="en-US" dirty="0"/>
          </a:p>
        </p:txBody>
      </p:sp>
    </p:spTree>
    <p:extLst>
      <p:ext uri="{BB962C8B-B14F-4D97-AF65-F5344CB8AC3E}">
        <p14:creationId xmlns:p14="http://schemas.microsoft.com/office/powerpoint/2010/main" val="19021927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17</a:t>
            </a:fld>
            <a:endParaRPr lang="en-US" dirty="0"/>
          </a:p>
        </p:txBody>
      </p:sp>
    </p:spTree>
    <p:extLst>
      <p:ext uri="{BB962C8B-B14F-4D97-AF65-F5344CB8AC3E}">
        <p14:creationId xmlns:p14="http://schemas.microsoft.com/office/powerpoint/2010/main" val="30574163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249EBE-E08C-41F0-949D-F39E135837A7}" type="slidenum">
              <a:rPr lang="en-US" smtClean="0"/>
              <a:t>18</a:t>
            </a:fld>
            <a:endParaRPr lang="en-US" dirty="0"/>
          </a:p>
        </p:txBody>
      </p:sp>
    </p:spTree>
    <p:extLst>
      <p:ext uri="{BB962C8B-B14F-4D97-AF65-F5344CB8AC3E}">
        <p14:creationId xmlns:p14="http://schemas.microsoft.com/office/powerpoint/2010/main" val="16847374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249EBE-E08C-41F0-949D-F39E135837A7}" type="slidenum">
              <a:rPr lang="en-US" smtClean="0"/>
              <a:t>19</a:t>
            </a:fld>
            <a:endParaRPr lang="en-US" dirty="0"/>
          </a:p>
        </p:txBody>
      </p:sp>
    </p:spTree>
    <p:extLst>
      <p:ext uri="{BB962C8B-B14F-4D97-AF65-F5344CB8AC3E}">
        <p14:creationId xmlns:p14="http://schemas.microsoft.com/office/powerpoint/2010/main" val="1189295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2</a:t>
            </a:fld>
            <a:endParaRPr lang="en-US" dirty="0"/>
          </a:p>
        </p:txBody>
      </p:sp>
    </p:spTree>
    <p:extLst>
      <p:ext uri="{BB962C8B-B14F-4D97-AF65-F5344CB8AC3E}">
        <p14:creationId xmlns:p14="http://schemas.microsoft.com/office/powerpoint/2010/main" val="8261780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249EBE-E08C-41F0-949D-F39E135837A7}" type="slidenum">
              <a:rPr lang="en-US" smtClean="0"/>
              <a:t>20</a:t>
            </a:fld>
            <a:endParaRPr lang="en-US" dirty="0"/>
          </a:p>
        </p:txBody>
      </p:sp>
    </p:spTree>
    <p:extLst>
      <p:ext uri="{BB962C8B-B14F-4D97-AF65-F5344CB8AC3E}">
        <p14:creationId xmlns:p14="http://schemas.microsoft.com/office/powerpoint/2010/main" val="11424734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249EBE-E08C-41F0-949D-F39E135837A7}" type="slidenum">
              <a:rPr lang="en-US" smtClean="0"/>
              <a:t>21</a:t>
            </a:fld>
            <a:endParaRPr lang="en-US" dirty="0"/>
          </a:p>
        </p:txBody>
      </p:sp>
    </p:spTree>
    <p:extLst>
      <p:ext uri="{BB962C8B-B14F-4D97-AF65-F5344CB8AC3E}">
        <p14:creationId xmlns:p14="http://schemas.microsoft.com/office/powerpoint/2010/main" val="20647482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249EBE-E08C-41F0-949D-F39E135837A7}" type="slidenum">
              <a:rPr lang="en-US" smtClean="0"/>
              <a:t>22</a:t>
            </a:fld>
            <a:endParaRPr lang="en-US" dirty="0"/>
          </a:p>
        </p:txBody>
      </p:sp>
    </p:spTree>
    <p:extLst>
      <p:ext uri="{BB962C8B-B14F-4D97-AF65-F5344CB8AC3E}">
        <p14:creationId xmlns:p14="http://schemas.microsoft.com/office/powerpoint/2010/main" val="4729807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249EBE-E08C-41F0-949D-F39E135837A7}" type="slidenum">
              <a:rPr lang="en-US" smtClean="0"/>
              <a:t>23</a:t>
            </a:fld>
            <a:endParaRPr lang="en-US" dirty="0"/>
          </a:p>
        </p:txBody>
      </p:sp>
    </p:spTree>
    <p:extLst>
      <p:ext uri="{BB962C8B-B14F-4D97-AF65-F5344CB8AC3E}">
        <p14:creationId xmlns:p14="http://schemas.microsoft.com/office/powerpoint/2010/main" val="13260195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24</a:t>
            </a:fld>
            <a:endParaRPr lang="en-US" dirty="0"/>
          </a:p>
        </p:txBody>
      </p:sp>
    </p:spTree>
    <p:extLst>
      <p:ext uri="{BB962C8B-B14F-4D97-AF65-F5344CB8AC3E}">
        <p14:creationId xmlns:p14="http://schemas.microsoft.com/office/powerpoint/2010/main" val="17431658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25</a:t>
            </a:fld>
            <a:endParaRPr lang="en-US" dirty="0"/>
          </a:p>
        </p:txBody>
      </p:sp>
    </p:spTree>
    <p:extLst>
      <p:ext uri="{BB962C8B-B14F-4D97-AF65-F5344CB8AC3E}">
        <p14:creationId xmlns:p14="http://schemas.microsoft.com/office/powerpoint/2010/main" val="13666536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26</a:t>
            </a:fld>
            <a:endParaRPr lang="en-US" dirty="0"/>
          </a:p>
        </p:txBody>
      </p:sp>
    </p:spTree>
    <p:extLst>
      <p:ext uri="{BB962C8B-B14F-4D97-AF65-F5344CB8AC3E}">
        <p14:creationId xmlns:p14="http://schemas.microsoft.com/office/powerpoint/2010/main" val="23613704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27</a:t>
            </a:fld>
            <a:endParaRPr lang="en-US" dirty="0"/>
          </a:p>
        </p:txBody>
      </p:sp>
    </p:spTree>
    <p:extLst>
      <p:ext uri="{BB962C8B-B14F-4D97-AF65-F5344CB8AC3E}">
        <p14:creationId xmlns:p14="http://schemas.microsoft.com/office/powerpoint/2010/main" val="36399538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28</a:t>
            </a:fld>
            <a:endParaRPr lang="en-US" dirty="0"/>
          </a:p>
        </p:txBody>
      </p:sp>
    </p:spTree>
    <p:extLst>
      <p:ext uri="{BB962C8B-B14F-4D97-AF65-F5344CB8AC3E}">
        <p14:creationId xmlns:p14="http://schemas.microsoft.com/office/powerpoint/2010/main" val="16520062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29</a:t>
            </a:fld>
            <a:endParaRPr lang="en-US" dirty="0"/>
          </a:p>
        </p:txBody>
      </p:sp>
    </p:spTree>
    <p:extLst>
      <p:ext uri="{BB962C8B-B14F-4D97-AF65-F5344CB8AC3E}">
        <p14:creationId xmlns:p14="http://schemas.microsoft.com/office/powerpoint/2010/main" val="2562263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3</a:t>
            </a:fld>
            <a:endParaRPr lang="en-US" dirty="0"/>
          </a:p>
        </p:txBody>
      </p:sp>
    </p:spTree>
    <p:extLst>
      <p:ext uri="{BB962C8B-B14F-4D97-AF65-F5344CB8AC3E}">
        <p14:creationId xmlns:p14="http://schemas.microsoft.com/office/powerpoint/2010/main" val="3650297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4</a:t>
            </a:fld>
            <a:endParaRPr lang="en-US" dirty="0"/>
          </a:p>
        </p:txBody>
      </p:sp>
    </p:spTree>
    <p:extLst>
      <p:ext uri="{BB962C8B-B14F-4D97-AF65-F5344CB8AC3E}">
        <p14:creationId xmlns:p14="http://schemas.microsoft.com/office/powerpoint/2010/main" val="2728320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5</a:t>
            </a:fld>
            <a:endParaRPr lang="en-US" dirty="0"/>
          </a:p>
        </p:txBody>
      </p:sp>
    </p:spTree>
    <p:extLst>
      <p:ext uri="{BB962C8B-B14F-4D97-AF65-F5344CB8AC3E}">
        <p14:creationId xmlns:p14="http://schemas.microsoft.com/office/powerpoint/2010/main" val="456214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6</a:t>
            </a:fld>
            <a:endParaRPr lang="en-US" dirty="0"/>
          </a:p>
        </p:txBody>
      </p:sp>
    </p:spTree>
    <p:extLst>
      <p:ext uri="{BB962C8B-B14F-4D97-AF65-F5344CB8AC3E}">
        <p14:creationId xmlns:p14="http://schemas.microsoft.com/office/powerpoint/2010/main" val="129126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7</a:t>
            </a:fld>
            <a:endParaRPr lang="en-US" dirty="0"/>
          </a:p>
        </p:txBody>
      </p:sp>
    </p:spTree>
    <p:extLst>
      <p:ext uri="{BB962C8B-B14F-4D97-AF65-F5344CB8AC3E}">
        <p14:creationId xmlns:p14="http://schemas.microsoft.com/office/powerpoint/2010/main" val="127208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249EBE-E08C-41F0-949D-F39E135837A7}" type="slidenum">
              <a:rPr lang="en-US" smtClean="0"/>
              <a:t>8</a:t>
            </a:fld>
            <a:endParaRPr lang="en-US" dirty="0"/>
          </a:p>
        </p:txBody>
      </p:sp>
    </p:spTree>
    <p:extLst>
      <p:ext uri="{BB962C8B-B14F-4D97-AF65-F5344CB8AC3E}">
        <p14:creationId xmlns:p14="http://schemas.microsoft.com/office/powerpoint/2010/main" val="3834369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Federal law has</a:t>
            </a:r>
            <a:r>
              <a:rPr lang="en-US" baseline="0" dirty="0" smtClean="0"/>
              <a:t> not been amended to include gender identity in sexual orientation</a:t>
            </a:r>
          </a:p>
          <a:p>
            <a:endParaRPr lang="en-US" dirty="0"/>
          </a:p>
        </p:txBody>
      </p:sp>
      <p:sp>
        <p:nvSpPr>
          <p:cNvPr id="4" name="Slide Number Placeholder 3"/>
          <p:cNvSpPr>
            <a:spLocks noGrp="1"/>
          </p:cNvSpPr>
          <p:nvPr>
            <p:ph type="sldNum" sz="quarter" idx="10"/>
          </p:nvPr>
        </p:nvSpPr>
        <p:spPr/>
        <p:txBody>
          <a:bodyPr/>
          <a:lstStyle/>
          <a:p>
            <a:fld id="{17249EBE-E08C-41F0-949D-F39E135837A7}" type="slidenum">
              <a:rPr lang="en-US" smtClean="0"/>
              <a:t>9</a:t>
            </a:fld>
            <a:endParaRPr lang="en-US" dirty="0"/>
          </a:p>
        </p:txBody>
      </p:sp>
    </p:spTree>
    <p:extLst>
      <p:ext uri="{BB962C8B-B14F-4D97-AF65-F5344CB8AC3E}">
        <p14:creationId xmlns:p14="http://schemas.microsoft.com/office/powerpoint/2010/main" val="1121166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29A99CB-985D-4C42-81E6-A66E05B704D3}" type="datetimeFigureOut">
              <a:rPr lang="en-US" smtClean="0"/>
              <a:t>11/30/2015</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33976592-19E6-44B7-A686-90A9E159E896}"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9A99CB-985D-4C42-81E6-A66E05B704D3}" type="datetimeFigureOut">
              <a:rPr lang="en-US" smtClean="0"/>
              <a:t>11/30/2015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976592-19E6-44B7-A686-90A9E159E89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9A99CB-985D-4C42-81E6-A66E05B704D3}" type="datetimeFigureOut">
              <a:rPr lang="en-US" smtClean="0"/>
              <a:t>11/30/2015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33976592-19E6-44B7-A686-90A9E159E89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9A99CB-985D-4C42-81E6-A66E05B704D3}" type="datetimeFigureOut">
              <a:rPr lang="en-US" smtClean="0"/>
              <a:t>11/30/2015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976592-19E6-44B7-A686-90A9E159E896}"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229A99CB-985D-4C42-81E6-A66E05B704D3}" type="datetimeFigureOut">
              <a:rPr lang="en-US" smtClean="0"/>
              <a:t>11/30/2015</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33976592-19E6-44B7-A686-90A9E159E896}"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9A99CB-985D-4C42-81E6-A66E05B704D3}" type="datetimeFigureOut">
              <a:rPr lang="en-US" smtClean="0"/>
              <a:t>11/30/2015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976592-19E6-44B7-A686-90A9E159E896}"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9A99CB-985D-4C42-81E6-A66E05B704D3}" type="datetimeFigureOut">
              <a:rPr lang="en-US" smtClean="0"/>
              <a:t>11/30/2015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976592-19E6-44B7-A686-90A9E159E896}"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29A99CB-985D-4C42-81E6-A66E05B704D3}" type="datetimeFigureOut">
              <a:rPr lang="en-US" smtClean="0"/>
              <a:t>11/30/2015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976592-19E6-44B7-A686-90A9E159E896}"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229A99CB-985D-4C42-81E6-A66E05B704D3}" type="datetimeFigureOut">
              <a:rPr lang="en-US" smtClean="0"/>
              <a:t>11/30/2015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976592-19E6-44B7-A686-90A9E159E89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9A99CB-985D-4C42-81E6-A66E05B704D3}" type="datetimeFigureOut">
              <a:rPr lang="en-US" smtClean="0"/>
              <a:t>11/30/2015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33976592-19E6-44B7-A686-90A9E159E896}"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9A99CB-985D-4C42-81E6-A66E05B704D3}" type="datetimeFigureOut">
              <a:rPr lang="en-US" smtClean="0"/>
              <a:t>11/30/2015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976592-19E6-44B7-A686-90A9E159E896}"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29A99CB-985D-4C42-81E6-A66E05B704D3}" type="datetimeFigureOut">
              <a:rPr lang="en-US" smtClean="0"/>
              <a:t>11/30/2015</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33976592-19E6-44B7-A686-90A9E159E89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2.ed.gov/about/offices/list/ocr/letters/colleague-201010.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2.ed.gov/policy/elsec/guid/secletter/110607.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ocrdata.ed.gov/"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ode.state.or.us/policy/federal/civilrights/3.2015-gender-identity-gender-nonconformance-presentatio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2.ed.gov/documents/press-releases/downey-school-district-agreement.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assets.documentcloud.org/documents/2501220/letter-from-the-u-s-dept-of-education-to-daniel.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osaa.org/governance/handbooks/osaa#_Toc426097038"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district.ode.state.or.us/wma/groups/dcc/2014-15/transgender-student-name-and-gender-change-process.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hyperlink" Target="http://www.transactiveonline.org/index.php" TargetMode="External"/><Relationship Id="rId7" Type="http://schemas.openxmlformats.org/officeDocument/2006/relationships/hyperlink" Target="http://www.pps.k12.or.us/files/general-counsel/Transgender_Students.pdf"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www.thetrevorproject.org/" TargetMode="External"/><Relationship Id="rId5" Type="http://schemas.openxmlformats.org/officeDocument/2006/relationships/hyperlink" Target="http://www.oregonsafeschools.org/documents/Resource_Manual.pdf" TargetMode="External"/><Relationship Id="rId4" Type="http://schemas.openxmlformats.org/officeDocument/2006/relationships/hyperlink" Target="http://www.glsen.org/cgibin/iowa/all/about/index.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20000"/>
          </a:bodyPr>
          <a:lstStyle/>
          <a:p>
            <a:r>
              <a:rPr lang="en-US" dirty="0" smtClean="0"/>
              <a:t>Jollee Patterson</a:t>
            </a:r>
          </a:p>
          <a:p>
            <a:endParaRPr lang="en-US" dirty="0"/>
          </a:p>
          <a:p>
            <a:r>
              <a:rPr lang="en-US" dirty="0" smtClean="0"/>
              <a:t>General Counsel, </a:t>
            </a:r>
            <a:endParaRPr lang="en-US" dirty="0"/>
          </a:p>
          <a:p>
            <a:r>
              <a:rPr lang="en-US" dirty="0" smtClean="0"/>
              <a:t>Portland Public Schools</a:t>
            </a:r>
          </a:p>
          <a:p>
            <a:endParaRPr lang="en-US" dirty="0" smtClean="0"/>
          </a:p>
          <a:p>
            <a:r>
              <a:rPr lang="en-US" dirty="0" smtClean="0"/>
              <a:t>December 2015</a:t>
            </a:r>
          </a:p>
          <a:p>
            <a:endParaRPr lang="en-US" dirty="0"/>
          </a:p>
        </p:txBody>
      </p:sp>
      <p:sp>
        <p:nvSpPr>
          <p:cNvPr id="2" name="Title 1"/>
          <p:cNvSpPr>
            <a:spLocks noGrp="1"/>
          </p:cNvSpPr>
          <p:nvPr>
            <p:ph type="title"/>
          </p:nvPr>
        </p:nvSpPr>
        <p:spPr/>
        <p:txBody>
          <a:bodyPr>
            <a:noAutofit/>
          </a:bodyPr>
          <a:lstStyle/>
          <a:p>
            <a:pPr algn="ctr"/>
            <a:r>
              <a:rPr lang="en-US" sz="7200" dirty="0" smtClean="0"/>
              <a:t/>
            </a:r>
            <a:br>
              <a:rPr lang="en-US" sz="7200" dirty="0" smtClean="0"/>
            </a:br>
            <a:r>
              <a:rPr lang="en-US" sz="7200" dirty="0" smtClean="0"/>
              <a:t/>
            </a:r>
            <a:br>
              <a:rPr lang="en-US" sz="7200" dirty="0" smtClean="0"/>
            </a:br>
            <a:r>
              <a:rPr lang="en-US" sz="7200" dirty="0" smtClean="0"/>
              <a:t>LGBT issues for schools </a:t>
            </a:r>
            <a:r>
              <a:rPr lang="en-US" sz="7200" dirty="0" smtClean="0"/>
              <a:t>	</a:t>
            </a:r>
            <a:br>
              <a:rPr lang="en-US" sz="7200" dirty="0" smtClean="0"/>
            </a:br>
            <a:endParaRPr lang="en-US" sz="7200" dirty="0"/>
          </a:p>
        </p:txBody>
      </p:sp>
    </p:spTree>
    <p:extLst>
      <p:ext uri="{BB962C8B-B14F-4D97-AF65-F5344CB8AC3E}">
        <p14:creationId xmlns:p14="http://schemas.microsoft.com/office/powerpoint/2010/main" val="934047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a:bodyPr>
          <a:lstStyle/>
          <a:p>
            <a:pPr>
              <a:buClr>
                <a:srgbClr val="C66951"/>
              </a:buClr>
            </a:pPr>
            <a:r>
              <a:rPr lang="en-US" dirty="0" smtClean="0">
                <a:solidFill>
                  <a:srgbClr val="534949"/>
                </a:solidFill>
              </a:rPr>
              <a:t>Bullying and harassment based on actual or perceived sexual orientation or gender identity must be taken seriously.  Schools must promptly investigate </a:t>
            </a:r>
            <a:r>
              <a:rPr lang="en-US" dirty="0">
                <a:solidFill>
                  <a:srgbClr val="534949"/>
                </a:solidFill>
              </a:rPr>
              <a:t>and take </a:t>
            </a:r>
            <a:r>
              <a:rPr lang="en-US" dirty="0" smtClean="0">
                <a:solidFill>
                  <a:srgbClr val="534949"/>
                </a:solidFill>
              </a:rPr>
              <a:t>action if warranted.</a:t>
            </a:r>
          </a:p>
          <a:p>
            <a:pPr lvl="1">
              <a:buClr>
                <a:srgbClr val="C66951"/>
              </a:buClr>
            </a:pPr>
            <a:r>
              <a:rPr lang="en-US" dirty="0" smtClean="0">
                <a:solidFill>
                  <a:srgbClr val="534949"/>
                </a:solidFill>
              </a:rPr>
              <a:t>“Questions and Answers on Title IX and Sexual Violence 2014” </a:t>
            </a:r>
          </a:p>
          <a:p>
            <a:pPr lvl="2">
              <a:buClr>
                <a:srgbClr val="C66951"/>
              </a:buClr>
            </a:pPr>
            <a:r>
              <a:rPr lang="en-US" dirty="0">
                <a:solidFill>
                  <a:srgbClr val="534949"/>
                </a:solidFill>
                <a:hlinkClick r:id="rId3"/>
              </a:rPr>
              <a:t>http://www2.ed.gov/about/offices/list/ocr/docs/qa-201404-title-ix.pdf</a:t>
            </a:r>
          </a:p>
          <a:p>
            <a:pPr lvl="1">
              <a:buClr>
                <a:srgbClr val="C66951"/>
              </a:buClr>
            </a:pPr>
            <a:r>
              <a:rPr lang="en-US" dirty="0" smtClean="0">
                <a:solidFill>
                  <a:srgbClr val="534949"/>
                </a:solidFill>
              </a:rPr>
              <a:t>“Bullying and Harassment 2010”</a:t>
            </a:r>
          </a:p>
          <a:p>
            <a:pPr lvl="2">
              <a:buClr>
                <a:srgbClr val="C66951"/>
              </a:buClr>
            </a:pPr>
            <a:r>
              <a:rPr lang="en-US" dirty="0">
                <a:solidFill>
                  <a:srgbClr val="534949"/>
                </a:solidFill>
                <a:hlinkClick r:id="rId3"/>
              </a:rPr>
              <a:t>http://</a:t>
            </a:r>
            <a:r>
              <a:rPr lang="en-US" dirty="0" smtClean="0">
                <a:solidFill>
                  <a:srgbClr val="534949"/>
                </a:solidFill>
                <a:hlinkClick r:id="rId3"/>
              </a:rPr>
              <a:t>www2.ed.gov/about/offices/list/ocr/letters/colleague-201010.pdf</a:t>
            </a:r>
            <a:endParaRPr lang="en-US" dirty="0">
              <a:solidFill>
                <a:srgbClr val="534949"/>
              </a:solidFill>
            </a:endParaRPr>
          </a:p>
          <a:p>
            <a:pPr>
              <a:buClr>
                <a:srgbClr val="C66951"/>
              </a:buClr>
            </a:pPr>
            <a:r>
              <a:rPr lang="en-US" dirty="0" smtClean="0"/>
              <a:t>OCR </a:t>
            </a:r>
            <a:r>
              <a:rPr lang="en-US" dirty="0"/>
              <a:t>requires training for staff regarding LGBT students: “Thus, a school should ensure that its counselors and other staff who are responsible for receiving and responding to complaints of sexual violence, including investigators and hearing board members, receive appropriate training about working with LGBT and gender-nonconforming students and same-sex sexual violence.”</a:t>
            </a:r>
          </a:p>
          <a:p>
            <a:pPr marL="365760" lvl="1" indent="0">
              <a:buClr>
                <a:srgbClr val="C66951"/>
              </a:buClr>
              <a:buNone/>
            </a:pPr>
            <a:endParaRPr lang="en-US" dirty="0">
              <a:solidFill>
                <a:srgbClr val="534949"/>
              </a:solidFill>
            </a:endParaRPr>
          </a:p>
          <a:p>
            <a:pPr lvl="0">
              <a:buClr>
                <a:srgbClr val="C66951"/>
              </a:buClr>
              <a:buFont typeface="Wingdings" panose="05000000000000000000" pitchFamily="2" charset="2"/>
              <a:buChar char="§"/>
            </a:pPr>
            <a:endParaRPr lang="en-US" dirty="0">
              <a:solidFill>
                <a:srgbClr val="534949"/>
              </a:solidFill>
            </a:endParaRPr>
          </a:p>
          <a:p>
            <a:pPr marL="45720" lvl="0" indent="0">
              <a:buClr>
                <a:srgbClr val="C66951"/>
              </a:buClr>
              <a:buNone/>
            </a:pPr>
            <a:endParaRPr lang="en-US" dirty="0" smtClean="0">
              <a:solidFill>
                <a:srgbClr val="534949"/>
              </a:solidFill>
            </a:endParaRPr>
          </a:p>
          <a:p>
            <a:pPr marL="45720" lvl="0" indent="0">
              <a:buClr>
                <a:srgbClr val="C66951"/>
              </a:buClr>
              <a:buNone/>
            </a:pPr>
            <a:endParaRPr lang="en-US" dirty="0">
              <a:solidFill>
                <a:srgbClr val="534949"/>
              </a:solidFill>
            </a:endParaRPr>
          </a:p>
          <a:p>
            <a:endParaRPr lang="en-US" dirty="0"/>
          </a:p>
        </p:txBody>
      </p:sp>
      <p:sp>
        <p:nvSpPr>
          <p:cNvPr id="3" name="Title 2"/>
          <p:cNvSpPr>
            <a:spLocks noGrp="1"/>
          </p:cNvSpPr>
          <p:nvPr>
            <p:ph type="title"/>
          </p:nvPr>
        </p:nvSpPr>
        <p:spPr/>
        <p:txBody>
          <a:bodyPr/>
          <a:lstStyle/>
          <a:p>
            <a:r>
              <a:rPr lang="en-US" dirty="0" smtClean="0"/>
              <a:t>Office of civil rights --  Guidance re LGBT Students</a:t>
            </a:r>
            <a:endParaRPr lang="en-US" dirty="0"/>
          </a:p>
        </p:txBody>
      </p:sp>
    </p:spTree>
    <p:extLst>
      <p:ext uri="{BB962C8B-B14F-4D97-AF65-F5344CB8AC3E}">
        <p14:creationId xmlns:p14="http://schemas.microsoft.com/office/powerpoint/2010/main" val="1616812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a:bodyPr>
          <a:lstStyle/>
          <a:p>
            <a:pPr marL="45720" indent="0">
              <a:buNone/>
            </a:pPr>
            <a:endParaRPr lang="en-US" sz="2200" dirty="0" smtClean="0"/>
          </a:p>
          <a:p>
            <a:pPr>
              <a:buClr>
                <a:srgbClr val="C66951"/>
              </a:buClr>
            </a:pPr>
            <a:r>
              <a:rPr lang="en-US" dirty="0">
                <a:solidFill>
                  <a:srgbClr val="534949"/>
                </a:solidFill>
              </a:rPr>
              <a:t>Under the Equal Access Act, schools must </a:t>
            </a:r>
            <a:r>
              <a:rPr lang="en-US" dirty="0" smtClean="0">
                <a:solidFill>
                  <a:srgbClr val="534949"/>
                </a:solidFill>
              </a:rPr>
              <a:t>allow a </a:t>
            </a:r>
            <a:r>
              <a:rPr lang="en-US" dirty="0">
                <a:solidFill>
                  <a:srgbClr val="534949"/>
                </a:solidFill>
              </a:rPr>
              <a:t>Gay Straight Alliance and other similar clubs if the school allows any student-initiated clubs.</a:t>
            </a:r>
            <a:endParaRPr lang="en-US" dirty="0">
              <a:solidFill>
                <a:srgbClr val="534949"/>
              </a:solidFill>
              <a:hlinkClick r:id="rId3"/>
            </a:endParaRPr>
          </a:p>
          <a:p>
            <a:pPr lvl="2">
              <a:buClr>
                <a:srgbClr val="C66951"/>
              </a:buClr>
            </a:pPr>
            <a:r>
              <a:rPr lang="en-US" dirty="0">
                <a:solidFill>
                  <a:srgbClr val="534949"/>
                </a:solidFill>
                <a:hlinkClick r:id="rId3"/>
              </a:rPr>
              <a:t>http://www2.ed.gov/policy/elsec/guid/secletter/110607.html</a:t>
            </a:r>
            <a:endParaRPr lang="en-US" dirty="0">
              <a:solidFill>
                <a:srgbClr val="534949"/>
              </a:solidFill>
            </a:endParaRPr>
          </a:p>
          <a:p>
            <a:pPr marL="45720" lvl="0" indent="0">
              <a:buClr>
                <a:srgbClr val="C66951"/>
              </a:buClr>
              <a:buNone/>
            </a:pPr>
            <a:endParaRPr lang="en-US" dirty="0">
              <a:solidFill>
                <a:srgbClr val="534949"/>
              </a:solidFill>
            </a:endParaRPr>
          </a:p>
          <a:p>
            <a:pPr lvl="0">
              <a:buClr>
                <a:srgbClr val="C66951"/>
              </a:buClr>
              <a:buFont typeface="Wingdings" panose="05000000000000000000" pitchFamily="2" charset="2"/>
              <a:buChar char="§"/>
            </a:pPr>
            <a:r>
              <a:rPr lang="en-US" dirty="0">
                <a:solidFill>
                  <a:srgbClr val="534949"/>
                </a:solidFill>
              </a:rPr>
              <a:t>Department of Education asks questions about bullying based on LGBT status in the Office of Civil Rights Data Collection.</a:t>
            </a:r>
          </a:p>
          <a:p>
            <a:pPr lvl="2">
              <a:buClr>
                <a:srgbClr val="C66951"/>
              </a:buClr>
            </a:pPr>
            <a:r>
              <a:rPr lang="en-US" dirty="0">
                <a:solidFill>
                  <a:srgbClr val="534949"/>
                </a:solidFill>
                <a:hlinkClick r:id="rId4"/>
              </a:rPr>
              <a:t>http://ocrdata.ed.gov/</a:t>
            </a:r>
            <a:endParaRPr lang="en-US" dirty="0">
              <a:solidFill>
                <a:srgbClr val="534949"/>
              </a:solidFill>
            </a:endParaRPr>
          </a:p>
          <a:p>
            <a:pPr marL="45720" indent="0">
              <a:buNone/>
            </a:pPr>
            <a:endParaRPr lang="en-US" dirty="0" smtClean="0"/>
          </a:p>
        </p:txBody>
      </p:sp>
      <p:sp>
        <p:nvSpPr>
          <p:cNvPr id="3" name="Title 2"/>
          <p:cNvSpPr>
            <a:spLocks noGrp="1"/>
          </p:cNvSpPr>
          <p:nvPr>
            <p:ph type="title"/>
          </p:nvPr>
        </p:nvSpPr>
        <p:spPr/>
        <p:txBody>
          <a:bodyPr/>
          <a:lstStyle/>
          <a:p>
            <a:r>
              <a:rPr lang="en-US" dirty="0" smtClean="0"/>
              <a:t>OCR – Guidance re LGBT students</a:t>
            </a:r>
            <a:endParaRPr lang="en-US" dirty="0"/>
          </a:p>
        </p:txBody>
      </p:sp>
    </p:spTree>
    <p:extLst>
      <p:ext uri="{BB962C8B-B14F-4D97-AF65-F5344CB8AC3E}">
        <p14:creationId xmlns:p14="http://schemas.microsoft.com/office/powerpoint/2010/main" val="4088094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a:bodyPr>
          <a:lstStyle/>
          <a:p>
            <a:pPr marL="342900" indent="-342900">
              <a:buFont typeface="Wingdings" panose="05000000000000000000" pitchFamily="2" charset="2"/>
              <a:buChar char="§"/>
            </a:pPr>
            <a:r>
              <a:rPr lang="en-US" sz="2200" dirty="0" smtClean="0"/>
              <a:t>“</a:t>
            </a:r>
            <a:r>
              <a:rPr lang="en-US" sz="2200" dirty="0" smtClean="0"/>
              <a:t>Title </a:t>
            </a:r>
            <a:r>
              <a:rPr lang="en-US" sz="2200" dirty="0"/>
              <a:t>IX’s sex discrimination prohibition extends to claims of discrimination based on gender identity or failure to conform to stereotypical notions of masculinity or femininity and OCR accepts such complaints for investigation. Similarly, the actual or perceived sexual orientation or gender identity of the parties does not change a school’s obligations. </a:t>
            </a:r>
            <a:endParaRPr lang="en-US" sz="2200" dirty="0" smtClean="0"/>
          </a:p>
          <a:p>
            <a:pPr marL="617220" lvl="1" indent="-342900"/>
            <a:r>
              <a:rPr lang="en-US" dirty="0">
                <a:solidFill>
                  <a:srgbClr val="534949"/>
                </a:solidFill>
              </a:rPr>
              <a:t>“Questions and Answers on Title IX and Sexual Violence 2014” </a:t>
            </a:r>
            <a:endParaRPr lang="en-US" dirty="0" smtClean="0">
              <a:solidFill>
                <a:srgbClr val="534949"/>
              </a:solidFill>
            </a:endParaRPr>
          </a:p>
          <a:p>
            <a:pPr>
              <a:buFont typeface="Wingdings" panose="05000000000000000000" pitchFamily="2" charset="2"/>
              <a:buChar char="§"/>
            </a:pPr>
            <a:r>
              <a:rPr lang="en-US" sz="2200" dirty="0"/>
              <a:t>OCR Training Tool:  “Title IX:  Addressing Harassment and Different Treatment on the Basis of Gender Identity and Gender Nonconformance.”</a:t>
            </a:r>
          </a:p>
          <a:p>
            <a:pPr lvl="1"/>
            <a:r>
              <a:rPr lang="en-US" dirty="0">
                <a:hlinkClick r:id="rId3"/>
              </a:rPr>
              <a:t>http://www.ode.state.or.us/policy/federal/civilrights/3.2015-gender-identity-gender-nonconformance-presentation.pdf</a:t>
            </a:r>
            <a:endParaRPr lang="en-US" dirty="0"/>
          </a:p>
          <a:p>
            <a:pPr marL="617220" lvl="1" indent="-342900"/>
            <a:endParaRPr lang="en-US" dirty="0">
              <a:solidFill>
                <a:srgbClr val="534949"/>
              </a:solidFill>
            </a:endParaRPr>
          </a:p>
          <a:p>
            <a:pPr marL="274320" lvl="1" indent="0">
              <a:buNone/>
            </a:pPr>
            <a:endParaRPr lang="en-US" dirty="0" smtClean="0"/>
          </a:p>
          <a:p>
            <a:pPr marL="0" indent="0">
              <a:buNone/>
            </a:pPr>
            <a:endParaRPr lang="en-US" sz="1700" dirty="0"/>
          </a:p>
          <a:p>
            <a:endParaRPr lang="en-US" dirty="0"/>
          </a:p>
        </p:txBody>
      </p:sp>
      <p:sp>
        <p:nvSpPr>
          <p:cNvPr id="3" name="Title 2"/>
          <p:cNvSpPr>
            <a:spLocks noGrp="1"/>
          </p:cNvSpPr>
          <p:nvPr>
            <p:ph type="title"/>
          </p:nvPr>
        </p:nvSpPr>
        <p:spPr/>
        <p:txBody>
          <a:bodyPr/>
          <a:lstStyle/>
          <a:p>
            <a:r>
              <a:rPr lang="en-US" dirty="0" smtClean="0"/>
              <a:t>OCR: TITLE IX COVERS GENDER </a:t>
            </a:r>
            <a:r>
              <a:rPr lang="en-US" dirty="0" smtClean="0"/>
              <a:t>Identity</a:t>
            </a:r>
            <a:endParaRPr lang="en-US" dirty="0"/>
          </a:p>
        </p:txBody>
      </p:sp>
    </p:spTree>
    <p:extLst>
      <p:ext uri="{BB962C8B-B14F-4D97-AF65-F5344CB8AC3E}">
        <p14:creationId xmlns:p14="http://schemas.microsoft.com/office/powerpoint/2010/main" val="278752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0"/>
            <a:ext cx="8407893" cy="4910329"/>
          </a:xfrm>
        </p:spPr>
        <p:txBody>
          <a:bodyPr>
            <a:normAutofit fontScale="77500" lnSpcReduction="20000"/>
          </a:bodyPr>
          <a:lstStyle/>
          <a:p>
            <a:r>
              <a:rPr lang="en-US" sz="3100" dirty="0"/>
              <a:t>An OCR complaint filed against a school district may result in remedies and </a:t>
            </a:r>
            <a:r>
              <a:rPr lang="en-US" sz="3100" dirty="0" smtClean="0"/>
              <a:t>enforcement. </a:t>
            </a:r>
            <a:endParaRPr lang="en-US" sz="3100" dirty="0"/>
          </a:p>
          <a:p>
            <a:r>
              <a:rPr lang="en-US" sz="3100" dirty="0" smtClean="0"/>
              <a:t>OCR Resolution Agreements can include:</a:t>
            </a:r>
          </a:p>
          <a:p>
            <a:pPr lvl="1"/>
            <a:r>
              <a:rPr lang="en-US" sz="2900" dirty="0" smtClean="0"/>
              <a:t>specific </a:t>
            </a:r>
            <a:r>
              <a:rPr lang="en-US" sz="2900" dirty="0"/>
              <a:t>access and plan for the individual </a:t>
            </a:r>
            <a:r>
              <a:rPr lang="en-US" sz="2900" dirty="0" smtClean="0"/>
              <a:t>student,</a:t>
            </a:r>
          </a:p>
          <a:p>
            <a:pPr lvl="1"/>
            <a:r>
              <a:rPr lang="en-US" sz="2900" dirty="0" smtClean="0"/>
              <a:t>policy/procedure revisions,</a:t>
            </a:r>
          </a:p>
          <a:p>
            <a:pPr lvl="1"/>
            <a:r>
              <a:rPr lang="en-US" sz="2900" dirty="0" smtClean="0"/>
              <a:t>engaging </a:t>
            </a:r>
            <a:r>
              <a:rPr lang="en-US" sz="2900" dirty="0"/>
              <a:t>consultants with expertise in gender </a:t>
            </a:r>
            <a:r>
              <a:rPr lang="en-US" sz="2900" dirty="0" smtClean="0"/>
              <a:t>identity,</a:t>
            </a:r>
          </a:p>
          <a:p>
            <a:pPr lvl="1"/>
            <a:r>
              <a:rPr lang="en-US" sz="2900" dirty="0" smtClean="0"/>
              <a:t>providing </a:t>
            </a:r>
            <a:r>
              <a:rPr lang="en-US" sz="2900" dirty="0"/>
              <a:t>access to specific facilities at all schools and district-sponsored activities (including </a:t>
            </a:r>
            <a:r>
              <a:rPr lang="en-US" sz="2900" dirty="0" smtClean="0"/>
              <a:t>off-campus),</a:t>
            </a:r>
          </a:p>
          <a:p>
            <a:pPr lvl="1"/>
            <a:r>
              <a:rPr lang="en-US" sz="2900" dirty="0" smtClean="0"/>
              <a:t>establishing </a:t>
            </a:r>
            <a:r>
              <a:rPr lang="en-US" sz="2900" dirty="0"/>
              <a:t>support teams for </a:t>
            </a:r>
            <a:r>
              <a:rPr lang="en-US" sz="2900" dirty="0" smtClean="0"/>
              <a:t>students,</a:t>
            </a:r>
          </a:p>
          <a:p>
            <a:pPr lvl="1"/>
            <a:r>
              <a:rPr lang="en-US" sz="2900" dirty="0" smtClean="0"/>
              <a:t>education </a:t>
            </a:r>
            <a:r>
              <a:rPr lang="en-US" sz="2900" dirty="0"/>
              <a:t>and training for all </a:t>
            </a:r>
            <a:r>
              <a:rPr lang="en-US" sz="2900" dirty="0" smtClean="0"/>
              <a:t>staff,</a:t>
            </a:r>
          </a:p>
          <a:p>
            <a:pPr lvl="1"/>
            <a:r>
              <a:rPr lang="en-US" sz="2900" dirty="0" smtClean="0"/>
              <a:t>curriculum </a:t>
            </a:r>
            <a:r>
              <a:rPr lang="en-US" sz="2900" dirty="0"/>
              <a:t>and </a:t>
            </a:r>
            <a:r>
              <a:rPr lang="en-US" sz="2900" dirty="0" smtClean="0"/>
              <a:t>instruction, and</a:t>
            </a:r>
          </a:p>
          <a:p>
            <a:pPr lvl="1"/>
            <a:r>
              <a:rPr lang="en-US" sz="2900" dirty="0" smtClean="0"/>
              <a:t>school-climate </a:t>
            </a:r>
            <a:r>
              <a:rPr lang="en-US" sz="2900" dirty="0"/>
              <a:t>assessments. </a:t>
            </a:r>
            <a:endParaRPr lang="en-US" sz="2900" dirty="0" smtClean="0"/>
          </a:p>
          <a:p>
            <a:pPr lvl="1"/>
            <a:r>
              <a:rPr lang="en-US" sz="2100" dirty="0" smtClean="0"/>
              <a:t>Example</a:t>
            </a:r>
            <a:r>
              <a:rPr lang="en-US" sz="2100" dirty="0"/>
              <a:t>: Resolution Agreement, Downey Unified School </a:t>
            </a:r>
            <a:r>
              <a:rPr lang="en-US" sz="2100" dirty="0" smtClean="0"/>
              <a:t>District, </a:t>
            </a:r>
            <a:r>
              <a:rPr lang="en-US" sz="2100" dirty="0"/>
              <a:t>OCR Case No. </a:t>
            </a:r>
            <a:r>
              <a:rPr lang="en-US" sz="2100" dirty="0" smtClean="0"/>
              <a:t>09-12-1095, Oct. 8, 2014</a:t>
            </a:r>
            <a:r>
              <a:rPr lang="en-US" sz="2100" dirty="0"/>
              <a:t>; </a:t>
            </a:r>
            <a:r>
              <a:rPr lang="en-US" sz="2100" dirty="0">
                <a:hlinkClick r:id="rId3"/>
              </a:rPr>
              <a:t>http://</a:t>
            </a:r>
            <a:r>
              <a:rPr lang="en-US" sz="2100" dirty="0" smtClean="0">
                <a:hlinkClick r:id="rId3"/>
              </a:rPr>
              <a:t>www2.ed.gov/documents/press-releases/downey-school-district-agreement.pdf</a:t>
            </a:r>
            <a:endParaRPr lang="en-US" sz="2100" dirty="0" smtClean="0"/>
          </a:p>
          <a:p>
            <a:pPr marL="0" indent="0">
              <a:buNone/>
            </a:pPr>
            <a:endParaRPr lang="en-US" sz="2900" dirty="0"/>
          </a:p>
          <a:p>
            <a:pPr marL="45720" indent="0">
              <a:buNone/>
            </a:pPr>
            <a:endParaRPr lang="en-US" dirty="0"/>
          </a:p>
        </p:txBody>
      </p:sp>
      <p:sp>
        <p:nvSpPr>
          <p:cNvPr id="2" name="Title 1"/>
          <p:cNvSpPr>
            <a:spLocks noGrp="1"/>
          </p:cNvSpPr>
          <p:nvPr>
            <p:ph type="title"/>
          </p:nvPr>
        </p:nvSpPr>
        <p:spPr/>
        <p:txBody>
          <a:bodyPr/>
          <a:lstStyle/>
          <a:p>
            <a:r>
              <a:rPr lang="en-US" dirty="0" smtClean="0"/>
              <a:t>OCR – enforcement and remedies</a:t>
            </a:r>
            <a:endParaRPr lang="en-US" dirty="0"/>
          </a:p>
        </p:txBody>
      </p:sp>
    </p:spTree>
    <p:extLst>
      <p:ext uri="{BB962C8B-B14F-4D97-AF65-F5344CB8AC3E}">
        <p14:creationId xmlns:p14="http://schemas.microsoft.com/office/powerpoint/2010/main" val="2644800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4944" y="1676400"/>
            <a:ext cx="8407893" cy="4953000"/>
          </a:xfrm>
        </p:spPr>
        <p:txBody>
          <a:bodyPr>
            <a:normAutofit lnSpcReduction="10000"/>
          </a:bodyPr>
          <a:lstStyle/>
          <a:p>
            <a:pPr marL="342900" indent="-342900"/>
            <a:r>
              <a:rPr lang="en-US" dirty="0" smtClean="0"/>
              <a:t>Palatine-Schaumburg </a:t>
            </a:r>
            <a:r>
              <a:rPr lang="en-US" dirty="0"/>
              <a:t>High School District </a:t>
            </a:r>
            <a:r>
              <a:rPr lang="en-US" dirty="0" smtClean="0"/>
              <a:t>211 </a:t>
            </a:r>
            <a:r>
              <a:rPr lang="en-US" dirty="0"/>
              <a:t>is defying </a:t>
            </a:r>
            <a:r>
              <a:rPr lang="en-US" dirty="0" smtClean="0"/>
              <a:t>an OCR </a:t>
            </a:r>
            <a:r>
              <a:rPr lang="en-US" dirty="0"/>
              <a:t>order to allow a female transgender student access </a:t>
            </a:r>
            <a:r>
              <a:rPr lang="en-US" dirty="0" smtClean="0"/>
              <a:t>to the girls</a:t>
            </a:r>
            <a:r>
              <a:rPr lang="en-US" dirty="0"/>
              <a:t>’ locker </a:t>
            </a:r>
            <a:r>
              <a:rPr lang="en-US" dirty="0" smtClean="0"/>
              <a:t>room under the same terms and conditions as other girls. </a:t>
            </a:r>
            <a:r>
              <a:rPr lang="en-US" dirty="0"/>
              <a:t>If the school district continues to deny access, it risks losing $6 million in federal funding. </a:t>
            </a:r>
            <a:r>
              <a:rPr lang="en-US" dirty="0" smtClean="0"/>
              <a:t>On November 2, 2105, OCR sent a letter of 30 day notice for the issuance of a Letter of Impending Enforcement Action</a:t>
            </a:r>
            <a:r>
              <a:rPr lang="en-US" dirty="0"/>
              <a:t>. </a:t>
            </a:r>
            <a:r>
              <a:rPr lang="en-US" sz="1600" dirty="0">
                <a:hlinkClick r:id="rId3"/>
              </a:rPr>
              <a:t>https://</a:t>
            </a:r>
            <a:r>
              <a:rPr lang="en-US" sz="1600" dirty="0" smtClean="0">
                <a:hlinkClick r:id="rId3"/>
              </a:rPr>
              <a:t>assets.documentcloud.org/documents/2501220/letter-from-the-u-s-dept-of-education-to-daniel.pdf</a:t>
            </a:r>
            <a:r>
              <a:rPr lang="en-US" sz="1600" dirty="0" smtClean="0"/>
              <a:t> </a:t>
            </a:r>
          </a:p>
          <a:p>
            <a:pPr marL="342900" indent="-342900"/>
            <a:r>
              <a:rPr lang="en-US" dirty="0" smtClean="0"/>
              <a:t>OCR letter goes into great detail about the restroom and changing areas.  The district provided significant access for the student.  The dispute appears to be about whether the school can require the transgender student to change behind a privacy curtain and whether sufficient privacy curtains are provided for all students to use if desired.  </a:t>
            </a:r>
          </a:p>
          <a:p>
            <a:pPr marL="342900" indent="-342900"/>
            <a:r>
              <a:rPr lang="en-US" dirty="0" smtClean="0"/>
              <a:t>OCR position is that transgender students should have full access to sex-specific locker rooms.  </a:t>
            </a:r>
          </a:p>
        </p:txBody>
      </p:sp>
      <p:sp>
        <p:nvSpPr>
          <p:cNvPr id="3" name="Title 2"/>
          <p:cNvSpPr>
            <a:spLocks noGrp="1"/>
          </p:cNvSpPr>
          <p:nvPr>
            <p:ph type="title"/>
          </p:nvPr>
        </p:nvSpPr>
        <p:spPr/>
        <p:txBody>
          <a:bodyPr/>
          <a:lstStyle/>
          <a:p>
            <a:r>
              <a:rPr lang="en-US" dirty="0"/>
              <a:t>Title IX - Office of civil rights</a:t>
            </a:r>
          </a:p>
        </p:txBody>
      </p:sp>
    </p:spTree>
    <p:extLst>
      <p:ext uri="{BB962C8B-B14F-4D97-AF65-F5344CB8AC3E}">
        <p14:creationId xmlns:p14="http://schemas.microsoft.com/office/powerpoint/2010/main" val="2118008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u="sng" dirty="0"/>
              <a:t>Grimm v. Gloucester County School Board</a:t>
            </a:r>
            <a:r>
              <a:rPr lang="en-US" dirty="0"/>
              <a:t>,  __ F. Supp. 3d. __, 2015 WL 5560190 (E.D. Va. 2015).</a:t>
            </a:r>
          </a:p>
          <a:p>
            <a:pPr lvl="1"/>
            <a:r>
              <a:rPr lang="en-US" sz="2000" dirty="0"/>
              <a:t>School district policy prohibiting transgender students from using the bathroom of their identified gender did not violate Title IX.  </a:t>
            </a:r>
          </a:p>
          <a:p>
            <a:pPr lvl="1"/>
            <a:r>
              <a:rPr lang="en-US" sz="2000" dirty="0" smtClean="0"/>
              <a:t>Court found that federal regulations under Title IX allow </a:t>
            </a:r>
            <a:r>
              <a:rPr lang="en-US" sz="2000" dirty="0"/>
              <a:t>schools to maintain separate bathrooms for each sex</a:t>
            </a:r>
            <a:r>
              <a:rPr lang="en-US" sz="2000" dirty="0" smtClean="0"/>
              <a:t>, so </a:t>
            </a:r>
            <a:r>
              <a:rPr lang="en-US" sz="2000" dirty="0"/>
              <a:t>“the School Board did not run afoul of Title IX by limiting G.G. to the bathroom assigned to his birth sex.”  </a:t>
            </a:r>
          </a:p>
          <a:p>
            <a:pPr lvl="1"/>
            <a:r>
              <a:rPr lang="en-US" sz="2000" dirty="0"/>
              <a:t>Rejected </a:t>
            </a:r>
            <a:r>
              <a:rPr lang="en-US" sz="2000" dirty="0" smtClean="0"/>
              <a:t>OCR’s </a:t>
            </a:r>
            <a:r>
              <a:rPr lang="en-US" sz="2000" dirty="0"/>
              <a:t>Guidance on the application of Title IX to transgender students</a:t>
            </a:r>
            <a:r>
              <a:rPr lang="en-US" sz="2000" dirty="0" smtClean="0"/>
              <a:t>.</a:t>
            </a:r>
          </a:p>
          <a:p>
            <a:pPr lvl="1"/>
            <a:r>
              <a:rPr lang="en-US" sz="2000" dirty="0" smtClean="0"/>
              <a:t>Case is currently on appeal to 4</a:t>
            </a:r>
            <a:r>
              <a:rPr lang="en-US" sz="2000" baseline="30000" dirty="0" smtClean="0"/>
              <a:t>th</a:t>
            </a:r>
            <a:r>
              <a:rPr lang="en-US" sz="2000" dirty="0" smtClean="0"/>
              <a:t> Circuit.</a:t>
            </a:r>
            <a:endParaRPr lang="en-US" sz="2000" dirty="0"/>
          </a:p>
          <a:p>
            <a:endParaRPr lang="en-US" dirty="0"/>
          </a:p>
        </p:txBody>
      </p:sp>
      <p:sp>
        <p:nvSpPr>
          <p:cNvPr id="3" name="Title 2"/>
          <p:cNvSpPr>
            <a:spLocks noGrp="1"/>
          </p:cNvSpPr>
          <p:nvPr>
            <p:ph type="title"/>
          </p:nvPr>
        </p:nvSpPr>
        <p:spPr/>
        <p:txBody>
          <a:bodyPr/>
          <a:lstStyle/>
          <a:p>
            <a:r>
              <a:rPr lang="en-US" dirty="0" smtClean="0"/>
              <a:t>Title ix – federal law</a:t>
            </a:r>
            <a:endParaRPr lang="en-US" dirty="0"/>
          </a:p>
        </p:txBody>
      </p:sp>
    </p:spTree>
    <p:extLst>
      <p:ext uri="{BB962C8B-B14F-4D97-AF65-F5344CB8AC3E}">
        <p14:creationId xmlns:p14="http://schemas.microsoft.com/office/powerpoint/2010/main" val="3141341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0"/>
            <a:ext cx="8407893" cy="4834129"/>
          </a:xfrm>
        </p:spPr>
        <p:txBody>
          <a:bodyPr>
            <a:normAutofit/>
          </a:bodyPr>
          <a:lstStyle/>
          <a:p>
            <a:pPr marL="0" indent="0">
              <a:buNone/>
            </a:pPr>
            <a:r>
              <a:rPr lang="en-US" sz="2400" i="1" dirty="0" smtClean="0"/>
              <a:t>“</a:t>
            </a:r>
            <a:r>
              <a:rPr lang="en-US" sz="2400" dirty="0"/>
              <a:t>The mission of ODE is to foster excellence for every learner through innovation, collaboration, leadership and service to our education partners. As an organization, we value equity for every student. For students to be successful in their academic lives, they must be safe in their school environment. </a:t>
            </a:r>
            <a:r>
              <a:rPr lang="en-US" sz="2400" dirty="0" smtClean="0"/>
              <a:t>Beginning in 2007, Oregon law prohibits discrimination based on sexual orientation which in Oregon includes gender identity.  Not all states have protections based on gender identity.” </a:t>
            </a:r>
            <a:endParaRPr lang="en-US" sz="2400" dirty="0"/>
          </a:p>
          <a:p>
            <a:pPr marL="0" indent="0">
              <a:buNone/>
            </a:pPr>
            <a:r>
              <a:rPr lang="en-US" sz="1500" dirty="0" smtClean="0"/>
              <a:t>(</a:t>
            </a:r>
            <a:r>
              <a:rPr lang="en-US" sz="1500" dirty="0"/>
              <a:t>Memo from ODE Support Services Unit, </a:t>
            </a:r>
            <a:r>
              <a:rPr lang="en-US" sz="1500" dirty="0" smtClean="0"/>
              <a:t>June26, 2014)</a:t>
            </a:r>
            <a:endParaRPr lang="en-US" sz="1500" dirty="0"/>
          </a:p>
          <a:p>
            <a:endParaRPr lang="en-US" dirty="0"/>
          </a:p>
        </p:txBody>
      </p:sp>
      <p:sp>
        <p:nvSpPr>
          <p:cNvPr id="2" name="Title 1"/>
          <p:cNvSpPr>
            <a:spLocks noGrp="1"/>
          </p:cNvSpPr>
          <p:nvPr>
            <p:ph type="title"/>
          </p:nvPr>
        </p:nvSpPr>
        <p:spPr/>
        <p:txBody>
          <a:bodyPr>
            <a:normAutofit/>
          </a:bodyPr>
          <a:lstStyle/>
          <a:p>
            <a:r>
              <a:rPr lang="en-US" dirty="0" smtClean="0"/>
              <a:t>Oregon Department of Education</a:t>
            </a:r>
            <a:endParaRPr lang="en-US" dirty="0"/>
          </a:p>
        </p:txBody>
      </p:sp>
    </p:spTree>
    <p:extLst>
      <p:ext uri="{BB962C8B-B14F-4D97-AF65-F5344CB8AC3E}">
        <p14:creationId xmlns:p14="http://schemas.microsoft.com/office/powerpoint/2010/main" val="3483705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a:bodyPr>
          <a:lstStyle/>
          <a:p>
            <a:pPr marL="45720" indent="0" algn="ctr">
              <a:buNone/>
            </a:pPr>
            <a:r>
              <a:rPr lang="en-US" b="1" u="sng" dirty="0"/>
              <a:t>Strong Anti-Harassment Policies</a:t>
            </a:r>
          </a:p>
          <a:p>
            <a:pPr marL="45720" indent="0">
              <a:buNone/>
            </a:pPr>
            <a:r>
              <a:rPr lang="en-US" dirty="0"/>
              <a:t>Policies are a public statement of the commitment to student </a:t>
            </a:r>
            <a:r>
              <a:rPr lang="en-US" dirty="0" smtClean="0"/>
              <a:t>safety and support. </a:t>
            </a:r>
            <a:r>
              <a:rPr lang="en-US" u="sng" dirty="0" smtClean="0"/>
              <a:t>See</a:t>
            </a:r>
            <a:r>
              <a:rPr lang="en-US" dirty="0" smtClean="0"/>
              <a:t> ORS 339.356.  </a:t>
            </a:r>
            <a:r>
              <a:rPr lang="en-US" dirty="0" smtClean="0"/>
              <a:t>Anti-harassment p</a:t>
            </a:r>
            <a:r>
              <a:rPr lang="en-US" dirty="0" smtClean="0"/>
              <a:t>olicies </a:t>
            </a:r>
            <a:r>
              <a:rPr lang="en-US" dirty="0"/>
              <a:t>protect all students, but schools may need explicit guidance on safeguarding LGBT students including:</a:t>
            </a:r>
          </a:p>
          <a:p>
            <a:pPr marL="45720" indent="0">
              <a:buNone/>
            </a:pPr>
            <a:endParaRPr lang="en-US" dirty="0"/>
          </a:p>
          <a:p>
            <a:r>
              <a:rPr lang="en-US" dirty="0"/>
              <a:t>Prohibiting harassment based on gender nonconformity, identity and expression</a:t>
            </a:r>
          </a:p>
          <a:p>
            <a:r>
              <a:rPr lang="en-US" dirty="0" smtClean="0"/>
              <a:t>Communicating effectively </a:t>
            </a:r>
            <a:r>
              <a:rPr lang="en-US" dirty="0"/>
              <a:t>and often with students, parents and community about school climate </a:t>
            </a:r>
            <a:r>
              <a:rPr lang="en-US" dirty="0" smtClean="0"/>
              <a:t>expectations and issues</a:t>
            </a:r>
            <a:endParaRPr lang="en-US" dirty="0"/>
          </a:p>
          <a:p>
            <a:r>
              <a:rPr lang="en-US" dirty="0" smtClean="0"/>
              <a:t>Clearly identifying to whom complaints can be made</a:t>
            </a:r>
          </a:p>
          <a:p>
            <a:r>
              <a:rPr lang="en-US" dirty="0" smtClean="0"/>
              <a:t>Establishing procedures for investigation and follow up</a:t>
            </a:r>
          </a:p>
          <a:p>
            <a:r>
              <a:rPr lang="en-US" dirty="0" smtClean="0"/>
              <a:t>Keeping students safe pending the outcome of the investigation</a:t>
            </a:r>
            <a:endParaRPr lang="en-US" dirty="0"/>
          </a:p>
          <a:p>
            <a:pPr marL="45720" indent="0">
              <a:buNone/>
            </a:pPr>
            <a:endParaRPr lang="en-US" dirty="0"/>
          </a:p>
          <a:p>
            <a:endParaRPr lang="en-US" dirty="0"/>
          </a:p>
        </p:txBody>
      </p:sp>
      <p:sp>
        <p:nvSpPr>
          <p:cNvPr id="3" name="Title 2"/>
          <p:cNvSpPr>
            <a:spLocks noGrp="1"/>
          </p:cNvSpPr>
          <p:nvPr>
            <p:ph type="title"/>
          </p:nvPr>
        </p:nvSpPr>
        <p:spPr/>
        <p:txBody>
          <a:bodyPr/>
          <a:lstStyle/>
          <a:p>
            <a:r>
              <a:rPr lang="en-US" dirty="0" smtClean="0"/>
              <a:t>Policies are Key!</a:t>
            </a:r>
            <a:endParaRPr lang="en-US" dirty="0"/>
          </a:p>
        </p:txBody>
      </p:sp>
    </p:spTree>
    <p:extLst>
      <p:ext uri="{BB962C8B-B14F-4D97-AF65-F5344CB8AC3E}">
        <p14:creationId xmlns:p14="http://schemas.microsoft.com/office/powerpoint/2010/main" val="1942906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7683" y="1752600"/>
            <a:ext cx="8407893" cy="4407408"/>
          </a:xfrm>
        </p:spPr>
        <p:txBody>
          <a:bodyPr>
            <a:noAutofit/>
          </a:bodyPr>
          <a:lstStyle/>
          <a:p>
            <a:r>
              <a:rPr lang="en-US" sz="2200" dirty="0" smtClean="0"/>
              <a:t>Palatine-Schaumburg </a:t>
            </a:r>
            <a:r>
              <a:rPr lang="en-US" sz="2200" dirty="0" smtClean="0"/>
              <a:t>High School District policy provides that “a transgender student is a student who consistently and uniformly asserts a gender identity different from the student’s assigned sex, or for which there is documented legal or medical evidence that the gender identity is sincerely held as part of the student’s core identity.”  </a:t>
            </a:r>
            <a:endParaRPr lang="en-US" sz="2200" dirty="0" smtClean="0"/>
          </a:p>
          <a:p>
            <a:r>
              <a:rPr lang="en-US" sz="2200" dirty="0"/>
              <a:t>In case establishing rights of transgender students, Maine Supreme Court warned that the </a:t>
            </a:r>
            <a:r>
              <a:rPr lang="en-US" sz="2200" dirty="0" smtClean="0"/>
              <a:t>decision “must </a:t>
            </a:r>
            <a:r>
              <a:rPr lang="en-US" sz="2200" dirty="0"/>
              <a:t>not be read to require schools to permit students casual access to any bathroom of their choice.” </a:t>
            </a:r>
            <a:endParaRPr lang="en-US" sz="2200" dirty="0" smtClean="0"/>
          </a:p>
          <a:p>
            <a:r>
              <a:rPr lang="en-US" sz="2200" dirty="0" smtClean="0"/>
              <a:t>Consult with student, family if appropriate, counselor.</a:t>
            </a:r>
          </a:p>
          <a:p>
            <a:r>
              <a:rPr lang="en-US" sz="2200" dirty="0" smtClean="0"/>
              <a:t>Very u</a:t>
            </a:r>
            <a:r>
              <a:rPr lang="en-US" sz="2200" dirty="0" smtClean="0"/>
              <a:t>ncommon </a:t>
            </a:r>
            <a:r>
              <a:rPr lang="en-US" sz="2200" dirty="0" smtClean="0"/>
              <a:t>for students to “fake” transgender status.</a:t>
            </a:r>
          </a:p>
        </p:txBody>
      </p:sp>
      <p:sp>
        <p:nvSpPr>
          <p:cNvPr id="3" name="Title 2"/>
          <p:cNvSpPr>
            <a:spLocks noGrp="1"/>
          </p:cNvSpPr>
          <p:nvPr>
            <p:ph type="title"/>
          </p:nvPr>
        </p:nvSpPr>
        <p:spPr/>
        <p:txBody>
          <a:bodyPr/>
          <a:lstStyle/>
          <a:p>
            <a:r>
              <a:rPr lang="en-US" dirty="0" smtClean="0"/>
              <a:t>Transgender students – </a:t>
            </a:r>
            <a:br>
              <a:rPr lang="en-US" dirty="0" smtClean="0"/>
            </a:br>
            <a:r>
              <a:rPr lang="en-US" dirty="0" smtClean="0"/>
              <a:t>how to we know?</a:t>
            </a:r>
            <a:endParaRPr lang="en-US" dirty="0"/>
          </a:p>
        </p:txBody>
      </p:sp>
    </p:spTree>
    <p:extLst>
      <p:ext uri="{BB962C8B-B14F-4D97-AF65-F5344CB8AC3E}">
        <p14:creationId xmlns:p14="http://schemas.microsoft.com/office/powerpoint/2010/main" val="1853929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Autofit/>
          </a:bodyPr>
          <a:lstStyle/>
          <a:p>
            <a:r>
              <a:rPr lang="en-US" dirty="0"/>
              <a:t>No Oregon case directly on point for transgender students in public </a:t>
            </a:r>
            <a:r>
              <a:rPr lang="en-US" dirty="0" smtClean="0"/>
              <a:t>k-12 schools, but ORS 659.850, federal court interpretation of Title IX, OCR Guidance</a:t>
            </a:r>
            <a:r>
              <a:rPr lang="en-US" dirty="0"/>
              <a:t> </a:t>
            </a:r>
            <a:r>
              <a:rPr lang="en-US" dirty="0" smtClean="0"/>
              <a:t>and ODE statements </a:t>
            </a:r>
            <a:r>
              <a:rPr lang="en-US" dirty="0"/>
              <a:t>will be significant considerations</a:t>
            </a:r>
            <a:r>
              <a:rPr lang="en-US" dirty="0" smtClean="0"/>
              <a:t>.</a:t>
            </a:r>
            <a:endParaRPr lang="en-US" dirty="0"/>
          </a:p>
          <a:p>
            <a:r>
              <a:rPr lang="en-US" dirty="0"/>
              <a:t>PPS allows transgender students to use the facilities of their identified gender.  No significant </a:t>
            </a:r>
            <a:r>
              <a:rPr lang="en-US" dirty="0" smtClean="0"/>
              <a:t>issues </a:t>
            </a:r>
            <a:r>
              <a:rPr lang="en-US" dirty="0"/>
              <a:t>with this policy</a:t>
            </a:r>
            <a:r>
              <a:rPr lang="en-US" dirty="0" smtClean="0"/>
              <a:t>.</a:t>
            </a:r>
          </a:p>
          <a:p>
            <a:r>
              <a:rPr lang="en-US" dirty="0" smtClean="0"/>
              <a:t>PPS is also creating single stall, unisex bathrooms in high schools.</a:t>
            </a:r>
            <a:endParaRPr lang="en-US" dirty="0"/>
          </a:p>
          <a:p>
            <a:r>
              <a:rPr lang="en-US" dirty="0" smtClean="0"/>
              <a:t>Work with student, family if appropriate, staff, facilities department, student leadership, etc. to determine alternatives.</a:t>
            </a:r>
            <a:endParaRPr lang="en-US" dirty="0"/>
          </a:p>
          <a:p>
            <a:r>
              <a:rPr lang="en-US" dirty="0" smtClean="0"/>
              <a:t>Inform community in a positive manner, while protecting student privacy.  Distinguish real problems from fear and rumor.</a:t>
            </a:r>
            <a:endParaRPr lang="en-US" dirty="0"/>
          </a:p>
          <a:p>
            <a:r>
              <a:rPr lang="en-US" dirty="0" smtClean="0"/>
              <a:t>Bring in outside expertise to assist in constructive dialogue.</a:t>
            </a:r>
          </a:p>
        </p:txBody>
      </p:sp>
      <p:sp>
        <p:nvSpPr>
          <p:cNvPr id="3" name="Title 2"/>
          <p:cNvSpPr>
            <a:spLocks noGrp="1"/>
          </p:cNvSpPr>
          <p:nvPr>
            <p:ph type="title"/>
          </p:nvPr>
        </p:nvSpPr>
        <p:spPr/>
        <p:txBody>
          <a:bodyPr/>
          <a:lstStyle/>
          <a:p>
            <a:r>
              <a:rPr lang="en-US" dirty="0"/>
              <a:t>Transgender students – Restrooms/locker </a:t>
            </a:r>
            <a:r>
              <a:rPr lang="en-US" dirty="0" smtClean="0"/>
              <a:t>rooms</a:t>
            </a:r>
            <a:endParaRPr lang="en-US" dirty="0"/>
          </a:p>
        </p:txBody>
      </p:sp>
    </p:spTree>
    <p:extLst>
      <p:ext uri="{BB962C8B-B14F-4D97-AF65-F5344CB8AC3E}">
        <p14:creationId xmlns:p14="http://schemas.microsoft.com/office/powerpoint/2010/main" val="4055275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0"/>
            <a:ext cx="8407893" cy="4910329"/>
          </a:xfrm>
        </p:spPr>
        <p:txBody>
          <a:bodyPr>
            <a:normAutofit lnSpcReduction="10000"/>
          </a:bodyPr>
          <a:lstStyle/>
          <a:p>
            <a:r>
              <a:rPr lang="en-US" sz="2400" b="1" u="sng" dirty="0"/>
              <a:t>LGBT, LGBTQ, LGBTQA, TBLG</a:t>
            </a:r>
            <a:r>
              <a:rPr lang="en-US" sz="2400" dirty="0"/>
              <a:t>: These acronyms refer to Lesbian, Gay, Bisexual, Transgender, Queer or Questioning, and Asexual or Ally</a:t>
            </a:r>
            <a:r>
              <a:rPr lang="en-US" sz="2400" dirty="0" smtClean="0"/>
              <a:t>.</a:t>
            </a:r>
          </a:p>
          <a:p>
            <a:r>
              <a:rPr lang="en-US" sz="2400" b="1" u="sng" dirty="0"/>
              <a:t>Biological sex at birth</a:t>
            </a:r>
            <a:r>
              <a:rPr lang="en-US" sz="2400" b="1" dirty="0"/>
              <a:t>:</a:t>
            </a:r>
            <a:r>
              <a:rPr lang="en-US" sz="2400" dirty="0"/>
              <a:t> The objectively measurable organs, hormones and chromosomes a person possesses at birth associated with </a:t>
            </a:r>
            <a:r>
              <a:rPr lang="en-US" sz="2400" dirty="0" smtClean="0"/>
              <a:t>males, females </a:t>
            </a:r>
            <a:r>
              <a:rPr lang="en-US" sz="2400" dirty="0"/>
              <a:t>or intersex people</a:t>
            </a:r>
            <a:r>
              <a:rPr lang="en-US" sz="2400" dirty="0" smtClean="0"/>
              <a:t>.</a:t>
            </a:r>
          </a:p>
          <a:p>
            <a:pPr lvl="0"/>
            <a:r>
              <a:rPr lang="en-US" sz="2400" b="1" u="sng" dirty="0" smtClean="0"/>
              <a:t>Gender </a:t>
            </a:r>
            <a:r>
              <a:rPr lang="en-US" sz="2400" b="1" u="sng" dirty="0"/>
              <a:t>identity</a:t>
            </a:r>
            <a:r>
              <a:rPr lang="en-US" sz="2400" b="1" dirty="0"/>
              <a:t>: </a:t>
            </a:r>
            <a:r>
              <a:rPr lang="en-US" sz="2400" dirty="0"/>
              <a:t>How people think of themselves and which gender they feel they are.  Gender identity is an emotional, rather than a physical, characteristic.</a:t>
            </a:r>
          </a:p>
          <a:p>
            <a:r>
              <a:rPr lang="en-US" sz="2400" b="1" u="sng" dirty="0"/>
              <a:t>Gender expression</a:t>
            </a:r>
            <a:r>
              <a:rPr lang="en-US" sz="2400" b="1" dirty="0"/>
              <a:t>:</a:t>
            </a:r>
            <a:r>
              <a:rPr lang="en-US" sz="2400" dirty="0"/>
              <a:t> How people demonstrate their gender to the outside world through dress, speech, behavior, etc.</a:t>
            </a:r>
          </a:p>
          <a:p>
            <a:endParaRPr lang="en-US" sz="2400" dirty="0" smtClean="0"/>
          </a:p>
          <a:p>
            <a:pPr marL="45720" indent="0">
              <a:buNone/>
            </a:pPr>
            <a:endParaRPr lang="en-US" sz="2400" dirty="0"/>
          </a:p>
          <a:p>
            <a:pPr marL="0" indent="0">
              <a:buNone/>
            </a:pPr>
            <a:endParaRPr lang="en-US" sz="2400" dirty="0"/>
          </a:p>
          <a:p>
            <a:endParaRPr lang="en-US" dirty="0"/>
          </a:p>
        </p:txBody>
      </p:sp>
      <p:sp>
        <p:nvSpPr>
          <p:cNvPr id="2" name="Title 1"/>
          <p:cNvSpPr>
            <a:spLocks noGrp="1"/>
          </p:cNvSpPr>
          <p:nvPr>
            <p:ph type="title"/>
          </p:nvPr>
        </p:nvSpPr>
        <p:spPr/>
        <p:txBody>
          <a:bodyPr>
            <a:normAutofit/>
          </a:bodyPr>
          <a:lstStyle/>
          <a:p>
            <a:r>
              <a:rPr lang="en-US" dirty="0" smtClean="0"/>
              <a:t>Definitions</a:t>
            </a:r>
            <a:endParaRPr lang="en-US" dirty="0"/>
          </a:p>
        </p:txBody>
      </p:sp>
    </p:spTree>
    <p:extLst>
      <p:ext uri="{BB962C8B-B14F-4D97-AF65-F5344CB8AC3E}">
        <p14:creationId xmlns:p14="http://schemas.microsoft.com/office/powerpoint/2010/main" val="40871147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52600"/>
            <a:ext cx="8407893" cy="5105400"/>
          </a:xfrm>
        </p:spPr>
        <p:txBody>
          <a:bodyPr>
            <a:normAutofit lnSpcReduction="10000"/>
          </a:bodyPr>
          <a:lstStyle/>
          <a:p>
            <a:pPr marL="0" indent="0">
              <a:buNone/>
            </a:pPr>
            <a:r>
              <a:rPr lang="en-US" dirty="0" smtClean="0"/>
              <a:t>OSAA </a:t>
            </a:r>
            <a:r>
              <a:rPr lang="en-US" dirty="0"/>
              <a:t>uses the same criteria as </a:t>
            </a:r>
            <a:r>
              <a:rPr lang="en-US" dirty="0" smtClean="0"/>
              <a:t>the National </a:t>
            </a:r>
            <a:r>
              <a:rPr lang="en-US" dirty="0"/>
              <a:t>Collegiate Athletic Association. </a:t>
            </a:r>
            <a:r>
              <a:rPr lang="en-US" dirty="0" smtClean="0"/>
              <a:t>Takes into consideration: (1) the biological sex </a:t>
            </a:r>
            <a:r>
              <a:rPr lang="en-US" dirty="0"/>
              <a:t>of the student and </a:t>
            </a:r>
            <a:r>
              <a:rPr lang="en-US" dirty="0" smtClean="0"/>
              <a:t>(2) status of hormone </a:t>
            </a:r>
            <a:r>
              <a:rPr lang="en-US" dirty="0"/>
              <a:t>treatment. </a:t>
            </a:r>
          </a:p>
          <a:p>
            <a:r>
              <a:rPr lang="en-US" dirty="0"/>
              <a:t>Female-to-male </a:t>
            </a:r>
            <a:r>
              <a:rPr lang="en-US" dirty="0" smtClean="0"/>
              <a:t>transgender with </a:t>
            </a:r>
            <a:r>
              <a:rPr lang="en-US" dirty="0"/>
              <a:t>no hormone treatment: Can play on boys’ or girls’ team. Once the transgender student selects the team, must consistently participate on teams of that gender.</a:t>
            </a:r>
          </a:p>
          <a:p>
            <a:r>
              <a:rPr lang="en-US" dirty="0"/>
              <a:t>Female-to male </a:t>
            </a:r>
            <a:r>
              <a:rPr lang="en-US" dirty="0" smtClean="0"/>
              <a:t>transgender with </a:t>
            </a:r>
            <a:r>
              <a:rPr lang="en-US" dirty="0"/>
              <a:t>hormone treatment: May participate only on a boys’ team.</a:t>
            </a:r>
          </a:p>
          <a:p>
            <a:r>
              <a:rPr lang="en-US" dirty="0"/>
              <a:t>Male to female </a:t>
            </a:r>
            <a:r>
              <a:rPr lang="en-US" dirty="0" smtClean="0"/>
              <a:t>transgender with </a:t>
            </a:r>
            <a:r>
              <a:rPr lang="en-US" dirty="0"/>
              <a:t>no hormone treatment: May participate only on a boys’ team.</a:t>
            </a:r>
          </a:p>
          <a:p>
            <a:r>
              <a:rPr lang="en-US" dirty="0"/>
              <a:t>Male to female </a:t>
            </a:r>
            <a:r>
              <a:rPr lang="en-US" dirty="0" smtClean="0"/>
              <a:t>transgender with </a:t>
            </a:r>
            <a:r>
              <a:rPr lang="en-US" dirty="0"/>
              <a:t>hormone treatment: May participate on a boys’ team at any time, but must complete one year of hormone treatment before competing on a girls’ team. </a:t>
            </a:r>
            <a:endParaRPr lang="en-US" dirty="0" smtClean="0"/>
          </a:p>
          <a:p>
            <a:r>
              <a:rPr lang="en-US" dirty="0">
                <a:hlinkClick r:id="rId3"/>
              </a:rPr>
              <a:t>http://www.osaa.org/governance/handbooks/osaa#_</a:t>
            </a:r>
            <a:r>
              <a:rPr lang="en-US" dirty="0" smtClean="0">
                <a:hlinkClick r:id="rId3"/>
              </a:rPr>
              <a:t>Toc426097038</a:t>
            </a:r>
            <a:endParaRPr lang="en-US" dirty="0" smtClean="0"/>
          </a:p>
          <a:p>
            <a:pPr marL="45720" indent="0">
              <a:buNone/>
            </a:pPr>
            <a:endParaRPr lang="en-US" dirty="0" smtClean="0"/>
          </a:p>
        </p:txBody>
      </p:sp>
      <p:sp>
        <p:nvSpPr>
          <p:cNvPr id="2" name="Title 1"/>
          <p:cNvSpPr>
            <a:spLocks noGrp="1"/>
          </p:cNvSpPr>
          <p:nvPr>
            <p:ph type="title"/>
          </p:nvPr>
        </p:nvSpPr>
        <p:spPr>
          <a:xfrm>
            <a:off x="381000" y="355846"/>
            <a:ext cx="8381260" cy="1396753"/>
          </a:xfrm>
        </p:spPr>
        <p:txBody>
          <a:bodyPr>
            <a:noAutofit/>
          </a:bodyPr>
          <a:lstStyle/>
          <a:p>
            <a:r>
              <a:rPr lang="en-US" dirty="0"/>
              <a:t>Transgender students </a:t>
            </a:r>
            <a:r>
              <a:rPr lang="en-US" dirty="0" smtClean="0"/>
              <a:t>–</a:t>
            </a:r>
            <a:br>
              <a:rPr lang="en-US" dirty="0" smtClean="0"/>
            </a:br>
            <a:r>
              <a:rPr lang="en-US" dirty="0" smtClean="0"/>
              <a:t> </a:t>
            </a:r>
            <a:r>
              <a:rPr lang="en-US" dirty="0"/>
              <a:t>Sports </a:t>
            </a:r>
            <a:r>
              <a:rPr lang="en-US" dirty="0"/>
              <a:t/>
            </a:r>
            <a:br>
              <a:rPr lang="en-US" dirty="0"/>
            </a:br>
            <a:endParaRPr lang="en-US" dirty="0"/>
          </a:p>
        </p:txBody>
      </p:sp>
    </p:spTree>
    <p:extLst>
      <p:ext uri="{BB962C8B-B14F-4D97-AF65-F5344CB8AC3E}">
        <p14:creationId xmlns:p14="http://schemas.microsoft.com/office/powerpoint/2010/main" val="32070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a:bodyPr>
          <a:lstStyle/>
          <a:p>
            <a:pPr marL="45720" indent="0">
              <a:buNone/>
            </a:pPr>
            <a:r>
              <a:rPr lang="en-US" dirty="0" smtClean="0"/>
              <a:t>“Being </a:t>
            </a:r>
            <a:r>
              <a:rPr lang="en-US" dirty="0"/>
              <a:t>able to alter their records and documents is personally and legally important for many transgender students. Not only does having the appropriate name and gender listed reflect and validate their identity, but it can also allow them to avoid constantly having to explain why they use a name different from their birth name and why their appearance does not match a photo or gender designation on an identification card or other record. Moreover, updated records and documents can ensure that transgender students will not be outed and will help protect them from discrimination when they apply for jobs and seek admission to </a:t>
            </a:r>
            <a:r>
              <a:rPr lang="en-US" dirty="0" smtClean="0"/>
              <a:t>college.” </a:t>
            </a:r>
          </a:p>
          <a:p>
            <a:pPr marL="45720" indent="0">
              <a:buNone/>
            </a:pPr>
            <a:endParaRPr lang="en-US" dirty="0" smtClean="0"/>
          </a:p>
          <a:p>
            <a:pPr marL="45720" indent="0">
              <a:buNone/>
            </a:pPr>
            <a:r>
              <a:rPr lang="en-US" dirty="0" smtClean="0"/>
              <a:t>(</a:t>
            </a:r>
            <a:r>
              <a:rPr lang="en-US" dirty="0"/>
              <a:t>Memo from ODE Support Services Unit</a:t>
            </a:r>
            <a:r>
              <a:rPr lang="en-US" dirty="0" smtClean="0"/>
              <a:t>, July 26, 2014</a:t>
            </a:r>
            <a:r>
              <a:rPr lang="en-US" dirty="0" smtClean="0"/>
              <a:t>)</a:t>
            </a:r>
            <a:r>
              <a:rPr lang="en-US" u="sng" dirty="0">
                <a:hlinkClick r:id="rId3"/>
              </a:rPr>
              <a:t> https://district.ode.state.or.us/wma/groups/dcc/2014-15/transgender-student-name-and-gender-change-process.pdf</a:t>
            </a:r>
            <a:endParaRPr lang="en-US" dirty="0"/>
          </a:p>
          <a:p>
            <a:endParaRPr lang="en-US" dirty="0"/>
          </a:p>
          <a:p>
            <a:pPr marL="45720" indent="0">
              <a:buNone/>
            </a:pPr>
            <a:endParaRPr lang="en-US" dirty="0" smtClean="0"/>
          </a:p>
          <a:p>
            <a:endParaRPr lang="en-US" dirty="0"/>
          </a:p>
        </p:txBody>
      </p:sp>
      <p:sp>
        <p:nvSpPr>
          <p:cNvPr id="3" name="Title 2"/>
          <p:cNvSpPr>
            <a:spLocks noGrp="1"/>
          </p:cNvSpPr>
          <p:nvPr>
            <p:ph type="title"/>
          </p:nvPr>
        </p:nvSpPr>
        <p:spPr/>
        <p:txBody>
          <a:bodyPr/>
          <a:lstStyle/>
          <a:p>
            <a:r>
              <a:rPr lang="en-US" dirty="0"/>
              <a:t>Transgender students – </a:t>
            </a:r>
            <a:r>
              <a:rPr lang="en-US" dirty="0" smtClean="0"/>
              <a:t/>
            </a:r>
            <a:br>
              <a:rPr lang="en-US" dirty="0" smtClean="0"/>
            </a:br>
            <a:r>
              <a:rPr lang="en-US" dirty="0" smtClean="0"/>
              <a:t>Official </a:t>
            </a:r>
            <a:r>
              <a:rPr lang="en-US" dirty="0" smtClean="0"/>
              <a:t>School Records</a:t>
            </a:r>
            <a:endParaRPr lang="en-US" dirty="0"/>
          </a:p>
        </p:txBody>
      </p:sp>
    </p:spTree>
    <p:extLst>
      <p:ext uri="{BB962C8B-B14F-4D97-AF65-F5344CB8AC3E}">
        <p14:creationId xmlns:p14="http://schemas.microsoft.com/office/powerpoint/2010/main" val="3717117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7683" y="1725894"/>
            <a:ext cx="8407893" cy="4903506"/>
          </a:xfrm>
        </p:spPr>
        <p:txBody>
          <a:bodyPr>
            <a:noAutofit/>
          </a:bodyPr>
          <a:lstStyle/>
          <a:p>
            <a:r>
              <a:rPr lang="en-US" sz="2200" dirty="0" smtClean="0"/>
              <a:t>Gender change process: ODE will change a student’s gender upon request from a district.  “There is no need for a  student to ‘prove’ their new gender. …  The </a:t>
            </a:r>
            <a:r>
              <a:rPr lang="en-US" sz="2200" u="sng" dirty="0" smtClean="0"/>
              <a:t>student’s</a:t>
            </a:r>
            <a:r>
              <a:rPr lang="en-US" sz="2200" dirty="0" smtClean="0"/>
              <a:t> declaration of their gender is acceptable.” (emphasis added)</a:t>
            </a:r>
          </a:p>
          <a:p>
            <a:r>
              <a:rPr lang="en-US" sz="2200" dirty="0" smtClean="0"/>
              <a:t>First name </a:t>
            </a:r>
            <a:r>
              <a:rPr lang="en-US" sz="2200" dirty="0"/>
              <a:t>change process:  </a:t>
            </a:r>
            <a:r>
              <a:rPr lang="en-US" sz="2200" dirty="0" smtClean="0"/>
              <a:t>“While </a:t>
            </a:r>
            <a:r>
              <a:rPr lang="en-US" sz="2200" dirty="0"/>
              <a:t>in general, ODE maintains the expectation that legal name in the school record be consistent with the legal name of the student, in the case of transgender students it may be necessary to deviate from this policy to support and protect the student from being inadvertently outed and potentially exposed to bullying and harassment</a:t>
            </a:r>
            <a:r>
              <a:rPr lang="en-US" sz="2200" dirty="0" smtClean="0"/>
              <a:t>.” </a:t>
            </a:r>
            <a:endParaRPr lang="en-US" sz="2200" dirty="0"/>
          </a:p>
          <a:p>
            <a:pPr lvl="1"/>
            <a:r>
              <a:rPr lang="en-US" sz="2200" dirty="0" smtClean="0"/>
              <a:t>The </a:t>
            </a:r>
            <a:r>
              <a:rPr lang="en-US" sz="2200" u="sng" dirty="0"/>
              <a:t>student</a:t>
            </a:r>
            <a:r>
              <a:rPr lang="en-US" sz="2200" dirty="0"/>
              <a:t> may replace their legal first name with their preferred first name, and retain the same SSID</a:t>
            </a:r>
            <a:r>
              <a:rPr lang="en-US" sz="2200" dirty="0" smtClean="0"/>
              <a:t>.</a:t>
            </a:r>
          </a:p>
        </p:txBody>
      </p:sp>
      <p:sp>
        <p:nvSpPr>
          <p:cNvPr id="3" name="Title 2"/>
          <p:cNvSpPr>
            <a:spLocks noGrp="1"/>
          </p:cNvSpPr>
          <p:nvPr>
            <p:ph type="title"/>
          </p:nvPr>
        </p:nvSpPr>
        <p:spPr/>
        <p:txBody>
          <a:bodyPr/>
          <a:lstStyle/>
          <a:p>
            <a:r>
              <a:rPr lang="en-US" dirty="0" smtClean="0"/>
              <a:t>GENDER &amp; First name change process</a:t>
            </a:r>
            <a:endParaRPr lang="en-US" dirty="0"/>
          </a:p>
        </p:txBody>
      </p:sp>
    </p:spTree>
    <p:extLst>
      <p:ext uri="{BB962C8B-B14F-4D97-AF65-F5344CB8AC3E}">
        <p14:creationId xmlns:p14="http://schemas.microsoft.com/office/powerpoint/2010/main" val="961585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a:bodyPr>
          <a:lstStyle/>
          <a:p>
            <a:r>
              <a:rPr lang="en-US" sz="2200" dirty="0" smtClean="0"/>
              <a:t>OCR very clear that school districts have an obligation to prevent bullying and harassment on the basis of gender identity. “Harassment </a:t>
            </a:r>
            <a:r>
              <a:rPr lang="en-US" sz="2200" dirty="0"/>
              <a:t>based on sex, gender or gender identity is a form of discrimination that violates students’ civil </a:t>
            </a:r>
            <a:r>
              <a:rPr lang="en-US" sz="2200" dirty="0" smtClean="0"/>
              <a:t>rights.  It </a:t>
            </a:r>
            <a:r>
              <a:rPr lang="en-US" sz="2200" dirty="0"/>
              <a:t>can deny equal educational opportunities to the harassed student</a:t>
            </a:r>
            <a:r>
              <a:rPr lang="en-US" sz="2200" dirty="0" smtClean="0"/>
              <a:t>. </a:t>
            </a:r>
            <a:r>
              <a:rPr lang="en-US" sz="2200" dirty="0"/>
              <a:t>It can create a hostile environment that undermines the education of all </a:t>
            </a:r>
            <a:r>
              <a:rPr lang="en-US" sz="2200" dirty="0" smtClean="0"/>
              <a:t>students.” </a:t>
            </a:r>
          </a:p>
          <a:p>
            <a:r>
              <a:rPr lang="en-US" sz="2200" dirty="0" smtClean="0"/>
              <a:t>“Indeed</a:t>
            </a:r>
            <a:r>
              <a:rPr lang="en-US" sz="2200" dirty="0"/>
              <a:t>, lesbian, gay, bisexual, and transgender (LGBT) youth report high rates of sexual harassment and sexual violence. A school should investigate and resolve allegations of sexual violence regarding LGBT students using the same procedures and standards that it uses in all complaints involving sexual violence.” </a:t>
            </a:r>
            <a:endParaRPr lang="en-US" sz="2200" dirty="0" smtClean="0"/>
          </a:p>
        </p:txBody>
      </p:sp>
      <p:sp>
        <p:nvSpPr>
          <p:cNvPr id="3" name="Title 2"/>
          <p:cNvSpPr>
            <a:spLocks noGrp="1"/>
          </p:cNvSpPr>
          <p:nvPr>
            <p:ph type="title"/>
          </p:nvPr>
        </p:nvSpPr>
        <p:spPr>
          <a:xfrm>
            <a:off x="380999" y="457200"/>
            <a:ext cx="8381260" cy="1054394"/>
          </a:xfrm>
        </p:spPr>
        <p:txBody>
          <a:bodyPr/>
          <a:lstStyle/>
          <a:p>
            <a:r>
              <a:rPr lang="en-US" dirty="0"/>
              <a:t>Transgender students – </a:t>
            </a:r>
            <a:r>
              <a:rPr lang="en-US" dirty="0" smtClean="0"/>
              <a:t/>
            </a:r>
            <a:br>
              <a:rPr lang="en-US" dirty="0" smtClean="0"/>
            </a:br>
            <a:r>
              <a:rPr lang="en-US" dirty="0" smtClean="0"/>
              <a:t>Bullying </a:t>
            </a:r>
            <a:r>
              <a:rPr lang="en-US" dirty="0"/>
              <a:t>and Harassment</a:t>
            </a:r>
            <a:br>
              <a:rPr lang="en-US" dirty="0"/>
            </a:br>
            <a:endParaRPr lang="en-US" dirty="0"/>
          </a:p>
        </p:txBody>
      </p:sp>
    </p:spTree>
    <p:extLst>
      <p:ext uri="{BB962C8B-B14F-4D97-AF65-F5344CB8AC3E}">
        <p14:creationId xmlns:p14="http://schemas.microsoft.com/office/powerpoint/2010/main" val="856984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757929"/>
          </a:xfrm>
        </p:spPr>
        <p:txBody>
          <a:bodyPr>
            <a:normAutofit lnSpcReduction="10000"/>
          </a:bodyPr>
          <a:lstStyle/>
          <a:p>
            <a:pPr marL="342900" indent="-342900">
              <a:buFont typeface="Wingdings" panose="05000000000000000000" pitchFamily="2" charset="2"/>
              <a:buChar char="§"/>
            </a:pPr>
            <a:r>
              <a:rPr lang="en-US" dirty="0" smtClean="0"/>
              <a:t>Dress codes should not treat transgender students differently.</a:t>
            </a:r>
          </a:p>
          <a:p>
            <a:pPr marL="342900" indent="-342900">
              <a:buFont typeface="Wingdings" panose="05000000000000000000" pitchFamily="2" charset="2"/>
              <a:buChar char="§"/>
            </a:pPr>
            <a:r>
              <a:rPr lang="en-US" u="sng" dirty="0" smtClean="0"/>
              <a:t>Doe v. Yunits</a:t>
            </a:r>
            <a:r>
              <a:rPr lang="en-US" dirty="0" smtClean="0"/>
              <a:t>, 2000 WL 33262199 (Mass. Super. Oct. 11, 2000), transgender female student told that she could not attend school wearing “disruptive outfits” including padded bras, dresses and wigs.  Court found student’s dress was protected speech. “Plaintiff </a:t>
            </a:r>
            <a:r>
              <a:rPr lang="en-US" dirty="0"/>
              <a:t>in this case is likely to establish that, by dressing in clothing and accessories traditionally associated with the female gender, she is expressing her identification with that gender. In addition, plaintiff's ability to express herself and her gender identity through dress is important to her health and </a:t>
            </a:r>
            <a:r>
              <a:rPr lang="en-US" dirty="0" smtClean="0"/>
              <a:t>well-being.”</a:t>
            </a:r>
          </a:p>
          <a:p>
            <a:pPr marL="342900" indent="-342900">
              <a:buFont typeface="Wingdings" panose="05000000000000000000" pitchFamily="2" charset="2"/>
              <a:buChar char="§"/>
            </a:pPr>
            <a:r>
              <a:rPr lang="en-US" dirty="0" smtClean="0"/>
              <a:t>Court rejected the argument that the clothing was distracting to the educational environment: “Defendants </a:t>
            </a:r>
            <a:r>
              <a:rPr lang="en-US" dirty="0"/>
              <a:t>do not find plaintiff's clothing distracting </a:t>
            </a:r>
            <a:r>
              <a:rPr lang="en-US" i="1" dirty="0"/>
              <a:t>per se,</a:t>
            </a:r>
            <a:r>
              <a:rPr lang="en-US" dirty="0"/>
              <a:t> but, essentially, distracting simply because plaintiff is a biological </a:t>
            </a:r>
            <a:r>
              <a:rPr lang="en-US" dirty="0" smtClean="0"/>
              <a:t>male.”</a:t>
            </a:r>
            <a:endParaRPr lang="en-US" dirty="0"/>
          </a:p>
        </p:txBody>
      </p:sp>
      <p:sp>
        <p:nvSpPr>
          <p:cNvPr id="3" name="Title 2"/>
          <p:cNvSpPr>
            <a:spLocks noGrp="1"/>
          </p:cNvSpPr>
          <p:nvPr>
            <p:ph type="title"/>
          </p:nvPr>
        </p:nvSpPr>
        <p:spPr>
          <a:xfrm>
            <a:off x="380999" y="457200"/>
            <a:ext cx="8381260" cy="1054394"/>
          </a:xfrm>
        </p:spPr>
        <p:txBody>
          <a:bodyPr/>
          <a:lstStyle/>
          <a:p>
            <a:r>
              <a:rPr lang="en-US" dirty="0"/>
              <a:t>Transgender students – </a:t>
            </a:r>
            <a:r>
              <a:rPr lang="en-US" dirty="0" smtClean="0"/>
              <a:t/>
            </a:r>
            <a:br>
              <a:rPr lang="en-US" dirty="0" smtClean="0"/>
            </a:br>
            <a:r>
              <a:rPr lang="en-US" dirty="0" smtClean="0"/>
              <a:t>Dress </a:t>
            </a:r>
            <a:r>
              <a:rPr lang="en-US" dirty="0"/>
              <a:t>codes</a:t>
            </a:r>
            <a:br>
              <a:rPr lang="en-US" dirty="0"/>
            </a:br>
            <a:endParaRPr lang="en-US" dirty="0"/>
          </a:p>
        </p:txBody>
      </p:sp>
    </p:spTree>
    <p:extLst>
      <p:ext uri="{BB962C8B-B14F-4D97-AF65-F5344CB8AC3E}">
        <p14:creationId xmlns:p14="http://schemas.microsoft.com/office/powerpoint/2010/main" val="1277107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Under OCR interpretation and growing trend, transgender students should not be treated differently based on their transgender status and should be allowed to access the accommodations of their identified gender.</a:t>
            </a:r>
          </a:p>
          <a:p>
            <a:pPr marL="45720" indent="0">
              <a:buNone/>
            </a:pPr>
            <a:endParaRPr lang="en-US" dirty="0" smtClean="0"/>
          </a:p>
          <a:p>
            <a:r>
              <a:rPr lang="en-US" dirty="0" smtClean="0"/>
              <a:t>Work closely with student, family if appropriate, and chaperones to determine the right option.  </a:t>
            </a:r>
          </a:p>
          <a:p>
            <a:pPr marL="45720" indent="0">
              <a:buNone/>
            </a:pPr>
            <a:endParaRPr lang="en-US" dirty="0" smtClean="0"/>
          </a:p>
          <a:p>
            <a:r>
              <a:rPr lang="en-US" dirty="0" smtClean="0"/>
              <a:t>PPS generally allows students to stay with students of their identified gender, but takes steps to protect safety and privacy of all students.</a:t>
            </a:r>
          </a:p>
          <a:p>
            <a:pPr marL="45720" indent="0">
              <a:buNone/>
            </a:pPr>
            <a:endParaRPr lang="en-US" dirty="0"/>
          </a:p>
        </p:txBody>
      </p:sp>
      <p:sp>
        <p:nvSpPr>
          <p:cNvPr id="3" name="Title 2"/>
          <p:cNvSpPr>
            <a:spLocks noGrp="1"/>
          </p:cNvSpPr>
          <p:nvPr>
            <p:ph type="title"/>
          </p:nvPr>
        </p:nvSpPr>
        <p:spPr/>
        <p:txBody>
          <a:bodyPr/>
          <a:lstStyle/>
          <a:p>
            <a:r>
              <a:rPr lang="en-US" dirty="0"/>
              <a:t>Transgender students – </a:t>
            </a:r>
            <a:r>
              <a:rPr lang="en-US" dirty="0" smtClean="0"/>
              <a:t/>
            </a:r>
            <a:br>
              <a:rPr lang="en-US" dirty="0" smtClean="0"/>
            </a:br>
            <a:r>
              <a:rPr lang="en-US" dirty="0" smtClean="0"/>
              <a:t>Overnight Field trips</a:t>
            </a:r>
            <a:endParaRPr lang="en-US" dirty="0"/>
          </a:p>
        </p:txBody>
      </p:sp>
    </p:spTree>
    <p:extLst>
      <p:ext uri="{BB962C8B-B14F-4D97-AF65-F5344CB8AC3E}">
        <p14:creationId xmlns:p14="http://schemas.microsoft.com/office/powerpoint/2010/main" val="19535103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Developing area of law and policy</a:t>
            </a:r>
          </a:p>
          <a:p>
            <a:pPr marL="45720" indent="0">
              <a:buNone/>
            </a:pPr>
            <a:endParaRPr lang="en-US" dirty="0" smtClean="0"/>
          </a:p>
          <a:p>
            <a:r>
              <a:rPr lang="en-US" dirty="0" smtClean="0"/>
              <a:t>Very little precedent, but quickly growing.</a:t>
            </a:r>
          </a:p>
          <a:p>
            <a:endParaRPr lang="en-US" dirty="0" smtClean="0"/>
          </a:p>
          <a:p>
            <a:r>
              <a:rPr lang="en-US" dirty="0" smtClean="0"/>
              <a:t>Unisex bathrooms are a key resource for these students.</a:t>
            </a:r>
          </a:p>
          <a:p>
            <a:endParaRPr lang="en-US" dirty="0" smtClean="0"/>
          </a:p>
          <a:p>
            <a:r>
              <a:rPr lang="en-US" dirty="0" smtClean="0"/>
              <a:t>PPS works on a case-by-case basis with students, families and staff in determining how to support students so they feel safe and accepted at school.  Students have drastically reduced opportunities for success in school if they are not safe and supported.</a:t>
            </a:r>
          </a:p>
          <a:p>
            <a:endParaRPr lang="en-US" dirty="0"/>
          </a:p>
        </p:txBody>
      </p:sp>
      <p:sp>
        <p:nvSpPr>
          <p:cNvPr id="3" name="Title 2"/>
          <p:cNvSpPr>
            <a:spLocks noGrp="1"/>
          </p:cNvSpPr>
          <p:nvPr>
            <p:ph type="title"/>
          </p:nvPr>
        </p:nvSpPr>
        <p:spPr/>
        <p:txBody>
          <a:bodyPr/>
          <a:lstStyle/>
          <a:p>
            <a:r>
              <a:rPr lang="en-US" dirty="0" smtClean="0"/>
              <a:t>Gender fluid/gender neutral students</a:t>
            </a:r>
            <a:endParaRPr lang="en-US" dirty="0"/>
          </a:p>
        </p:txBody>
      </p:sp>
    </p:spTree>
    <p:extLst>
      <p:ext uri="{BB962C8B-B14F-4D97-AF65-F5344CB8AC3E}">
        <p14:creationId xmlns:p14="http://schemas.microsoft.com/office/powerpoint/2010/main" val="6904400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fontScale="92500" lnSpcReduction="10000"/>
          </a:bodyPr>
          <a:lstStyle/>
          <a:p>
            <a:r>
              <a:rPr lang="en-US" sz="2400" dirty="0" smtClean="0"/>
              <a:t>All students have a right to privacy under FERPA.  Schools must be careful to safeguard confidential student information.</a:t>
            </a:r>
          </a:p>
          <a:p>
            <a:r>
              <a:rPr lang="en-US" sz="2400" dirty="0" smtClean="0"/>
              <a:t>Education efforts must not focus on particular students.</a:t>
            </a:r>
          </a:p>
          <a:p>
            <a:r>
              <a:rPr lang="en-US" sz="2400" dirty="0" smtClean="0"/>
              <a:t>Some families and students want to openly share information with classmates.  Obtain a written release from parents, and be clear in advance about what information will be shared.</a:t>
            </a:r>
          </a:p>
          <a:p>
            <a:r>
              <a:rPr lang="en-US" sz="2400" dirty="0" smtClean="0"/>
              <a:t>Some student may not want their parents to know about their transgender status.  These situations require careful consideration of all the factors, including student safety, age of the student and the nature of the student concerns.  Staff should work closely with the student, administration and legal counsel in navigating these situations.  </a:t>
            </a:r>
          </a:p>
          <a:p>
            <a:endParaRPr lang="en-US" dirty="0"/>
          </a:p>
        </p:txBody>
      </p:sp>
      <p:sp>
        <p:nvSpPr>
          <p:cNvPr id="3" name="Title 2"/>
          <p:cNvSpPr>
            <a:spLocks noGrp="1"/>
          </p:cNvSpPr>
          <p:nvPr>
            <p:ph type="title"/>
          </p:nvPr>
        </p:nvSpPr>
        <p:spPr/>
        <p:txBody>
          <a:bodyPr/>
          <a:lstStyle/>
          <a:p>
            <a:r>
              <a:rPr lang="en-US" dirty="0"/>
              <a:t>Confidentiality</a:t>
            </a:r>
            <a:br>
              <a:rPr lang="en-US" dirty="0"/>
            </a:br>
            <a:endParaRPr lang="en-US" dirty="0"/>
          </a:p>
        </p:txBody>
      </p:sp>
    </p:spTree>
    <p:extLst>
      <p:ext uri="{BB962C8B-B14F-4D97-AF65-F5344CB8AC3E}">
        <p14:creationId xmlns:p14="http://schemas.microsoft.com/office/powerpoint/2010/main" val="3080273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neut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066800"/>
            <a:ext cx="4547961" cy="217680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i1106.photobucket.com/albums/h370/LightningBlossom/image_zpsru8wo0k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3932830"/>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encrypted-tbn1.gstatic.com/images?q=tbn:ANd9GcT_hwnIfpWtS6lEzgLdiJT3Il5OYPG5CmYqGIMA_2sXS33ps1Kuh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1905000"/>
            <a:ext cx="3416758"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61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fontScale="62500" lnSpcReduction="20000"/>
          </a:bodyPr>
          <a:lstStyle/>
          <a:p>
            <a:r>
              <a:rPr lang="en-US" sz="2900" dirty="0"/>
              <a:t>TransActive is a leading organization serving the needs of transgender and gender variant children. TransActive has a local </a:t>
            </a:r>
            <a:r>
              <a:rPr lang="en-US" sz="2900" dirty="0" smtClean="0"/>
              <a:t>chapter. </a:t>
            </a:r>
            <a:r>
              <a:rPr lang="en-US" sz="2900" dirty="0">
                <a:hlinkClick r:id="rId3"/>
              </a:rPr>
              <a:t>http://</a:t>
            </a:r>
            <a:r>
              <a:rPr lang="en-US" sz="2900" dirty="0" smtClean="0">
                <a:hlinkClick r:id="rId3"/>
              </a:rPr>
              <a:t>www.transactiveonline.org/index.php</a:t>
            </a:r>
            <a:endParaRPr lang="en-US" sz="2900" dirty="0" smtClean="0"/>
          </a:p>
          <a:p>
            <a:r>
              <a:rPr lang="en-US" sz="2900" dirty="0" smtClean="0"/>
              <a:t>GLSEN </a:t>
            </a:r>
            <a:r>
              <a:rPr lang="en-US" sz="2900" dirty="0"/>
              <a:t>(The Gay, Lesbian, Straight Education Network) is a prominent organization supporting GLBT youth. They have </a:t>
            </a:r>
            <a:r>
              <a:rPr lang="en-US" sz="2900" dirty="0" smtClean="0"/>
              <a:t>resources </a:t>
            </a:r>
            <a:r>
              <a:rPr lang="en-US" sz="2900" dirty="0"/>
              <a:t>about creating safe and supportive environments for students. </a:t>
            </a:r>
            <a:r>
              <a:rPr lang="en-US" sz="2900" dirty="0">
                <a:hlinkClick r:id="rId4"/>
              </a:rPr>
              <a:t>http://</a:t>
            </a:r>
            <a:r>
              <a:rPr lang="en-US" sz="2900" dirty="0" smtClean="0">
                <a:hlinkClick r:id="rId4"/>
              </a:rPr>
              <a:t>www.glsen.org/cgibin/iowa/all/about/index.html</a:t>
            </a:r>
            <a:endParaRPr lang="en-US" sz="2900" dirty="0" smtClean="0"/>
          </a:p>
          <a:p>
            <a:r>
              <a:rPr lang="en-US" sz="2900" dirty="0" smtClean="0"/>
              <a:t> Oregon </a:t>
            </a:r>
            <a:r>
              <a:rPr lang="en-US" sz="2900" dirty="0"/>
              <a:t>Safe Schools and Communities Coalition provide supports for transgender students, and their families and schools. The Oregon Safe Schools and Communities Coalition Resource Manual </a:t>
            </a:r>
            <a:r>
              <a:rPr lang="en-US" sz="2900" dirty="0" smtClean="0"/>
              <a:t>can be found here: </a:t>
            </a:r>
            <a:r>
              <a:rPr lang="en-US" sz="2900" dirty="0">
                <a:hlinkClick r:id="rId5"/>
              </a:rPr>
              <a:t>http://</a:t>
            </a:r>
            <a:r>
              <a:rPr lang="en-US" sz="2900" dirty="0" smtClean="0">
                <a:hlinkClick r:id="rId5"/>
              </a:rPr>
              <a:t>www.oregonsafeschools.org/documents/Resource_Manual.pdf</a:t>
            </a:r>
            <a:r>
              <a:rPr lang="en-US" sz="2900" dirty="0" smtClean="0"/>
              <a:t> </a:t>
            </a:r>
          </a:p>
          <a:p>
            <a:r>
              <a:rPr lang="en-US" sz="2900" dirty="0" smtClean="0"/>
              <a:t>The </a:t>
            </a:r>
            <a:r>
              <a:rPr lang="en-US" sz="2900" dirty="0"/>
              <a:t>Trevor Project is the leading national organization focused on crisis and suicide prevention efforts among lesbian, gay, bisexual, transgender and questioning youth. </a:t>
            </a:r>
            <a:r>
              <a:rPr lang="en-US" sz="2900" dirty="0">
                <a:hlinkClick r:id="rId6"/>
              </a:rPr>
              <a:t>http://www.thetrevorproject.org</a:t>
            </a:r>
            <a:r>
              <a:rPr lang="en-US" sz="2900" dirty="0" smtClean="0">
                <a:hlinkClick r:id="rId6"/>
              </a:rPr>
              <a:t>/</a:t>
            </a:r>
            <a:endParaRPr lang="en-US" sz="2900" dirty="0" smtClean="0"/>
          </a:p>
          <a:p>
            <a:r>
              <a:rPr lang="en-US" sz="2900" dirty="0" smtClean="0"/>
              <a:t>PPS </a:t>
            </a:r>
            <a:r>
              <a:rPr lang="en-US" sz="2900" dirty="0"/>
              <a:t>Legal Issue Memo:  </a:t>
            </a:r>
            <a:r>
              <a:rPr lang="en-US" sz="2900" dirty="0">
                <a:hlinkClick r:id="rId7"/>
              </a:rPr>
              <a:t>http://</a:t>
            </a:r>
            <a:r>
              <a:rPr lang="en-US" sz="2900" dirty="0" smtClean="0">
                <a:hlinkClick r:id="rId7"/>
              </a:rPr>
              <a:t>www.pps.k12.or.us/files/general-counsel/Transgender_Students.pdf</a:t>
            </a:r>
            <a:endParaRPr lang="en-US" sz="2900" dirty="0" smtClean="0"/>
          </a:p>
          <a:p>
            <a:pPr marL="45720" indent="0">
              <a:buNone/>
            </a:pPr>
            <a:endParaRPr lang="en-US" dirty="0"/>
          </a:p>
        </p:txBody>
      </p:sp>
      <p:sp>
        <p:nvSpPr>
          <p:cNvPr id="3" name="Title 2"/>
          <p:cNvSpPr>
            <a:spLocks noGrp="1"/>
          </p:cNvSpPr>
          <p:nvPr>
            <p:ph type="title"/>
          </p:nvPr>
        </p:nvSpPr>
        <p:spPr/>
        <p:txBody>
          <a:bodyPr/>
          <a:lstStyle/>
          <a:p>
            <a:r>
              <a:rPr lang="en-US" dirty="0"/>
              <a:t>Resources</a:t>
            </a:r>
            <a:br>
              <a:rPr lang="en-US" dirty="0"/>
            </a:br>
            <a:endParaRPr lang="en-US" dirty="0"/>
          </a:p>
        </p:txBody>
      </p:sp>
    </p:spTree>
    <p:extLst>
      <p:ext uri="{BB962C8B-B14F-4D97-AF65-F5344CB8AC3E}">
        <p14:creationId xmlns:p14="http://schemas.microsoft.com/office/powerpoint/2010/main" val="1220931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fontScale="92500"/>
          </a:bodyPr>
          <a:lstStyle/>
          <a:p>
            <a:pPr lvl="0"/>
            <a:r>
              <a:rPr lang="en-US" sz="2400" b="1" u="sng" dirty="0"/>
              <a:t>Transgender</a:t>
            </a:r>
            <a:r>
              <a:rPr lang="en-US" sz="2400" dirty="0"/>
              <a:t>: An umbrella term for people whose gender identity and/or gender expression differs from what is typically associated with the sex they were assigned at birth. </a:t>
            </a:r>
            <a:endParaRPr lang="en-US" sz="2400" b="1" u="sng" dirty="0" smtClean="0"/>
          </a:p>
          <a:p>
            <a:r>
              <a:rPr lang="en-US" sz="2400" b="1" u="sng" dirty="0" smtClean="0"/>
              <a:t>Transgender </a:t>
            </a:r>
            <a:r>
              <a:rPr lang="en-US" sz="2400" b="1" u="sng" dirty="0"/>
              <a:t>female</a:t>
            </a:r>
            <a:r>
              <a:rPr lang="en-US" sz="2400" b="1" dirty="0"/>
              <a:t>:</a:t>
            </a:r>
            <a:r>
              <a:rPr lang="en-US" sz="2400" dirty="0"/>
              <a:t> This is a person whose assigned sex at birth is male but identifies and lives as a female.</a:t>
            </a:r>
          </a:p>
          <a:p>
            <a:r>
              <a:rPr lang="en-US" sz="2400" b="1" u="sng" dirty="0"/>
              <a:t>Transgender male</a:t>
            </a:r>
            <a:r>
              <a:rPr lang="en-US" sz="2400" b="1" dirty="0"/>
              <a:t>:</a:t>
            </a:r>
            <a:r>
              <a:rPr lang="en-US" sz="2400" dirty="0"/>
              <a:t> This is a person whose assigned sex at birth is female but identifies and as lives as a male</a:t>
            </a:r>
            <a:r>
              <a:rPr lang="en-US" sz="2400" dirty="0" smtClean="0"/>
              <a:t>.</a:t>
            </a:r>
          </a:p>
          <a:p>
            <a:r>
              <a:rPr lang="en-US" sz="2400" b="1" u="sng" dirty="0" smtClean="0"/>
              <a:t>Queer</a:t>
            </a:r>
            <a:r>
              <a:rPr lang="en-US" sz="2400" b="1" dirty="0" smtClean="0"/>
              <a:t>: </a:t>
            </a:r>
            <a:r>
              <a:rPr lang="en-US" sz="2400" dirty="0" smtClean="0"/>
              <a:t>An umbrella term for LGBT people, which was historically derogatory but has been “reclaimed” by people wishing to self-identify as queer.</a:t>
            </a:r>
            <a:endParaRPr lang="en-US" sz="2400" b="1" u="sng" dirty="0"/>
          </a:p>
          <a:p>
            <a:pPr marL="45720" indent="0">
              <a:buNone/>
            </a:pPr>
            <a:r>
              <a:rPr lang="en-US" sz="2400" dirty="0" smtClean="0"/>
              <a:t> </a:t>
            </a:r>
            <a:endParaRPr lang="en-US" sz="2400" dirty="0"/>
          </a:p>
          <a:p>
            <a:pPr marL="45720" indent="0">
              <a:buNone/>
            </a:pPr>
            <a:endParaRPr lang="en-US" dirty="0"/>
          </a:p>
        </p:txBody>
      </p:sp>
      <p:sp>
        <p:nvSpPr>
          <p:cNvPr id="3" name="Title 2"/>
          <p:cNvSpPr>
            <a:spLocks noGrp="1"/>
          </p:cNvSpPr>
          <p:nvPr>
            <p:ph type="title"/>
          </p:nvPr>
        </p:nvSpPr>
        <p:spPr/>
        <p:txBody>
          <a:bodyPr/>
          <a:lstStyle/>
          <a:p>
            <a:r>
              <a:rPr lang="en-US" dirty="0" smtClean="0"/>
              <a:t>definitions</a:t>
            </a:r>
            <a:endParaRPr lang="en-US" dirty="0"/>
          </a:p>
        </p:txBody>
      </p:sp>
    </p:spTree>
    <p:extLst>
      <p:ext uri="{BB962C8B-B14F-4D97-AF65-F5344CB8AC3E}">
        <p14:creationId xmlns:p14="http://schemas.microsoft.com/office/powerpoint/2010/main" val="1871560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76400"/>
            <a:ext cx="8407893" cy="4876800"/>
          </a:xfrm>
        </p:spPr>
        <p:txBody>
          <a:bodyPr>
            <a:normAutofit lnSpcReduction="10000"/>
          </a:bodyPr>
          <a:lstStyle/>
          <a:p>
            <a:endParaRPr lang="en-US" b="1" u="sng" dirty="0" smtClean="0"/>
          </a:p>
          <a:p>
            <a:r>
              <a:rPr lang="en-US" sz="2400" b="1" u="sng" dirty="0" smtClean="0"/>
              <a:t>Gender </a:t>
            </a:r>
            <a:r>
              <a:rPr lang="en-US" sz="2400" b="1" u="sng" dirty="0" smtClean="0"/>
              <a:t>Non-Conforming</a:t>
            </a:r>
            <a:r>
              <a:rPr lang="en-US" sz="2400" dirty="0"/>
              <a:t>:</a:t>
            </a:r>
            <a:r>
              <a:rPr lang="en-US" sz="2400" dirty="0" smtClean="0"/>
              <a:t> </a:t>
            </a:r>
            <a:r>
              <a:rPr lang="en-US" sz="2400" dirty="0"/>
              <a:t>P</a:t>
            </a:r>
            <a:r>
              <a:rPr lang="en-US" sz="2400" dirty="0" smtClean="0"/>
              <a:t>eople </a:t>
            </a:r>
            <a:r>
              <a:rPr lang="en-US" sz="2400" dirty="0"/>
              <a:t>whose gender expression is different from conventional expectations of masculinity and femininity. Not all gender non-conforming people identify as </a:t>
            </a:r>
            <a:r>
              <a:rPr lang="en-US" sz="2400" dirty="0" smtClean="0"/>
              <a:t>transgender, nor </a:t>
            </a:r>
            <a:r>
              <a:rPr lang="en-US" sz="2400" dirty="0"/>
              <a:t>are all transgender people gender non-conforming</a:t>
            </a:r>
            <a:r>
              <a:rPr lang="en-US" sz="2400" dirty="0" smtClean="0"/>
              <a:t>.</a:t>
            </a:r>
            <a:endParaRPr lang="en-US" sz="2400" dirty="0"/>
          </a:p>
          <a:p>
            <a:r>
              <a:rPr lang="en-US" sz="2400" b="1" u="sng" dirty="0"/>
              <a:t>Gender </a:t>
            </a:r>
            <a:r>
              <a:rPr lang="en-US" sz="2400" b="1" u="sng" dirty="0" smtClean="0"/>
              <a:t>Fluid</a:t>
            </a:r>
            <a:r>
              <a:rPr lang="en-US" sz="2400" b="1" dirty="0"/>
              <a:t>:</a:t>
            </a:r>
            <a:r>
              <a:rPr lang="en-US" sz="2400" dirty="0" smtClean="0"/>
              <a:t> </a:t>
            </a:r>
            <a:r>
              <a:rPr lang="en-US" sz="2400" dirty="0"/>
              <a:t>A</a:t>
            </a:r>
            <a:r>
              <a:rPr lang="en-US" sz="2400" b="1" dirty="0"/>
              <a:t> </a:t>
            </a:r>
            <a:r>
              <a:rPr lang="en-US" sz="2400" dirty="0"/>
              <a:t>gender identity </a:t>
            </a:r>
            <a:r>
              <a:rPr lang="en-US" sz="2400" dirty="0" smtClean="0"/>
              <a:t>that </a:t>
            </a:r>
            <a:r>
              <a:rPr lang="en-US" sz="2400" dirty="0"/>
              <a:t>varies over time. A gender fluid person may at any time identify as male, female, or </a:t>
            </a:r>
            <a:r>
              <a:rPr lang="en-US" sz="2400" dirty="0" smtClean="0"/>
              <a:t>another </a:t>
            </a:r>
            <a:r>
              <a:rPr lang="en-US" sz="2400" dirty="0"/>
              <a:t>non-binary identity, or some combination of identities</a:t>
            </a:r>
            <a:r>
              <a:rPr lang="en-US" sz="2400" dirty="0" smtClean="0"/>
              <a:t>.</a:t>
            </a:r>
          </a:p>
          <a:p>
            <a:r>
              <a:rPr lang="en-US" sz="2400" b="1" u="sng" dirty="0"/>
              <a:t>Cisgender</a:t>
            </a:r>
            <a:r>
              <a:rPr lang="en-US" sz="2400" b="1" dirty="0"/>
              <a:t>: </a:t>
            </a:r>
            <a:r>
              <a:rPr lang="en-US" sz="2400" dirty="0"/>
              <a:t>People who are not transgender. In other words, their gender identity is the same as the sex they were assigned at birth. </a:t>
            </a:r>
          </a:p>
          <a:p>
            <a:pPr marL="45720" indent="0">
              <a:buNone/>
            </a:pPr>
            <a:endParaRPr lang="en-US" sz="2400" dirty="0" smtClean="0"/>
          </a:p>
          <a:p>
            <a:pPr marL="45720" indent="0">
              <a:buNone/>
            </a:pPr>
            <a:endParaRPr lang="en-US" sz="2400" dirty="0" smtClean="0"/>
          </a:p>
          <a:p>
            <a:endParaRPr lang="en-US" sz="2400" dirty="0"/>
          </a:p>
          <a:p>
            <a:pPr marL="45720" indent="0">
              <a:buNone/>
            </a:pPr>
            <a:endParaRPr lang="en-US" sz="2400" dirty="0"/>
          </a:p>
        </p:txBody>
      </p:sp>
      <p:sp>
        <p:nvSpPr>
          <p:cNvPr id="3" name="Title 2"/>
          <p:cNvSpPr>
            <a:spLocks noGrp="1"/>
          </p:cNvSpPr>
          <p:nvPr>
            <p:ph type="title"/>
          </p:nvPr>
        </p:nvSpPr>
        <p:spPr/>
        <p:txBody>
          <a:bodyPr/>
          <a:lstStyle/>
          <a:p>
            <a:r>
              <a:rPr lang="en-US" dirty="0" smtClean="0"/>
              <a:t>Definitions</a:t>
            </a:r>
            <a:endParaRPr lang="en-US" dirty="0"/>
          </a:p>
        </p:txBody>
      </p:sp>
    </p:spTree>
    <p:extLst>
      <p:ext uri="{BB962C8B-B14F-4D97-AF65-F5344CB8AC3E}">
        <p14:creationId xmlns:p14="http://schemas.microsoft.com/office/powerpoint/2010/main" val="3780964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b="1" u="sng" dirty="0" smtClean="0"/>
              <a:t>Gender-neutral</a:t>
            </a:r>
            <a:r>
              <a:rPr lang="en-US" sz="2400" dirty="0" smtClean="0"/>
              <a:t>:  This is a person who does not identify as either female or male.</a:t>
            </a:r>
          </a:p>
          <a:p>
            <a:r>
              <a:rPr lang="en-US" sz="2400" b="1" u="sng" dirty="0"/>
              <a:t>Asexual</a:t>
            </a:r>
            <a:r>
              <a:rPr lang="en-US" sz="2400" b="1" dirty="0"/>
              <a:t>: </a:t>
            </a:r>
            <a:r>
              <a:rPr lang="en-US" sz="2400" dirty="0"/>
              <a:t>A person who generally does not feel sexual attraction or desire to any group of people. Asexuality is not the same as celibacy</a:t>
            </a:r>
            <a:r>
              <a:rPr lang="en-US" sz="2400" dirty="0" smtClean="0"/>
              <a:t>.</a:t>
            </a:r>
          </a:p>
          <a:p>
            <a:r>
              <a:rPr lang="en-US" sz="2400" b="1" u="sng" dirty="0"/>
              <a:t>Intersex</a:t>
            </a:r>
            <a:r>
              <a:rPr lang="en-US" sz="2400" dirty="0"/>
              <a:t>: A general term used for a variety of conditions in which a person is born with </a:t>
            </a:r>
            <a:r>
              <a:rPr lang="en-US" sz="2400" dirty="0" smtClean="0"/>
              <a:t>reproductive </a:t>
            </a:r>
            <a:r>
              <a:rPr lang="en-US" sz="2400" dirty="0"/>
              <a:t>or sexual anatomy that doesn’t fit the typical standard of female or male</a:t>
            </a:r>
            <a:r>
              <a:rPr lang="en-US" sz="2400" dirty="0" smtClean="0"/>
              <a:t>.</a:t>
            </a:r>
            <a:endParaRPr lang="en-US" sz="2400" dirty="0"/>
          </a:p>
          <a:p>
            <a:r>
              <a:rPr lang="en-US" sz="2400" b="1" u="sng" dirty="0"/>
              <a:t>Ally</a:t>
            </a:r>
            <a:r>
              <a:rPr lang="en-US" sz="2400" dirty="0"/>
              <a:t>: Typically any non-LGBT person who supports and stands up for the rights of LGBT people, though LGBT people can be allies, such as a lesbian who is an ally to a transgender person.</a:t>
            </a:r>
          </a:p>
          <a:p>
            <a:endParaRPr lang="en-US" sz="2400" dirty="0"/>
          </a:p>
          <a:p>
            <a:endParaRPr lang="en-US" dirty="0"/>
          </a:p>
          <a:p>
            <a:endParaRPr lang="en-US" dirty="0"/>
          </a:p>
        </p:txBody>
      </p:sp>
      <p:sp>
        <p:nvSpPr>
          <p:cNvPr id="3" name="Title 2"/>
          <p:cNvSpPr>
            <a:spLocks noGrp="1"/>
          </p:cNvSpPr>
          <p:nvPr>
            <p:ph type="title"/>
          </p:nvPr>
        </p:nvSpPr>
        <p:spPr/>
        <p:txBody>
          <a:bodyPr/>
          <a:lstStyle/>
          <a:p>
            <a:r>
              <a:rPr lang="en-US" dirty="0" smtClean="0"/>
              <a:t>Definitions</a:t>
            </a:r>
            <a:endParaRPr lang="en-US" dirty="0"/>
          </a:p>
        </p:txBody>
      </p:sp>
    </p:spTree>
    <p:extLst>
      <p:ext uri="{BB962C8B-B14F-4D97-AF65-F5344CB8AC3E}">
        <p14:creationId xmlns:p14="http://schemas.microsoft.com/office/powerpoint/2010/main" val="637121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b="1" u="sng" dirty="0" smtClean="0"/>
          </a:p>
          <a:p>
            <a:r>
              <a:rPr lang="en-US" sz="2400" b="1" u="sng" dirty="0" smtClean="0"/>
              <a:t>Transition</a:t>
            </a:r>
            <a:r>
              <a:rPr lang="en-US" sz="2400" dirty="0"/>
              <a:t>:</a:t>
            </a:r>
            <a:r>
              <a:rPr lang="en-US" sz="2400" dirty="0" smtClean="0"/>
              <a:t> The process by which</a:t>
            </a:r>
            <a:r>
              <a:rPr lang="en-US" sz="2400" dirty="0" smtClean="0"/>
              <a:t> </a:t>
            </a:r>
            <a:r>
              <a:rPr lang="en-US" sz="2400" dirty="0"/>
              <a:t>a person begins to </a:t>
            </a:r>
            <a:r>
              <a:rPr lang="en-US" sz="2400" dirty="0" smtClean="0"/>
              <a:t>live </a:t>
            </a:r>
            <a:r>
              <a:rPr lang="en-US" sz="2400" dirty="0"/>
              <a:t>as the gender with which they </a:t>
            </a:r>
            <a:r>
              <a:rPr lang="en-US" sz="2400" dirty="0" smtClean="0"/>
              <a:t>identify, </a:t>
            </a:r>
            <a:r>
              <a:rPr lang="en-US" sz="2400" dirty="0"/>
              <a:t>rather than the gender they were assigned </a:t>
            </a:r>
            <a:r>
              <a:rPr lang="en-US" sz="2400" dirty="0" smtClean="0"/>
              <a:t>at birth.  It </a:t>
            </a:r>
            <a:r>
              <a:rPr lang="en-US" sz="2400" dirty="0" smtClean="0"/>
              <a:t>is </a:t>
            </a:r>
            <a:r>
              <a:rPr lang="en-US" sz="2400" dirty="0"/>
              <a:t>not a one-step </a:t>
            </a:r>
            <a:r>
              <a:rPr lang="en-US" sz="2400" dirty="0" smtClean="0"/>
              <a:t>procedure, but rather a complex process that occurs over a period of time.  Transition </a:t>
            </a:r>
            <a:r>
              <a:rPr lang="en-US" sz="2400" dirty="0"/>
              <a:t>includes some or all </a:t>
            </a:r>
            <a:r>
              <a:rPr lang="en-US" sz="2400" dirty="0" smtClean="0"/>
              <a:t>of th</a:t>
            </a:r>
            <a:r>
              <a:rPr lang="en-US" sz="2400" dirty="0" smtClean="0"/>
              <a:t>e following </a:t>
            </a:r>
            <a:r>
              <a:rPr lang="en-US" sz="2400" dirty="0" smtClean="0"/>
              <a:t>steps</a:t>
            </a:r>
            <a:r>
              <a:rPr lang="en-US" sz="2400" dirty="0"/>
              <a:t>: telling one's family, friends, and co-workers; using a different name and new pronouns; dressing differently; changing one's name and/or sex on legal documents; hormone therapy; and possibly (though not always) one or more types of surgery. The exact steps involved in transition vary from person to person</a:t>
            </a:r>
            <a:r>
              <a:rPr lang="en-US" sz="2400" dirty="0" smtClean="0"/>
              <a:t>.</a:t>
            </a:r>
            <a:endParaRPr lang="en-US" sz="2400" dirty="0"/>
          </a:p>
        </p:txBody>
      </p:sp>
      <p:sp>
        <p:nvSpPr>
          <p:cNvPr id="3" name="Title 2"/>
          <p:cNvSpPr>
            <a:spLocks noGrp="1"/>
          </p:cNvSpPr>
          <p:nvPr>
            <p:ph type="title"/>
          </p:nvPr>
        </p:nvSpPr>
        <p:spPr/>
        <p:txBody>
          <a:bodyPr/>
          <a:lstStyle/>
          <a:p>
            <a:r>
              <a:rPr lang="en-US" dirty="0" smtClean="0"/>
              <a:t>definitions</a:t>
            </a:r>
            <a:endParaRPr lang="en-US" dirty="0"/>
          </a:p>
        </p:txBody>
      </p:sp>
    </p:spTree>
    <p:extLst>
      <p:ext uri="{BB962C8B-B14F-4D97-AF65-F5344CB8AC3E}">
        <p14:creationId xmlns:p14="http://schemas.microsoft.com/office/powerpoint/2010/main" val="2908115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a:bodyPr>
          <a:lstStyle/>
          <a:p>
            <a:r>
              <a:rPr lang="en-US" dirty="0"/>
              <a:t>The Oregon Equality Act of 2007 </a:t>
            </a:r>
            <a:r>
              <a:rPr lang="en-US" dirty="0" smtClean="0"/>
              <a:t>amended many statutes to prohibit discrimination on the basis of sexual orientation. </a:t>
            </a:r>
          </a:p>
          <a:p>
            <a:endParaRPr lang="en-US" dirty="0" smtClean="0"/>
          </a:p>
          <a:p>
            <a:r>
              <a:rPr lang="en-US" dirty="0"/>
              <a:t>ORS 174.100:  “’Sexual orientation’ means an individual’s actual or perceived heterosexuality, homosexuality, bisexuality or gender identity, regardless of whether the individual’s gender identity, appearance, expression or behavior differs from that traditionally associated with the individual’s sex at birth.”  </a:t>
            </a:r>
          </a:p>
          <a:p>
            <a:endParaRPr lang="en-US" dirty="0" smtClean="0"/>
          </a:p>
          <a:p>
            <a:r>
              <a:rPr lang="en-US" dirty="0" smtClean="0"/>
              <a:t>The </a:t>
            </a:r>
            <a:r>
              <a:rPr lang="en-US" dirty="0"/>
              <a:t>A</a:t>
            </a:r>
            <a:r>
              <a:rPr lang="en-US" dirty="0" smtClean="0"/>
              <a:t>ct </a:t>
            </a:r>
            <a:r>
              <a:rPr lang="en-US" dirty="0"/>
              <a:t>forbids discrimination based on sexual orientation </a:t>
            </a:r>
            <a:r>
              <a:rPr lang="en-US" dirty="0" smtClean="0"/>
              <a:t>in employment</a:t>
            </a:r>
            <a:r>
              <a:rPr lang="en-US" dirty="0"/>
              <a:t>, housing, public accommodations, public meetings, public services, public education, adult foster homes, and foster </a:t>
            </a:r>
            <a:r>
              <a:rPr lang="en-US" dirty="0" smtClean="0"/>
              <a:t>parenting</a:t>
            </a:r>
            <a:r>
              <a:rPr lang="en-US" dirty="0"/>
              <a:t>.</a:t>
            </a:r>
          </a:p>
          <a:p>
            <a:endParaRPr lang="en-US" dirty="0"/>
          </a:p>
        </p:txBody>
      </p:sp>
      <p:sp>
        <p:nvSpPr>
          <p:cNvPr id="3" name="Title 2"/>
          <p:cNvSpPr>
            <a:spLocks noGrp="1"/>
          </p:cNvSpPr>
          <p:nvPr>
            <p:ph type="title"/>
          </p:nvPr>
        </p:nvSpPr>
        <p:spPr/>
        <p:txBody>
          <a:bodyPr/>
          <a:lstStyle/>
          <a:p>
            <a:r>
              <a:rPr lang="en-US" dirty="0" smtClean="0"/>
              <a:t>Oregon equality act</a:t>
            </a:r>
            <a:endParaRPr lang="en-US" dirty="0"/>
          </a:p>
        </p:txBody>
      </p:sp>
    </p:spTree>
    <p:extLst>
      <p:ext uri="{BB962C8B-B14F-4D97-AF65-F5344CB8AC3E}">
        <p14:creationId xmlns:p14="http://schemas.microsoft.com/office/powerpoint/2010/main" val="1558070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lnSpcReduction="10000"/>
          </a:bodyPr>
          <a:lstStyle/>
          <a:p>
            <a:r>
              <a:rPr lang="en-US" dirty="0" smtClean="0"/>
              <a:t>ORS </a:t>
            </a:r>
            <a:r>
              <a:rPr lang="en-US" dirty="0"/>
              <a:t>659.850 </a:t>
            </a:r>
            <a:r>
              <a:rPr lang="en-US" dirty="0" smtClean="0"/>
              <a:t>provides:</a:t>
            </a:r>
          </a:p>
          <a:p>
            <a:pPr lvl="1"/>
            <a:r>
              <a:rPr lang="en-US" sz="2000" dirty="0" smtClean="0"/>
              <a:t> </a:t>
            </a:r>
            <a:r>
              <a:rPr lang="en-US" sz="2000" dirty="0"/>
              <a:t>“(1) As used in this section, “discrimination” means any act that unreasonably differentiates treatment, intended or unintended, or any act that is fair in form but discriminatory in operation, either of which is based </a:t>
            </a:r>
            <a:r>
              <a:rPr lang="en-US" sz="2000" dirty="0" smtClean="0"/>
              <a:t>on </a:t>
            </a:r>
            <a:r>
              <a:rPr lang="en-US" sz="2000" dirty="0"/>
              <a:t>race, color, religion, sex, sexual orientation, national origin, marital status, age or </a:t>
            </a:r>
            <a:r>
              <a:rPr lang="en-US" sz="2000" dirty="0" smtClean="0"/>
              <a:t>disability</a:t>
            </a:r>
            <a:r>
              <a:rPr lang="en-US" sz="2000" dirty="0" smtClean="0"/>
              <a:t>. …</a:t>
            </a:r>
            <a:endParaRPr lang="en-US" sz="2000" dirty="0" smtClean="0"/>
          </a:p>
          <a:p>
            <a:pPr marL="365760" lvl="1" indent="0">
              <a:buNone/>
            </a:pPr>
            <a:r>
              <a:rPr lang="en-US" sz="2000" dirty="0" smtClean="0"/>
              <a:t>  </a:t>
            </a:r>
          </a:p>
          <a:p>
            <a:pPr lvl="1"/>
            <a:r>
              <a:rPr lang="en-US" sz="2000" dirty="0" smtClean="0"/>
              <a:t>(</a:t>
            </a:r>
            <a:r>
              <a:rPr lang="en-US" sz="2000" dirty="0"/>
              <a:t>2) A person may not be subjected to discrimination in any public elementary, secondary or community college education program or service, school or interschool activity or in any higher education program or service, school or interschool activity where the program, service, school or activity is financed in whole or in part by moneys appropriated by the Legislative Assembly.”</a:t>
            </a:r>
          </a:p>
          <a:p>
            <a:endParaRPr lang="en-US" dirty="0"/>
          </a:p>
        </p:txBody>
      </p:sp>
      <p:sp>
        <p:nvSpPr>
          <p:cNvPr id="3" name="Title 2"/>
          <p:cNvSpPr>
            <a:spLocks noGrp="1"/>
          </p:cNvSpPr>
          <p:nvPr>
            <p:ph type="title"/>
          </p:nvPr>
        </p:nvSpPr>
        <p:spPr/>
        <p:txBody>
          <a:bodyPr/>
          <a:lstStyle/>
          <a:p>
            <a:r>
              <a:rPr lang="en-US" dirty="0" smtClean="0"/>
              <a:t>Oregon Law - Prohibition of discrimination in education </a:t>
            </a:r>
            <a:endParaRPr lang="en-US" dirty="0"/>
          </a:p>
        </p:txBody>
      </p:sp>
    </p:spTree>
    <p:extLst>
      <p:ext uri="{BB962C8B-B14F-4D97-AF65-F5344CB8AC3E}">
        <p14:creationId xmlns:p14="http://schemas.microsoft.com/office/powerpoint/2010/main" val="578164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a:bodyPr>
          <a:lstStyle/>
          <a:p>
            <a:pPr marL="0" indent="0">
              <a:buNone/>
            </a:pPr>
            <a:r>
              <a:rPr lang="en-US" sz="3600" dirty="0" smtClean="0"/>
              <a:t>“No person </a:t>
            </a:r>
            <a:r>
              <a:rPr lang="en-US" sz="3600" dirty="0"/>
              <a:t>in the United States shall, on the basis of sex, be excluded from participation in, be denied the benefits of, or be subjected to discrimination under any education program or activity receiving Federal financial assistance.”</a:t>
            </a:r>
          </a:p>
          <a:p>
            <a:pPr marL="0" indent="0">
              <a:buNone/>
            </a:pPr>
            <a:r>
              <a:rPr lang="en-US" sz="2800" dirty="0"/>
              <a:t>34 C.F.R. § 106</a:t>
            </a:r>
            <a:endParaRPr lang="en-US" sz="2800" i="1" dirty="0"/>
          </a:p>
          <a:p>
            <a:pPr marL="0" indent="0">
              <a:buNone/>
            </a:pPr>
            <a:endParaRPr lang="en-US" sz="2400" i="1" dirty="0"/>
          </a:p>
          <a:p>
            <a:endParaRPr lang="en-US" dirty="0"/>
          </a:p>
        </p:txBody>
      </p:sp>
      <p:sp>
        <p:nvSpPr>
          <p:cNvPr id="3" name="Title 2"/>
          <p:cNvSpPr>
            <a:spLocks noGrp="1"/>
          </p:cNvSpPr>
          <p:nvPr>
            <p:ph type="title"/>
          </p:nvPr>
        </p:nvSpPr>
        <p:spPr/>
        <p:txBody>
          <a:bodyPr/>
          <a:lstStyle/>
          <a:p>
            <a:r>
              <a:rPr lang="en-US" dirty="0" smtClean="0"/>
              <a:t>Federal law -- Title </a:t>
            </a:r>
            <a:r>
              <a:rPr lang="en-US" dirty="0" smtClean="0"/>
              <a:t>IX</a:t>
            </a:r>
            <a:endParaRPr lang="en-US" dirty="0"/>
          </a:p>
        </p:txBody>
      </p:sp>
    </p:spTree>
    <p:extLst>
      <p:ext uri="{BB962C8B-B14F-4D97-AF65-F5344CB8AC3E}">
        <p14:creationId xmlns:p14="http://schemas.microsoft.com/office/powerpoint/2010/main" val="2625549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Grid</Template>
  <TotalTime>8887</TotalTime>
  <Words>2909</Words>
  <Application>Microsoft Office PowerPoint</Application>
  <PresentationFormat>On-screen Show (4:3)</PresentationFormat>
  <Paragraphs>198</Paragraphs>
  <Slides>29</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Franklin Gothic Medium</vt:lpstr>
      <vt:lpstr>Wingdings</vt:lpstr>
      <vt:lpstr>Wingdings 2</vt:lpstr>
      <vt:lpstr>Grid</vt:lpstr>
      <vt:lpstr>  LGBT issues for schools   </vt:lpstr>
      <vt:lpstr>Definitions</vt:lpstr>
      <vt:lpstr>definitions</vt:lpstr>
      <vt:lpstr>Definitions</vt:lpstr>
      <vt:lpstr>Definitions</vt:lpstr>
      <vt:lpstr>definitions</vt:lpstr>
      <vt:lpstr>Oregon equality act</vt:lpstr>
      <vt:lpstr>Oregon Law - Prohibition of discrimination in education </vt:lpstr>
      <vt:lpstr>Federal law -- Title IX</vt:lpstr>
      <vt:lpstr>Office of civil rights --  Guidance re LGBT Students</vt:lpstr>
      <vt:lpstr>OCR – Guidance re LGBT students</vt:lpstr>
      <vt:lpstr>OCR: TITLE IX COVERS GENDER Identity</vt:lpstr>
      <vt:lpstr>OCR – enforcement and remedies</vt:lpstr>
      <vt:lpstr>Title IX - Office of civil rights</vt:lpstr>
      <vt:lpstr>Title ix – federal law</vt:lpstr>
      <vt:lpstr>Oregon Department of Education</vt:lpstr>
      <vt:lpstr>Policies are Key!</vt:lpstr>
      <vt:lpstr>Transgender students –  how to we know?</vt:lpstr>
      <vt:lpstr>Transgender students – Restrooms/locker rooms</vt:lpstr>
      <vt:lpstr>Transgender students –  Sports  </vt:lpstr>
      <vt:lpstr>Transgender students –  Official School Records</vt:lpstr>
      <vt:lpstr>GENDER &amp; First name change process</vt:lpstr>
      <vt:lpstr>Transgender students –  Bullying and Harassment </vt:lpstr>
      <vt:lpstr>Transgender students –  Dress codes </vt:lpstr>
      <vt:lpstr>Transgender students –  Overnight Field trips</vt:lpstr>
      <vt:lpstr>Gender fluid/gender neutral students</vt:lpstr>
      <vt:lpstr>Confidentiality </vt:lpstr>
      <vt:lpstr>PowerPoint Presentation</vt:lpstr>
      <vt:lpstr>Resources </vt:lpstr>
    </vt:vector>
  </TitlesOfParts>
  <Company>PPS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Cunningham</dc:creator>
  <cp:lastModifiedBy>Jollee Patterson</cp:lastModifiedBy>
  <cp:revision>191</cp:revision>
  <cp:lastPrinted>2015-12-02T19:00:36Z</cp:lastPrinted>
  <dcterms:created xsi:type="dcterms:W3CDTF">2015-11-02T18:07:01Z</dcterms:created>
  <dcterms:modified xsi:type="dcterms:W3CDTF">2015-12-02T19:04:56Z</dcterms:modified>
</cp:coreProperties>
</file>