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4"/>
  </p:notesMasterIdLst>
  <p:handoutMasterIdLst>
    <p:handoutMasterId r:id="rId35"/>
  </p:handoutMasterIdLst>
  <p:sldIdLst>
    <p:sldId id="415" r:id="rId4"/>
    <p:sldId id="443" r:id="rId5"/>
    <p:sldId id="444" r:id="rId6"/>
    <p:sldId id="402" r:id="rId7"/>
    <p:sldId id="403" r:id="rId8"/>
    <p:sldId id="417" r:id="rId9"/>
    <p:sldId id="418" r:id="rId10"/>
    <p:sldId id="431" r:id="rId11"/>
    <p:sldId id="434" r:id="rId12"/>
    <p:sldId id="470" r:id="rId13"/>
    <p:sldId id="484" r:id="rId14"/>
    <p:sldId id="485" r:id="rId15"/>
    <p:sldId id="486" r:id="rId16"/>
    <p:sldId id="487" r:id="rId17"/>
    <p:sldId id="488" r:id="rId18"/>
    <p:sldId id="489" r:id="rId19"/>
    <p:sldId id="490" r:id="rId20"/>
    <p:sldId id="446" r:id="rId21"/>
    <p:sldId id="480" r:id="rId22"/>
    <p:sldId id="463" r:id="rId23"/>
    <p:sldId id="455" r:id="rId24"/>
    <p:sldId id="459" r:id="rId25"/>
    <p:sldId id="481" r:id="rId26"/>
    <p:sldId id="483" r:id="rId27"/>
    <p:sldId id="482" r:id="rId28"/>
    <p:sldId id="467" r:id="rId29"/>
    <p:sldId id="464" r:id="rId30"/>
    <p:sldId id="465" r:id="rId31"/>
    <p:sldId id="469" r:id="rId32"/>
    <p:sldId id="478" r:id="rId3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316" autoAdjust="0"/>
    <p:restoredTop sz="89386" autoAdjust="0"/>
  </p:normalViewPr>
  <p:slideViewPr>
    <p:cSldViewPr>
      <p:cViewPr>
        <p:scale>
          <a:sx n="60" d="100"/>
          <a:sy n="60" d="100"/>
        </p:scale>
        <p:origin x="-1172" y="-108"/>
      </p:cViewPr>
      <p:guideLst>
        <p:guide orient="horz" pos="2160"/>
        <p:guide pos="2880"/>
      </p:guideLst>
    </p:cSldViewPr>
  </p:slideViewPr>
  <p:outlineViewPr>
    <p:cViewPr>
      <p:scale>
        <a:sx n="33" d="100"/>
        <a:sy n="33" d="100"/>
      </p:scale>
      <p:origin x="48" y="3576"/>
    </p:cViewPr>
  </p:outlineViewPr>
  <p:notesTextViewPr>
    <p:cViewPr>
      <p:scale>
        <a:sx n="1" d="1"/>
        <a:sy n="1" d="1"/>
      </p:scale>
      <p:origin x="0" y="0"/>
    </p:cViewPr>
  </p:notesTextViewPr>
  <p:sorterViewPr>
    <p:cViewPr>
      <p:scale>
        <a:sx n="75" d="100"/>
        <a:sy n="75" d="100"/>
      </p:scale>
      <p:origin x="0" y="9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Asian</c:v>
                </c:pt>
              </c:strCache>
            </c:strRef>
          </c:tx>
          <c:invertIfNegative val="0"/>
          <c:cat>
            <c:strRef>
              <c:f>Sheet1!$A$2</c:f>
              <c:strCache>
                <c:ptCount val="1"/>
                <c:pt idx="0">
                  <c:v>Cohort Grad Rate</c:v>
                </c:pt>
              </c:strCache>
            </c:strRef>
          </c:cat>
          <c:val>
            <c:numRef>
              <c:f>Sheet1!$B$2</c:f>
              <c:numCache>
                <c:formatCode>General</c:formatCode>
                <c:ptCount val="1"/>
                <c:pt idx="0">
                  <c:v>86.84</c:v>
                </c:pt>
              </c:numCache>
            </c:numRef>
          </c:val>
        </c:ser>
        <c:ser>
          <c:idx val="1"/>
          <c:order val="1"/>
          <c:tx>
            <c:strRef>
              <c:f>Sheet1!$C$1</c:f>
              <c:strCache>
                <c:ptCount val="1"/>
                <c:pt idx="0">
                  <c:v>Native Hawaiian/Pacific Islander</c:v>
                </c:pt>
              </c:strCache>
            </c:strRef>
          </c:tx>
          <c:invertIfNegative val="0"/>
          <c:cat>
            <c:strRef>
              <c:f>Sheet1!$A$2</c:f>
              <c:strCache>
                <c:ptCount val="1"/>
                <c:pt idx="0">
                  <c:v>Cohort Grad Rate</c:v>
                </c:pt>
              </c:strCache>
            </c:strRef>
          </c:cat>
          <c:val>
            <c:numRef>
              <c:f>Sheet1!$C$2</c:f>
              <c:numCache>
                <c:formatCode>General</c:formatCode>
                <c:ptCount val="1"/>
                <c:pt idx="0">
                  <c:v>71.430000000000007</c:v>
                </c:pt>
              </c:numCache>
            </c:numRef>
          </c:val>
        </c:ser>
        <c:ser>
          <c:idx val="2"/>
          <c:order val="2"/>
          <c:tx>
            <c:strRef>
              <c:f>Sheet1!$D$1</c:f>
              <c:strCache>
                <c:ptCount val="1"/>
                <c:pt idx="0">
                  <c:v>American Indian/Alaska Native</c:v>
                </c:pt>
              </c:strCache>
            </c:strRef>
          </c:tx>
          <c:invertIfNegative val="0"/>
          <c:cat>
            <c:strRef>
              <c:f>Sheet1!$A$2</c:f>
              <c:strCache>
                <c:ptCount val="1"/>
                <c:pt idx="0">
                  <c:v>Cohort Grad Rate</c:v>
                </c:pt>
              </c:strCache>
            </c:strRef>
          </c:cat>
          <c:val>
            <c:numRef>
              <c:f>Sheet1!$D$2</c:f>
              <c:numCache>
                <c:formatCode>General</c:formatCode>
                <c:ptCount val="1"/>
                <c:pt idx="0">
                  <c:v>60.76</c:v>
                </c:pt>
              </c:numCache>
            </c:numRef>
          </c:val>
        </c:ser>
        <c:ser>
          <c:idx val="3"/>
          <c:order val="3"/>
          <c:tx>
            <c:strRef>
              <c:f>Sheet1!$E$1</c:f>
              <c:strCache>
                <c:ptCount val="1"/>
                <c:pt idx="0">
                  <c:v>Black/African American</c:v>
                </c:pt>
              </c:strCache>
            </c:strRef>
          </c:tx>
          <c:invertIfNegative val="0"/>
          <c:cat>
            <c:strRef>
              <c:f>Sheet1!$A$2</c:f>
              <c:strCache>
                <c:ptCount val="1"/>
                <c:pt idx="0">
                  <c:v>Cohort Grad Rate</c:v>
                </c:pt>
              </c:strCache>
            </c:strRef>
          </c:cat>
          <c:val>
            <c:numRef>
              <c:f>Sheet1!$E$2</c:f>
              <c:numCache>
                <c:formatCode>General</c:formatCode>
                <c:ptCount val="1"/>
                <c:pt idx="0">
                  <c:v>64.92</c:v>
                </c:pt>
              </c:numCache>
            </c:numRef>
          </c:val>
        </c:ser>
        <c:ser>
          <c:idx val="4"/>
          <c:order val="4"/>
          <c:tx>
            <c:strRef>
              <c:f>Sheet1!$F$1</c:f>
              <c:strCache>
                <c:ptCount val="1"/>
                <c:pt idx="0">
                  <c:v>Hispanic/Latino</c:v>
                </c:pt>
              </c:strCache>
            </c:strRef>
          </c:tx>
          <c:invertIfNegative val="0"/>
          <c:cat>
            <c:strRef>
              <c:f>Sheet1!$A$2</c:f>
              <c:strCache>
                <c:ptCount val="1"/>
                <c:pt idx="0">
                  <c:v>Cohort Grad Rate</c:v>
                </c:pt>
              </c:strCache>
            </c:strRef>
          </c:cat>
          <c:val>
            <c:numRef>
              <c:f>Sheet1!$F$2</c:f>
              <c:numCache>
                <c:formatCode>General</c:formatCode>
                <c:ptCount val="1"/>
                <c:pt idx="0">
                  <c:v>67.959999999999994</c:v>
                </c:pt>
              </c:numCache>
            </c:numRef>
          </c:val>
        </c:ser>
        <c:ser>
          <c:idx val="5"/>
          <c:order val="5"/>
          <c:tx>
            <c:strRef>
              <c:f>Sheet1!$G$1</c:f>
              <c:strCache>
                <c:ptCount val="1"/>
                <c:pt idx="0">
                  <c:v>White</c:v>
                </c:pt>
              </c:strCache>
            </c:strRef>
          </c:tx>
          <c:invertIfNegative val="0"/>
          <c:cat>
            <c:strRef>
              <c:f>Sheet1!$A$2</c:f>
              <c:strCache>
                <c:ptCount val="1"/>
                <c:pt idx="0">
                  <c:v>Cohort Grad Rate</c:v>
                </c:pt>
              </c:strCache>
            </c:strRef>
          </c:cat>
          <c:val>
            <c:numRef>
              <c:f>Sheet1!$G$2</c:f>
              <c:numCache>
                <c:formatCode>General</c:formatCode>
                <c:ptCount val="1"/>
                <c:pt idx="0">
                  <c:v>79.19</c:v>
                </c:pt>
              </c:numCache>
            </c:numRef>
          </c:val>
        </c:ser>
        <c:ser>
          <c:idx val="6"/>
          <c:order val="6"/>
          <c:tx>
            <c:strRef>
              <c:f>Sheet1!$H$1</c:f>
              <c:strCache>
                <c:ptCount val="1"/>
                <c:pt idx="0">
                  <c:v>Multi-Ethnic</c:v>
                </c:pt>
              </c:strCache>
            </c:strRef>
          </c:tx>
          <c:invertIfNegative val="0"/>
          <c:cat>
            <c:strRef>
              <c:f>Sheet1!$A$2</c:f>
              <c:strCache>
                <c:ptCount val="1"/>
                <c:pt idx="0">
                  <c:v>Cohort Grad Rate</c:v>
                </c:pt>
              </c:strCache>
            </c:strRef>
          </c:cat>
          <c:val>
            <c:numRef>
              <c:f>Sheet1!$H$2</c:f>
              <c:numCache>
                <c:formatCode>General</c:formatCode>
                <c:ptCount val="1"/>
                <c:pt idx="0">
                  <c:v>74.180000000000007</c:v>
                </c:pt>
              </c:numCache>
            </c:numRef>
          </c:val>
        </c:ser>
        <c:dLbls>
          <c:showLegendKey val="0"/>
          <c:showVal val="0"/>
          <c:showCatName val="0"/>
          <c:showSerName val="0"/>
          <c:showPercent val="0"/>
          <c:showBubbleSize val="0"/>
        </c:dLbls>
        <c:gapWidth val="150"/>
        <c:axId val="177556480"/>
        <c:axId val="177566464"/>
      </c:barChart>
      <c:catAx>
        <c:axId val="177556480"/>
        <c:scaling>
          <c:orientation val="minMax"/>
        </c:scaling>
        <c:delete val="0"/>
        <c:axPos val="b"/>
        <c:majorTickMark val="out"/>
        <c:minorTickMark val="none"/>
        <c:tickLblPos val="nextTo"/>
        <c:crossAx val="177566464"/>
        <c:crosses val="autoZero"/>
        <c:auto val="1"/>
        <c:lblAlgn val="ctr"/>
        <c:lblOffset val="100"/>
        <c:noMultiLvlLbl val="0"/>
      </c:catAx>
      <c:valAx>
        <c:axId val="177566464"/>
        <c:scaling>
          <c:orientation val="minMax"/>
        </c:scaling>
        <c:delete val="0"/>
        <c:axPos val="l"/>
        <c:majorGridlines/>
        <c:numFmt formatCode="General" sourceLinked="1"/>
        <c:majorTickMark val="out"/>
        <c:minorTickMark val="none"/>
        <c:tickLblPos val="nextTo"/>
        <c:crossAx val="1775564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5">
                <a:lumMod val="75000"/>
              </a:schemeClr>
            </a:solidFill>
          </c:spPr>
          <c:invertIfNegative val="0"/>
          <c:dLbls>
            <c:dLbl>
              <c:idx val="6"/>
              <c:layout>
                <c:manualLayout>
                  <c:x val="1.5432098765432098E-3"/>
                  <c:y val="5.4444444444444441E-2"/>
                </c:manualLayout>
              </c:layout>
              <c:dLblPos val="outEnd"/>
              <c:showLegendKey val="0"/>
              <c:showVal val="0"/>
              <c:showCatName val="1"/>
              <c:showSerName val="0"/>
              <c:showPercent val="0"/>
              <c:showBubbleSize val="0"/>
            </c:dLbl>
            <c:dLbl>
              <c:idx val="7"/>
              <c:layout>
                <c:manualLayout>
                  <c:x val="1.5432098765432098E-3"/>
                  <c:y val="2.6234567901234566E-2"/>
                </c:manualLayout>
              </c:layout>
              <c:dLblPos val="outEnd"/>
              <c:showLegendKey val="0"/>
              <c:showVal val="0"/>
              <c:showCatName val="1"/>
              <c:showSerName val="0"/>
              <c:showPercent val="0"/>
              <c:showBubbleSize val="0"/>
            </c:dLbl>
            <c:txPr>
              <a:bodyPr/>
              <a:lstStyle/>
              <a:p>
                <a:pPr>
                  <a:defRPr sz="1099" b="1"/>
                </a:pPr>
                <a:endParaRPr lang="en-US"/>
              </a:p>
            </c:txPr>
            <c:dLblPos val="inEnd"/>
            <c:showLegendKey val="0"/>
            <c:showVal val="0"/>
            <c:showCatName val="1"/>
            <c:showSerName val="0"/>
            <c:showPercent val="0"/>
            <c:showBubbleSize val="0"/>
            <c:showLeaderLines val="0"/>
          </c:dLbls>
          <c:cat>
            <c:strRef>
              <c:f>'Inadequate Prenatal Care'!$A$9:$A$16</c:f>
              <c:strCache>
                <c:ptCount val="8"/>
                <c:pt idx="0">
                  <c:v>White</c:v>
                </c:pt>
                <c:pt idx="1">
                  <c:v>African American</c:v>
                </c:pt>
                <c:pt idx="2">
                  <c:v>American Indian</c:v>
                </c:pt>
                <c:pt idx="3">
                  <c:v>Asian</c:v>
                </c:pt>
                <c:pt idx="4">
                  <c:v>Hawaiian/ Pacific Islander</c:v>
                </c:pt>
                <c:pt idx="5">
                  <c:v>Other/unknown</c:v>
                </c:pt>
                <c:pt idx="6">
                  <c:v>Multiple Races</c:v>
                </c:pt>
                <c:pt idx="7">
                  <c:v>Hispanic</c:v>
                </c:pt>
              </c:strCache>
            </c:strRef>
          </c:cat>
          <c:val>
            <c:numRef>
              <c:f>'Inadequate Prenatal Care'!$F$9:$F$16</c:f>
              <c:numCache>
                <c:formatCode>0.0%</c:formatCode>
                <c:ptCount val="8"/>
                <c:pt idx="0">
                  <c:v>5.1999999999999998E-2</c:v>
                </c:pt>
                <c:pt idx="1">
                  <c:v>0.112</c:v>
                </c:pt>
                <c:pt idx="2">
                  <c:v>0.14099999999999999</c:v>
                </c:pt>
                <c:pt idx="3">
                  <c:v>5.6000000000000001E-2</c:v>
                </c:pt>
                <c:pt idx="4">
                  <c:v>0.28100000000000003</c:v>
                </c:pt>
                <c:pt idx="5">
                  <c:v>9.0999999999999998E-2</c:v>
                </c:pt>
                <c:pt idx="6">
                  <c:v>7.6999999999999999E-2</c:v>
                </c:pt>
                <c:pt idx="7">
                  <c:v>6.9000000000000006E-2</c:v>
                </c:pt>
              </c:numCache>
            </c:numRef>
          </c:val>
        </c:ser>
        <c:dLbls>
          <c:showLegendKey val="0"/>
          <c:showVal val="0"/>
          <c:showCatName val="0"/>
          <c:showSerName val="0"/>
          <c:showPercent val="0"/>
          <c:showBubbleSize val="0"/>
        </c:dLbls>
        <c:gapWidth val="150"/>
        <c:axId val="182781056"/>
        <c:axId val="182782592"/>
      </c:barChart>
      <c:lineChart>
        <c:grouping val="standard"/>
        <c:varyColors val="0"/>
        <c:ser>
          <c:idx val="1"/>
          <c:order val="1"/>
          <c:spPr>
            <a:ln w="38078"/>
          </c:spPr>
          <c:marker>
            <c:symbol val="none"/>
          </c:marker>
          <c:dLbls>
            <c:dLbl>
              <c:idx val="0"/>
              <c:delete val="1"/>
            </c:dLbl>
            <c:dLbl>
              <c:idx val="1"/>
              <c:delete val="1"/>
            </c:dLbl>
            <c:dLbl>
              <c:idx val="2"/>
              <c:delete val="1"/>
            </c:dLbl>
            <c:dLbl>
              <c:idx val="3"/>
              <c:layout>
                <c:manualLayout>
                  <c:x val="2.4691358024691357E-2"/>
                  <c:y val="3.0864197530865328E-3"/>
                </c:manualLayout>
              </c:layout>
              <c:tx>
                <c:rich>
                  <a:bodyPr/>
                  <a:lstStyle/>
                  <a:p>
                    <a:pPr>
                      <a:defRPr sz="1099" b="1">
                        <a:solidFill>
                          <a:schemeClr val="bg1"/>
                        </a:solidFill>
                      </a:defRPr>
                    </a:pPr>
                    <a:r>
                      <a:rPr lang="en-US" sz="1099" b="1" dirty="0" smtClean="0">
                        <a:solidFill>
                          <a:schemeClr val="bg1"/>
                        </a:solidFill>
                      </a:rPr>
                      <a:t>Total Oregon</a:t>
                    </a:r>
                    <a:r>
                      <a:rPr lang="en-US" sz="1099" b="1" baseline="0" dirty="0" smtClean="0">
                        <a:solidFill>
                          <a:schemeClr val="bg1"/>
                        </a:solidFill>
                      </a:rPr>
                      <a:t> Births</a:t>
                    </a:r>
                    <a:endParaRPr lang="en-US" baseline="0" dirty="0" smtClean="0">
                      <a:solidFill>
                        <a:schemeClr val="bg1"/>
                      </a:solidFill>
                    </a:endParaRPr>
                  </a:p>
                </c:rich>
              </c:tx>
              <c:spPr>
                <a:solidFill>
                  <a:schemeClr val="accent6"/>
                </a:solidFill>
                <a:effectLst>
                  <a:softEdge rad="0"/>
                </a:effectLst>
              </c:spPr>
              <c:dLblPos val="r"/>
              <c:showLegendKey val="0"/>
              <c:showVal val="0"/>
              <c:showCatName val="0"/>
              <c:showSerName val="0"/>
              <c:showPercent val="0"/>
              <c:showBubbleSize val="0"/>
            </c:dLbl>
            <c:dLbl>
              <c:idx val="4"/>
              <c:delete val="1"/>
            </c:dLbl>
            <c:dLbl>
              <c:idx val="5"/>
              <c:delete val="1"/>
            </c:dLbl>
            <c:dLbl>
              <c:idx val="6"/>
              <c:delete val="1"/>
            </c:dLbl>
            <c:dLbl>
              <c:idx val="7"/>
              <c:delete val="1"/>
            </c:dLbl>
            <c:spPr>
              <a:effectLst>
                <a:softEdge rad="0"/>
              </a:effectLst>
            </c:spPr>
            <c:txPr>
              <a:bodyPr/>
              <a:lstStyle/>
              <a:p>
                <a:pPr>
                  <a:defRPr sz="1099" b="1"/>
                </a:pPr>
                <a:endParaRPr lang="en-US"/>
              </a:p>
            </c:txPr>
            <c:showLegendKey val="0"/>
            <c:showVal val="0"/>
            <c:showCatName val="0"/>
            <c:showSerName val="1"/>
            <c:showPercent val="0"/>
            <c:showBubbleSize val="0"/>
            <c:showLeaderLines val="0"/>
          </c:dLbls>
          <c:cat>
            <c:strRef>
              <c:f>'Inadequate Prenatal Care'!$A$9:$A$16</c:f>
              <c:strCache>
                <c:ptCount val="8"/>
                <c:pt idx="0">
                  <c:v>White</c:v>
                </c:pt>
                <c:pt idx="1">
                  <c:v>African American</c:v>
                </c:pt>
                <c:pt idx="2">
                  <c:v>American Indian</c:v>
                </c:pt>
                <c:pt idx="3">
                  <c:v>Asian</c:v>
                </c:pt>
                <c:pt idx="4">
                  <c:v>Hawaiian/ Pacific Islander</c:v>
                </c:pt>
                <c:pt idx="5">
                  <c:v>Other/unknown</c:v>
                </c:pt>
                <c:pt idx="6">
                  <c:v>Multiple Races</c:v>
                </c:pt>
                <c:pt idx="7">
                  <c:v>Hispanic</c:v>
                </c:pt>
              </c:strCache>
            </c:strRef>
          </c:cat>
          <c:val>
            <c:numRef>
              <c:f>'Inadequate Prenatal Care'!$I$9:$I$16</c:f>
              <c:numCache>
                <c:formatCode>0.0%</c:formatCode>
                <c:ptCount val="8"/>
                <c:pt idx="0">
                  <c:v>0.06</c:v>
                </c:pt>
                <c:pt idx="1">
                  <c:v>0.06</c:v>
                </c:pt>
                <c:pt idx="2">
                  <c:v>0.06</c:v>
                </c:pt>
                <c:pt idx="3">
                  <c:v>0.06</c:v>
                </c:pt>
                <c:pt idx="4">
                  <c:v>0.06</c:v>
                </c:pt>
                <c:pt idx="5">
                  <c:v>0.06</c:v>
                </c:pt>
                <c:pt idx="6">
                  <c:v>0.06</c:v>
                </c:pt>
                <c:pt idx="7">
                  <c:v>0.06</c:v>
                </c:pt>
              </c:numCache>
            </c:numRef>
          </c:val>
          <c:smooth val="0"/>
        </c:ser>
        <c:dLbls>
          <c:showLegendKey val="0"/>
          <c:showVal val="0"/>
          <c:showCatName val="0"/>
          <c:showSerName val="0"/>
          <c:showPercent val="0"/>
          <c:showBubbleSize val="0"/>
        </c:dLbls>
        <c:marker val="1"/>
        <c:smooth val="0"/>
        <c:axId val="182781056"/>
        <c:axId val="182782592"/>
      </c:lineChart>
      <c:catAx>
        <c:axId val="182781056"/>
        <c:scaling>
          <c:orientation val="minMax"/>
        </c:scaling>
        <c:delete val="1"/>
        <c:axPos val="b"/>
        <c:majorTickMark val="out"/>
        <c:minorTickMark val="none"/>
        <c:tickLblPos val="nextTo"/>
        <c:crossAx val="182782592"/>
        <c:crosses val="autoZero"/>
        <c:auto val="1"/>
        <c:lblAlgn val="ctr"/>
        <c:lblOffset val="100"/>
        <c:noMultiLvlLbl val="0"/>
      </c:catAx>
      <c:valAx>
        <c:axId val="182782592"/>
        <c:scaling>
          <c:orientation val="minMax"/>
        </c:scaling>
        <c:delete val="0"/>
        <c:axPos val="l"/>
        <c:majorGridlines/>
        <c:numFmt formatCode="0.0%" sourceLinked="1"/>
        <c:majorTickMark val="out"/>
        <c:minorTickMark val="none"/>
        <c:tickLblPos val="nextTo"/>
        <c:crossAx val="182781056"/>
        <c:crosses val="autoZero"/>
        <c:crossBetween val="between"/>
      </c:valAx>
      <c:spPr>
        <a:noFill/>
        <a:ln w="25386">
          <a:noFill/>
        </a:ln>
      </c:spPr>
    </c:plotArea>
    <c:plotVisOnly val="1"/>
    <c:dispBlanksAs val="gap"/>
    <c:showDLblsOverMax val="0"/>
  </c:chart>
  <c:spPr>
    <a:solidFill>
      <a:schemeClr val="bg1"/>
    </a:solid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AD161-0D55-4119-BAF9-D44BC1AEFE64}" type="doc">
      <dgm:prSet loTypeId="urn:microsoft.com/office/officeart/2005/8/layout/pyramid1" loCatId="pyramid" qsTypeId="urn:microsoft.com/office/officeart/2005/8/quickstyle/simple1" qsCatId="simple" csTypeId="urn:microsoft.com/office/officeart/2005/8/colors/colorful2" csCatId="colorful" phldr="1"/>
      <dgm:spPr/>
      <dgm:t>
        <a:bodyPr/>
        <a:lstStyle/>
        <a:p>
          <a:endParaRPr lang="en-US"/>
        </a:p>
      </dgm:t>
    </dgm:pt>
    <dgm:pt modelId="{3DB869FB-A3BD-4C68-9A8B-C5836FC02D80}">
      <dgm:prSet phldrT="[Text]"/>
      <dgm:spPr/>
      <dgm:t>
        <a:bodyPr/>
        <a:lstStyle/>
        <a:p>
          <a:r>
            <a:rPr lang="en-US" dirty="0" smtClean="0"/>
            <a:t>4 Star</a:t>
          </a:r>
        </a:p>
      </dgm:t>
    </dgm:pt>
    <dgm:pt modelId="{15610DDD-B373-448A-B943-D29377620C7F}" type="parTrans" cxnId="{CE172D63-9446-42AA-9FAC-BFED7CAC0184}">
      <dgm:prSet/>
      <dgm:spPr/>
      <dgm:t>
        <a:bodyPr/>
        <a:lstStyle/>
        <a:p>
          <a:endParaRPr lang="en-US"/>
        </a:p>
      </dgm:t>
    </dgm:pt>
    <dgm:pt modelId="{D199CBDA-228B-443E-9E33-3B3D60F67E22}" type="sibTrans" cxnId="{CE172D63-9446-42AA-9FAC-BFED7CAC0184}">
      <dgm:prSet/>
      <dgm:spPr/>
      <dgm:t>
        <a:bodyPr/>
        <a:lstStyle/>
        <a:p>
          <a:endParaRPr lang="en-US"/>
        </a:p>
      </dgm:t>
    </dgm:pt>
    <dgm:pt modelId="{ECD97F5E-FAB0-473B-BDAC-61C3BEAB491C}">
      <dgm:prSet phldrT="[Text]"/>
      <dgm:spPr/>
      <dgm:t>
        <a:bodyPr/>
        <a:lstStyle/>
        <a:p>
          <a:r>
            <a:rPr lang="en-US" dirty="0" smtClean="0"/>
            <a:t>Licensed</a:t>
          </a:r>
          <a:endParaRPr lang="en-US" dirty="0"/>
        </a:p>
      </dgm:t>
    </dgm:pt>
    <dgm:pt modelId="{97141F65-DAE5-44F0-8FB1-8169A8EE8261}" type="parTrans" cxnId="{2501B144-9484-411D-B8AA-B66BA1DCC54F}">
      <dgm:prSet/>
      <dgm:spPr/>
      <dgm:t>
        <a:bodyPr/>
        <a:lstStyle/>
        <a:p>
          <a:endParaRPr lang="en-US"/>
        </a:p>
      </dgm:t>
    </dgm:pt>
    <dgm:pt modelId="{9DAB1722-2250-4C1B-95A1-8437FF572E5B}" type="sibTrans" cxnId="{2501B144-9484-411D-B8AA-B66BA1DCC54F}">
      <dgm:prSet/>
      <dgm:spPr/>
      <dgm:t>
        <a:bodyPr/>
        <a:lstStyle/>
        <a:p>
          <a:endParaRPr lang="en-US"/>
        </a:p>
      </dgm:t>
    </dgm:pt>
    <dgm:pt modelId="{08109A26-4D6B-4C8E-87E8-D6E830398F36}">
      <dgm:prSet/>
      <dgm:spPr/>
      <dgm:t>
        <a:bodyPr/>
        <a:lstStyle/>
        <a:p>
          <a:r>
            <a:rPr lang="en-US" dirty="0" smtClean="0"/>
            <a:t>3 Star</a:t>
          </a:r>
          <a:endParaRPr lang="en-US" dirty="0"/>
        </a:p>
      </dgm:t>
    </dgm:pt>
    <dgm:pt modelId="{7E38D031-B8BE-4AA0-8D57-A9FBF840CE03}" type="parTrans" cxnId="{D0D26F3A-636F-479B-AFAC-F750C566043C}">
      <dgm:prSet/>
      <dgm:spPr/>
      <dgm:t>
        <a:bodyPr/>
        <a:lstStyle/>
        <a:p>
          <a:endParaRPr lang="en-US"/>
        </a:p>
      </dgm:t>
    </dgm:pt>
    <dgm:pt modelId="{2EF62C0E-4BBE-4C08-9A77-4589A3FD3B5C}" type="sibTrans" cxnId="{D0D26F3A-636F-479B-AFAC-F750C566043C}">
      <dgm:prSet/>
      <dgm:spPr/>
      <dgm:t>
        <a:bodyPr/>
        <a:lstStyle/>
        <a:p>
          <a:endParaRPr lang="en-US"/>
        </a:p>
      </dgm:t>
    </dgm:pt>
    <dgm:pt modelId="{B237AA94-D151-4D5C-83EA-90D702DA1660}">
      <dgm:prSet/>
      <dgm:spPr/>
      <dgm:t>
        <a:bodyPr/>
        <a:lstStyle/>
        <a:p>
          <a:r>
            <a:rPr lang="en-US" smtClean="0"/>
            <a:t>Commitment to Quality</a:t>
          </a:r>
          <a:endParaRPr lang="en-US" dirty="0"/>
        </a:p>
      </dgm:t>
    </dgm:pt>
    <dgm:pt modelId="{6D5ED82F-5F49-4152-820B-074D5C7DF742}" type="parTrans" cxnId="{41EEA5A4-C802-4111-95E4-E7ABA9600F85}">
      <dgm:prSet/>
      <dgm:spPr/>
      <dgm:t>
        <a:bodyPr/>
        <a:lstStyle/>
        <a:p>
          <a:endParaRPr lang="en-US"/>
        </a:p>
      </dgm:t>
    </dgm:pt>
    <dgm:pt modelId="{FD897ACD-2F8A-4DC3-9AAB-E7E17DFD1BB9}" type="sibTrans" cxnId="{41EEA5A4-C802-4111-95E4-E7ABA9600F85}">
      <dgm:prSet/>
      <dgm:spPr/>
      <dgm:t>
        <a:bodyPr/>
        <a:lstStyle/>
        <a:p>
          <a:endParaRPr lang="en-US"/>
        </a:p>
      </dgm:t>
    </dgm:pt>
    <dgm:pt modelId="{1BCA8CA9-D4D7-4C19-B97F-F6B196FC3A58}">
      <dgm:prSet custT="1"/>
      <dgm:spPr/>
      <dgm:t>
        <a:bodyPr/>
        <a:lstStyle/>
        <a:p>
          <a:r>
            <a:rPr lang="en-US" sz="2400" dirty="0" smtClean="0"/>
            <a:t>5 Star</a:t>
          </a:r>
          <a:r>
            <a:rPr lang="en-US" sz="2800" dirty="0" smtClean="0"/>
            <a:t> </a:t>
          </a:r>
          <a:endParaRPr lang="en-US" sz="2800" dirty="0"/>
        </a:p>
      </dgm:t>
    </dgm:pt>
    <dgm:pt modelId="{5E3B742A-DB41-4253-8600-20DCA59469B2}" type="parTrans" cxnId="{30B87980-148A-43FE-AD3A-59B7E25606DD}">
      <dgm:prSet/>
      <dgm:spPr/>
      <dgm:t>
        <a:bodyPr/>
        <a:lstStyle/>
        <a:p>
          <a:endParaRPr lang="en-US"/>
        </a:p>
      </dgm:t>
    </dgm:pt>
    <dgm:pt modelId="{9B2CAA97-E774-45B1-A5A0-C0D44579598F}" type="sibTrans" cxnId="{30B87980-148A-43FE-AD3A-59B7E25606DD}">
      <dgm:prSet/>
      <dgm:spPr/>
      <dgm:t>
        <a:bodyPr/>
        <a:lstStyle/>
        <a:p>
          <a:endParaRPr lang="en-US"/>
        </a:p>
      </dgm:t>
    </dgm:pt>
    <dgm:pt modelId="{635D26BF-F460-4616-9EEB-81A02182ED32}">
      <dgm:prSet/>
      <dgm:spPr>
        <a:solidFill>
          <a:schemeClr val="bg1">
            <a:lumMod val="8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r>
            <a:rPr lang="en-US" dirty="0" smtClean="0"/>
            <a:t>Licensed-exempt</a:t>
          </a:r>
          <a:endParaRPr lang="en-US" dirty="0"/>
        </a:p>
      </dgm:t>
    </dgm:pt>
    <dgm:pt modelId="{65A2F04B-F1C2-4B11-9C71-BD8EECF07B5E}" type="parTrans" cxnId="{F755B3A9-4F9B-4EC8-8051-9AE0DFB1BF6F}">
      <dgm:prSet/>
      <dgm:spPr/>
      <dgm:t>
        <a:bodyPr/>
        <a:lstStyle/>
        <a:p>
          <a:endParaRPr lang="en-US"/>
        </a:p>
      </dgm:t>
    </dgm:pt>
    <dgm:pt modelId="{0304658C-1E40-48C2-96A9-4DD4CE96B5F6}" type="sibTrans" cxnId="{F755B3A9-4F9B-4EC8-8051-9AE0DFB1BF6F}">
      <dgm:prSet/>
      <dgm:spPr/>
      <dgm:t>
        <a:bodyPr/>
        <a:lstStyle/>
        <a:p>
          <a:endParaRPr lang="en-US"/>
        </a:p>
      </dgm:t>
    </dgm:pt>
    <dgm:pt modelId="{BDF3CB98-C059-408A-A223-7D6AD28067FD}">
      <dgm:prSet/>
      <dgm:spPr/>
      <dgm:t>
        <a:bodyPr/>
        <a:lstStyle/>
        <a:p>
          <a:r>
            <a:rPr lang="en-US" dirty="0" smtClean="0"/>
            <a:t>Licensed-exempt receiving subsidy</a:t>
          </a:r>
          <a:endParaRPr lang="en-US" dirty="0"/>
        </a:p>
      </dgm:t>
    </dgm:pt>
    <dgm:pt modelId="{D033D373-A347-4F94-B357-CA7217F3F715}" type="parTrans" cxnId="{2E4F5CDF-00ED-4AE0-ADB1-876517774BF4}">
      <dgm:prSet/>
      <dgm:spPr/>
      <dgm:t>
        <a:bodyPr/>
        <a:lstStyle/>
        <a:p>
          <a:endParaRPr lang="en-US"/>
        </a:p>
      </dgm:t>
    </dgm:pt>
    <dgm:pt modelId="{AE97F0ED-409E-49B9-BD6B-B65538B46CE2}" type="sibTrans" cxnId="{2E4F5CDF-00ED-4AE0-ADB1-876517774BF4}">
      <dgm:prSet/>
      <dgm:spPr/>
      <dgm:t>
        <a:bodyPr/>
        <a:lstStyle/>
        <a:p>
          <a:endParaRPr lang="en-US"/>
        </a:p>
      </dgm:t>
    </dgm:pt>
    <dgm:pt modelId="{2E8D853D-CCF7-46AE-9B3B-ABF9D4475C8D}" type="pres">
      <dgm:prSet presAssocID="{EF2AD161-0D55-4119-BAF9-D44BC1AEFE64}" presName="Name0" presStyleCnt="0">
        <dgm:presLayoutVars>
          <dgm:dir/>
          <dgm:animLvl val="lvl"/>
          <dgm:resizeHandles val="exact"/>
        </dgm:presLayoutVars>
      </dgm:prSet>
      <dgm:spPr/>
      <dgm:t>
        <a:bodyPr/>
        <a:lstStyle/>
        <a:p>
          <a:endParaRPr lang="en-US"/>
        </a:p>
      </dgm:t>
    </dgm:pt>
    <dgm:pt modelId="{F26BA8EB-E27F-4BFE-A124-0A4162210998}" type="pres">
      <dgm:prSet presAssocID="{1BCA8CA9-D4D7-4C19-B97F-F6B196FC3A58}" presName="Name8" presStyleCnt="0"/>
      <dgm:spPr/>
    </dgm:pt>
    <dgm:pt modelId="{91F9541F-A111-4899-81A0-4194854201D9}" type="pres">
      <dgm:prSet presAssocID="{1BCA8CA9-D4D7-4C19-B97F-F6B196FC3A58}" presName="level" presStyleLbl="node1" presStyleIdx="0" presStyleCnt="7">
        <dgm:presLayoutVars>
          <dgm:chMax val="1"/>
          <dgm:bulletEnabled val="1"/>
        </dgm:presLayoutVars>
      </dgm:prSet>
      <dgm:spPr/>
      <dgm:t>
        <a:bodyPr/>
        <a:lstStyle/>
        <a:p>
          <a:endParaRPr lang="en-US"/>
        </a:p>
      </dgm:t>
    </dgm:pt>
    <dgm:pt modelId="{F758D979-644D-468E-B48D-EA8E02C5ECA1}" type="pres">
      <dgm:prSet presAssocID="{1BCA8CA9-D4D7-4C19-B97F-F6B196FC3A58}" presName="levelTx" presStyleLbl="revTx" presStyleIdx="0" presStyleCnt="0">
        <dgm:presLayoutVars>
          <dgm:chMax val="1"/>
          <dgm:bulletEnabled val="1"/>
        </dgm:presLayoutVars>
      </dgm:prSet>
      <dgm:spPr/>
      <dgm:t>
        <a:bodyPr/>
        <a:lstStyle/>
        <a:p>
          <a:endParaRPr lang="en-US"/>
        </a:p>
      </dgm:t>
    </dgm:pt>
    <dgm:pt modelId="{4ECAAB53-FAE1-45CD-BD81-EDAC5DF3DDDB}" type="pres">
      <dgm:prSet presAssocID="{3DB869FB-A3BD-4C68-9A8B-C5836FC02D80}" presName="Name8" presStyleCnt="0"/>
      <dgm:spPr/>
    </dgm:pt>
    <dgm:pt modelId="{58B10CE5-6AA5-4B04-A285-DB675AE16293}" type="pres">
      <dgm:prSet presAssocID="{3DB869FB-A3BD-4C68-9A8B-C5836FC02D80}" presName="level" presStyleLbl="node1" presStyleIdx="1" presStyleCnt="7">
        <dgm:presLayoutVars>
          <dgm:chMax val="1"/>
          <dgm:bulletEnabled val="1"/>
        </dgm:presLayoutVars>
      </dgm:prSet>
      <dgm:spPr/>
      <dgm:t>
        <a:bodyPr/>
        <a:lstStyle/>
        <a:p>
          <a:endParaRPr lang="en-US"/>
        </a:p>
      </dgm:t>
    </dgm:pt>
    <dgm:pt modelId="{9AA5A06C-53F5-4212-B9CC-6FD09F60150B}" type="pres">
      <dgm:prSet presAssocID="{3DB869FB-A3BD-4C68-9A8B-C5836FC02D80}" presName="levelTx" presStyleLbl="revTx" presStyleIdx="0" presStyleCnt="0">
        <dgm:presLayoutVars>
          <dgm:chMax val="1"/>
          <dgm:bulletEnabled val="1"/>
        </dgm:presLayoutVars>
      </dgm:prSet>
      <dgm:spPr/>
      <dgm:t>
        <a:bodyPr/>
        <a:lstStyle/>
        <a:p>
          <a:endParaRPr lang="en-US"/>
        </a:p>
      </dgm:t>
    </dgm:pt>
    <dgm:pt modelId="{21ABF60F-2FEA-4F89-A727-F3DB34AEAE61}" type="pres">
      <dgm:prSet presAssocID="{08109A26-4D6B-4C8E-87E8-D6E830398F36}" presName="Name8" presStyleCnt="0"/>
      <dgm:spPr/>
    </dgm:pt>
    <dgm:pt modelId="{C513E0D8-DB14-476B-9D54-07C55F6718CD}" type="pres">
      <dgm:prSet presAssocID="{08109A26-4D6B-4C8E-87E8-D6E830398F36}" presName="level" presStyleLbl="node1" presStyleIdx="2" presStyleCnt="7">
        <dgm:presLayoutVars>
          <dgm:chMax val="1"/>
          <dgm:bulletEnabled val="1"/>
        </dgm:presLayoutVars>
      </dgm:prSet>
      <dgm:spPr/>
      <dgm:t>
        <a:bodyPr/>
        <a:lstStyle/>
        <a:p>
          <a:endParaRPr lang="en-US"/>
        </a:p>
      </dgm:t>
    </dgm:pt>
    <dgm:pt modelId="{74C91F45-F0BD-42A5-8521-015F5280ECA6}" type="pres">
      <dgm:prSet presAssocID="{08109A26-4D6B-4C8E-87E8-D6E830398F36}" presName="levelTx" presStyleLbl="revTx" presStyleIdx="0" presStyleCnt="0">
        <dgm:presLayoutVars>
          <dgm:chMax val="1"/>
          <dgm:bulletEnabled val="1"/>
        </dgm:presLayoutVars>
      </dgm:prSet>
      <dgm:spPr/>
      <dgm:t>
        <a:bodyPr/>
        <a:lstStyle/>
        <a:p>
          <a:endParaRPr lang="en-US"/>
        </a:p>
      </dgm:t>
    </dgm:pt>
    <dgm:pt modelId="{72BF2B35-3FE0-4A3C-8F3F-64CF11DD741B}" type="pres">
      <dgm:prSet presAssocID="{B237AA94-D151-4D5C-83EA-90D702DA1660}" presName="Name8" presStyleCnt="0"/>
      <dgm:spPr/>
    </dgm:pt>
    <dgm:pt modelId="{7088AEF2-ACFF-468F-8C04-20D9ACAE09CD}" type="pres">
      <dgm:prSet presAssocID="{B237AA94-D151-4D5C-83EA-90D702DA1660}" presName="level" presStyleLbl="node1" presStyleIdx="3" presStyleCnt="7">
        <dgm:presLayoutVars>
          <dgm:chMax val="1"/>
          <dgm:bulletEnabled val="1"/>
        </dgm:presLayoutVars>
      </dgm:prSet>
      <dgm:spPr/>
      <dgm:t>
        <a:bodyPr/>
        <a:lstStyle/>
        <a:p>
          <a:endParaRPr lang="en-US"/>
        </a:p>
      </dgm:t>
    </dgm:pt>
    <dgm:pt modelId="{6BD5B77A-94FD-4363-9D9F-CF241A27619B}" type="pres">
      <dgm:prSet presAssocID="{B237AA94-D151-4D5C-83EA-90D702DA1660}" presName="levelTx" presStyleLbl="revTx" presStyleIdx="0" presStyleCnt="0">
        <dgm:presLayoutVars>
          <dgm:chMax val="1"/>
          <dgm:bulletEnabled val="1"/>
        </dgm:presLayoutVars>
      </dgm:prSet>
      <dgm:spPr/>
      <dgm:t>
        <a:bodyPr/>
        <a:lstStyle/>
        <a:p>
          <a:endParaRPr lang="en-US"/>
        </a:p>
      </dgm:t>
    </dgm:pt>
    <dgm:pt modelId="{333E0808-8C4B-4509-9CC7-21EDC7279608}" type="pres">
      <dgm:prSet presAssocID="{ECD97F5E-FAB0-473B-BDAC-61C3BEAB491C}" presName="Name8" presStyleCnt="0"/>
      <dgm:spPr/>
    </dgm:pt>
    <dgm:pt modelId="{7C89B547-AD19-419A-96D6-5739B2BA8470}" type="pres">
      <dgm:prSet presAssocID="{ECD97F5E-FAB0-473B-BDAC-61C3BEAB491C}" presName="level" presStyleLbl="node1" presStyleIdx="4" presStyleCnt="7">
        <dgm:presLayoutVars>
          <dgm:chMax val="1"/>
          <dgm:bulletEnabled val="1"/>
        </dgm:presLayoutVars>
      </dgm:prSet>
      <dgm:spPr/>
      <dgm:t>
        <a:bodyPr/>
        <a:lstStyle/>
        <a:p>
          <a:endParaRPr lang="en-US"/>
        </a:p>
      </dgm:t>
    </dgm:pt>
    <dgm:pt modelId="{ED1682A8-7C52-4E2C-A91A-2AA42B4C5993}" type="pres">
      <dgm:prSet presAssocID="{ECD97F5E-FAB0-473B-BDAC-61C3BEAB491C}" presName="levelTx" presStyleLbl="revTx" presStyleIdx="0" presStyleCnt="0">
        <dgm:presLayoutVars>
          <dgm:chMax val="1"/>
          <dgm:bulletEnabled val="1"/>
        </dgm:presLayoutVars>
      </dgm:prSet>
      <dgm:spPr/>
      <dgm:t>
        <a:bodyPr/>
        <a:lstStyle/>
        <a:p>
          <a:endParaRPr lang="en-US"/>
        </a:p>
      </dgm:t>
    </dgm:pt>
    <dgm:pt modelId="{57419C19-3B5F-4586-BB87-1379A66B51ED}" type="pres">
      <dgm:prSet presAssocID="{BDF3CB98-C059-408A-A223-7D6AD28067FD}" presName="Name8" presStyleCnt="0"/>
      <dgm:spPr/>
    </dgm:pt>
    <dgm:pt modelId="{C9B57CCC-9929-40FA-A0FC-E55FEA73C647}" type="pres">
      <dgm:prSet presAssocID="{BDF3CB98-C059-408A-A223-7D6AD28067FD}" presName="level" presStyleLbl="node1" presStyleIdx="5" presStyleCnt="7">
        <dgm:presLayoutVars>
          <dgm:chMax val="1"/>
          <dgm:bulletEnabled val="1"/>
        </dgm:presLayoutVars>
      </dgm:prSet>
      <dgm:spPr/>
      <dgm:t>
        <a:bodyPr/>
        <a:lstStyle/>
        <a:p>
          <a:endParaRPr lang="en-US"/>
        </a:p>
      </dgm:t>
    </dgm:pt>
    <dgm:pt modelId="{8497F0D1-F440-4FD6-9325-9D36AF9DC7CE}" type="pres">
      <dgm:prSet presAssocID="{BDF3CB98-C059-408A-A223-7D6AD28067FD}" presName="levelTx" presStyleLbl="revTx" presStyleIdx="0" presStyleCnt="0">
        <dgm:presLayoutVars>
          <dgm:chMax val="1"/>
          <dgm:bulletEnabled val="1"/>
        </dgm:presLayoutVars>
      </dgm:prSet>
      <dgm:spPr/>
      <dgm:t>
        <a:bodyPr/>
        <a:lstStyle/>
        <a:p>
          <a:endParaRPr lang="en-US"/>
        </a:p>
      </dgm:t>
    </dgm:pt>
    <dgm:pt modelId="{B3CE178F-2D1A-44C8-8D26-8CF0967EE1A6}" type="pres">
      <dgm:prSet presAssocID="{635D26BF-F460-4616-9EEB-81A02182ED32}" presName="Name8" presStyleCnt="0"/>
      <dgm:spPr/>
    </dgm:pt>
    <dgm:pt modelId="{6DACE7EB-66C0-416D-BDD6-059BAF20BB1F}" type="pres">
      <dgm:prSet presAssocID="{635D26BF-F460-4616-9EEB-81A02182ED32}" presName="level" presStyleLbl="node1" presStyleIdx="6" presStyleCnt="7">
        <dgm:presLayoutVars>
          <dgm:chMax val="1"/>
          <dgm:bulletEnabled val="1"/>
        </dgm:presLayoutVars>
      </dgm:prSet>
      <dgm:spPr/>
      <dgm:t>
        <a:bodyPr/>
        <a:lstStyle/>
        <a:p>
          <a:endParaRPr lang="en-US"/>
        </a:p>
      </dgm:t>
    </dgm:pt>
    <dgm:pt modelId="{1E063B67-2369-4255-B4F8-395EEA5A1B2E}" type="pres">
      <dgm:prSet presAssocID="{635D26BF-F460-4616-9EEB-81A02182ED32}" presName="levelTx" presStyleLbl="revTx" presStyleIdx="0" presStyleCnt="0">
        <dgm:presLayoutVars>
          <dgm:chMax val="1"/>
          <dgm:bulletEnabled val="1"/>
        </dgm:presLayoutVars>
      </dgm:prSet>
      <dgm:spPr/>
      <dgm:t>
        <a:bodyPr/>
        <a:lstStyle/>
        <a:p>
          <a:endParaRPr lang="en-US"/>
        </a:p>
      </dgm:t>
    </dgm:pt>
  </dgm:ptLst>
  <dgm:cxnLst>
    <dgm:cxn modelId="{D0D26F3A-636F-479B-AFAC-F750C566043C}" srcId="{EF2AD161-0D55-4119-BAF9-D44BC1AEFE64}" destId="{08109A26-4D6B-4C8E-87E8-D6E830398F36}" srcOrd="2" destOrd="0" parTransId="{7E38D031-B8BE-4AA0-8D57-A9FBF840CE03}" sibTransId="{2EF62C0E-4BBE-4C08-9A77-4589A3FD3B5C}"/>
    <dgm:cxn modelId="{CE172D63-9446-42AA-9FAC-BFED7CAC0184}" srcId="{EF2AD161-0D55-4119-BAF9-D44BC1AEFE64}" destId="{3DB869FB-A3BD-4C68-9A8B-C5836FC02D80}" srcOrd="1" destOrd="0" parTransId="{15610DDD-B373-448A-B943-D29377620C7F}" sibTransId="{D199CBDA-228B-443E-9E33-3B3D60F67E22}"/>
    <dgm:cxn modelId="{41EEA5A4-C802-4111-95E4-E7ABA9600F85}" srcId="{EF2AD161-0D55-4119-BAF9-D44BC1AEFE64}" destId="{B237AA94-D151-4D5C-83EA-90D702DA1660}" srcOrd="3" destOrd="0" parTransId="{6D5ED82F-5F49-4152-820B-074D5C7DF742}" sibTransId="{FD897ACD-2F8A-4DC3-9AAB-E7E17DFD1BB9}"/>
    <dgm:cxn modelId="{AECA12F3-CCC5-4BCB-A69A-B82BD8097FFA}" type="presOf" srcId="{ECD97F5E-FAB0-473B-BDAC-61C3BEAB491C}" destId="{ED1682A8-7C52-4E2C-A91A-2AA42B4C5993}" srcOrd="1" destOrd="0" presId="urn:microsoft.com/office/officeart/2005/8/layout/pyramid1"/>
    <dgm:cxn modelId="{B36F1F9E-1EDA-44F6-94C0-2F5146EE88D8}" type="presOf" srcId="{1BCA8CA9-D4D7-4C19-B97F-F6B196FC3A58}" destId="{F758D979-644D-468E-B48D-EA8E02C5ECA1}" srcOrd="1" destOrd="0" presId="urn:microsoft.com/office/officeart/2005/8/layout/pyramid1"/>
    <dgm:cxn modelId="{49CDBBEB-92C3-44ED-93C8-11B235183C60}" type="presOf" srcId="{635D26BF-F460-4616-9EEB-81A02182ED32}" destId="{1E063B67-2369-4255-B4F8-395EEA5A1B2E}" srcOrd="1" destOrd="0" presId="urn:microsoft.com/office/officeart/2005/8/layout/pyramid1"/>
    <dgm:cxn modelId="{7F118A75-569D-41CC-92A0-42100A2CD057}" type="presOf" srcId="{08109A26-4D6B-4C8E-87E8-D6E830398F36}" destId="{C513E0D8-DB14-476B-9D54-07C55F6718CD}" srcOrd="0" destOrd="0" presId="urn:microsoft.com/office/officeart/2005/8/layout/pyramid1"/>
    <dgm:cxn modelId="{98B16349-3BD1-4A6C-874F-1337A0E67F9D}" type="presOf" srcId="{635D26BF-F460-4616-9EEB-81A02182ED32}" destId="{6DACE7EB-66C0-416D-BDD6-059BAF20BB1F}" srcOrd="0" destOrd="0" presId="urn:microsoft.com/office/officeart/2005/8/layout/pyramid1"/>
    <dgm:cxn modelId="{7D661C91-D1DB-4CA8-B595-7F67ED4330EE}" type="presOf" srcId="{1BCA8CA9-D4D7-4C19-B97F-F6B196FC3A58}" destId="{91F9541F-A111-4899-81A0-4194854201D9}" srcOrd="0" destOrd="0" presId="urn:microsoft.com/office/officeart/2005/8/layout/pyramid1"/>
    <dgm:cxn modelId="{C4EE3504-536C-4035-B3B5-4B1CF2A2F6F0}" type="presOf" srcId="{08109A26-4D6B-4C8E-87E8-D6E830398F36}" destId="{74C91F45-F0BD-42A5-8521-015F5280ECA6}" srcOrd="1" destOrd="0" presId="urn:microsoft.com/office/officeart/2005/8/layout/pyramid1"/>
    <dgm:cxn modelId="{5121E458-84D0-46F5-973A-C08D4E205FAF}" type="presOf" srcId="{BDF3CB98-C059-408A-A223-7D6AD28067FD}" destId="{C9B57CCC-9929-40FA-A0FC-E55FEA73C647}" srcOrd="0" destOrd="0" presId="urn:microsoft.com/office/officeart/2005/8/layout/pyramid1"/>
    <dgm:cxn modelId="{D37541FD-CD78-458E-9133-DD37B85F6155}" type="presOf" srcId="{BDF3CB98-C059-408A-A223-7D6AD28067FD}" destId="{8497F0D1-F440-4FD6-9325-9D36AF9DC7CE}" srcOrd="1" destOrd="0" presId="urn:microsoft.com/office/officeart/2005/8/layout/pyramid1"/>
    <dgm:cxn modelId="{5A22937E-77E8-4B94-ACB8-2D26B5135A19}" type="presOf" srcId="{3DB869FB-A3BD-4C68-9A8B-C5836FC02D80}" destId="{9AA5A06C-53F5-4212-B9CC-6FD09F60150B}" srcOrd="1" destOrd="0" presId="urn:microsoft.com/office/officeart/2005/8/layout/pyramid1"/>
    <dgm:cxn modelId="{30B87980-148A-43FE-AD3A-59B7E25606DD}" srcId="{EF2AD161-0D55-4119-BAF9-D44BC1AEFE64}" destId="{1BCA8CA9-D4D7-4C19-B97F-F6B196FC3A58}" srcOrd="0" destOrd="0" parTransId="{5E3B742A-DB41-4253-8600-20DCA59469B2}" sibTransId="{9B2CAA97-E774-45B1-A5A0-C0D44579598F}"/>
    <dgm:cxn modelId="{2501B144-9484-411D-B8AA-B66BA1DCC54F}" srcId="{EF2AD161-0D55-4119-BAF9-D44BC1AEFE64}" destId="{ECD97F5E-FAB0-473B-BDAC-61C3BEAB491C}" srcOrd="4" destOrd="0" parTransId="{97141F65-DAE5-44F0-8FB1-8169A8EE8261}" sibTransId="{9DAB1722-2250-4C1B-95A1-8437FF572E5B}"/>
    <dgm:cxn modelId="{F755B3A9-4F9B-4EC8-8051-9AE0DFB1BF6F}" srcId="{EF2AD161-0D55-4119-BAF9-D44BC1AEFE64}" destId="{635D26BF-F460-4616-9EEB-81A02182ED32}" srcOrd="6" destOrd="0" parTransId="{65A2F04B-F1C2-4B11-9C71-BD8EECF07B5E}" sibTransId="{0304658C-1E40-48C2-96A9-4DD4CE96B5F6}"/>
    <dgm:cxn modelId="{9B2FD8DB-1262-48C3-8862-CFB36A490D88}" type="presOf" srcId="{EF2AD161-0D55-4119-BAF9-D44BC1AEFE64}" destId="{2E8D853D-CCF7-46AE-9B3B-ABF9D4475C8D}" srcOrd="0" destOrd="0" presId="urn:microsoft.com/office/officeart/2005/8/layout/pyramid1"/>
    <dgm:cxn modelId="{2DB75E8F-A672-4549-B385-5F3A27B0BF6F}" type="presOf" srcId="{ECD97F5E-FAB0-473B-BDAC-61C3BEAB491C}" destId="{7C89B547-AD19-419A-96D6-5739B2BA8470}" srcOrd="0" destOrd="0" presId="urn:microsoft.com/office/officeart/2005/8/layout/pyramid1"/>
    <dgm:cxn modelId="{2E4F5CDF-00ED-4AE0-ADB1-876517774BF4}" srcId="{EF2AD161-0D55-4119-BAF9-D44BC1AEFE64}" destId="{BDF3CB98-C059-408A-A223-7D6AD28067FD}" srcOrd="5" destOrd="0" parTransId="{D033D373-A347-4F94-B357-CA7217F3F715}" sibTransId="{AE97F0ED-409E-49B9-BD6B-B65538B46CE2}"/>
    <dgm:cxn modelId="{DC70C945-B92F-4375-A4BE-4077847890F3}" type="presOf" srcId="{B237AA94-D151-4D5C-83EA-90D702DA1660}" destId="{7088AEF2-ACFF-468F-8C04-20D9ACAE09CD}" srcOrd="0" destOrd="0" presId="urn:microsoft.com/office/officeart/2005/8/layout/pyramid1"/>
    <dgm:cxn modelId="{26E2C459-D7FA-4628-99B2-00E9C928D459}" type="presOf" srcId="{3DB869FB-A3BD-4C68-9A8B-C5836FC02D80}" destId="{58B10CE5-6AA5-4B04-A285-DB675AE16293}" srcOrd="0" destOrd="0" presId="urn:microsoft.com/office/officeart/2005/8/layout/pyramid1"/>
    <dgm:cxn modelId="{560CD39E-AD09-4E99-8867-8F001EF6859B}" type="presOf" srcId="{B237AA94-D151-4D5C-83EA-90D702DA1660}" destId="{6BD5B77A-94FD-4363-9D9F-CF241A27619B}" srcOrd="1" destOrd="0" presId="urn:microsoft.com/office/officeart/2005/8/layout/pyramid1"/>
    <dgm:cxn modelId="{A0ADA487-F52C-4267-A992-20C05FB24EF6}" type="presParOf" srcId="{2E8D853D-CCF7-46AE-9B3B-ABF9D4475C8D}" destId="{F26BA8EB-E27F-4BFE-A124-0A4162210998}" srcOrd="0" destOrd="0" presId="urn:microsoft.com/office/officeart/2005/8/layout/pyramid1"/>
    <dgm:cxn modelId="{F9415FDC-A97A-4558-B7E0-ED75046DFD4D}" type="presParOf" srcId="{F26BA8EB-E27F-4BFE-A124-0A4162210998}" destId="{91F9541F-A111-4899-81A0-4194854201D9}" srcOrd="0" destOrd="0" presId="urn:microsoft.com/office/officeart/2005/8/layout/pyramid1"/>
    <dgm:cxn modelId="{0756CA4B-A9A5-4B03-9F51-7FC76190C17C}" type="presParOf" srcId="{F26BA8EB-E27F-4BFE-A124-0A4162210998}" destId="{F758D979-644D-468E-B48D-EA8E02C5ECA1}" srcOrd="1" destOrd="0" presId="urn:microsoft.com/office/officeart/2005/8/layout/pyramid1"/>
    <dgm:cxn modelId="{1EDF4A03-8429-4F4E-A072-123E3A98F29B}" type="presParOf" srcId="{2E8D853D-CCF7-46AE-9B3B-ABF9D4475C8D}" destId="{4ECAAB53-FAE1-45CD-BD81-EDAC5DF3DDDB}" srcOrd="1" destOrd="0" presId="urn:microsoft.com/office/officeart/2005/8/layout/pyramid1"/>
    <dgm:cxn modelId="{21DA6309-4508-4C1C-8CE6-9BD60833581F}" type="presParOf" srcId="{4ECAAB53-FAE1-45CD-BD81-EDAC5DF3DDDB}" destId="{58B10CE5-6AA5-4B04-A285-DB675AE16293}" srcOrd="0" destOrd="0" presId="urn:microsoft.com/office/officeart/2005/8/layout/pyramid1"/>
    <dgm:cxn modelId="{EBB12EB7-20DF-4EA7-A4EB-B6A1BDAF9B72}" type="presParOf" srcId="{4ECAAB53-FAE1-45CD-BD81-EDAC5DF3DDDB}" destId="{9AA5A06C-53F5-4212-B9CC-6FD09F60150B}" srcOrd="1" destOrd="0" presId="urn:microsoft.com/office/officeart/2005/8/layout/pyramid1"/>
    <dgm:cxn modelId="{56E6FECA-D788-4D29-977A-806F8350685D}" type="presParOf" srcId="{2E8D853D-CCF7-46AE-9B3B-ABF9D4475C8D}" destId="{21ABF60F-2FEA-4F89-A727-F3DB34AEAE61}" srcOrd="2" destOrd="0" presId="urn:microsoft.com/office/officeart/2005/8/layout/pyramid1"/>
    <dgm:cxn modelId="{6145FF74-DEB7-4AF9-B64A-54C11A38EB3F}" type="presParOf" srcId="{21ABF60F-2FEA-4F89-A727-F3DB34AEAE61}" destId="{C513E0D8-DB14-476B-9D54-07C55F6718CD}" srcOrd="0" destOrd="0" presId="urn:microsoft.com/office/officeart/2005/8/layout/pyramid1"/>
    <dgm:cxn modelId="{73F82F99-5C19-4767-8825-23ABBEDA345F}" type="presParOf" srcId="{21ABF60F-2FEA-4F89-A727-F3DB34AEAE61}" destId="{74C91F45-F0BD-42A5-8521-015F5280ECA6}" srcOrd="1" destOrd="0" presId="urn:microsoft.com/office/officeart/2005/8/layout/pyramid1"/>
    <dgm:cxn modelId="{60EBF1D2-28B5-4A6A-9E03-8D57DD904501}" type="presParOf" srcId="{2E8D853D-CCF7-46AE-9B3B-ABF9D4475C8D}" destId="{72BF2B35-3FE0-4A3C-8F3F-64CF11DD741B}" srcOrd="3" destOrd="0" presId="urn:microsoft.com/office/officeart/2005/8/layout/pyramid1"/>
    <dgm:cxn modelId="{74D5AD15-1DFB-47DC-8D24-D6313AD71AE0}" type="presParOf" srcId="{72BF2B35-3FE0-4A3C-8F3F-64CF11DD741B}" destId="{7088AEF2-ACFF-468F-8C04-20D9ACAE09CD}" srcOrd="0" destOrd="0" presId="urn:microsoft.com/office/officeart/2005/8/layout/pyramid1"/>
    <dgm:cxn modelId="{E6DA86D9-2DA0-4698-B532-A02EE6431CC8}" type="presParOf" srcId="{72BF2B35-3FE0-4A3C-8F3F-64CF11DD741B}" destId="{6BD5B77A-94FD-4363-9D9F-CF241A27619B}" srcOrd="1" destOrd="0" presId="urn:microsoft.com/office/officeart/2005/8/layout/pyramid1"/>
    <dgm:cxn modelId="{A4A2C6CD-9383-426E-B025-0C2C92B75CCE}" type="presParOf" srcId="{2E8D853D-CCF7-46AE-9B3B-ABF9D4475C8D}" destId="{333E0808-8C4B-4509-9CC7-21EDC7279608}" srcOrd="4" destOrd="0" presId="urn:microsoft.com/office/officeart/2005/8/layout/pyramid1"/>
    <dgm:cxn modelId="{5840AEF0-D7D7-4D44-96E9-7D20D5169FC1}" type="presParOf" srcId="{333E0808-8C4B-4509-9CC7-21EDC7279608}" destId="{7C89B547-AD19-419A-96D6-5739B2BA8470}" srcOrd="0" destOrd="0" presId="urn:microsoft.com/office/officeart/2005/8/layout/pyramid1"/>
    <dgm:cxn modelId="{B944EC5C-FAF6-428B-94BE-DEBE007D74A7}" type="presParOf" srcId="{333E0808-8C4B-4509-9CC7-21EDC7279608}" destId="{ED1682A8-7C52-4E2C-A91A-2AA42B4C5993}" srcOrd="1" destOrd="0" presId="urn:microsoft.com/office/officeart/2005/8/layout/pyramid1"/>
    <dgm:cxn modelId="{20FAC75B-28E7-431B-B585-F5375CB0CBBD}" type="presParOf" srcId="{2E8D853D-CCF7-46AE-9B3B-ABF9D4475C8D}" destId="{57419C19-3B5F-4586-BB87-1379A66B51ED}" srcOrd="5" destOrd="0" presId="urn:microsoft.com/office/officeart/2005/8/layout/pyramid1"/>
    <dgm:cxn modelId="{2062E2A6-7EF2-4312-AB53-E27639DF02E0}" type="presParOf" srcId="{57419C19-3B5F-4586-BB87-1379A66B51ED}" destId="{C9B57CCC-9929-40FA-A0FC-E55FEA73C647}" srcOrd="0" destOrd="0" presId="urn:microsoft.com/office/officeart/2005/8/layout/pyramid1"/>
    <dgm:cxn modelId="{162E4725-4456-4A1A-AB96-771B6186BC52}" type="presParOf" srcId="{57419C19-3B5F-4586-BB87-1379A66B51ED}" destId="{8497F0D1-F440-4FD6-9325-9D36AF9DC7CE}" srcOrd="1" destOrd="0" presId="urn:microsoft.com/office/officeart/2005/8/layout/pyramid1"/>
    <dgm:cxn modelId="{53F154CC-076E-4107-8191-3229D1079529}" type="presParOf" srcId="{2E8D853D-CCF7-46AE-9B3B-ABF9D4475C8D}" destId="{B3CE178F-2D1A-44C8-8D26-8CF0967EE1A6}" srcOrd="6" destOrd="0" presId="urn:microsoft.com/office/officeart/2005/8/layout/pyramid1"/>
    <dgm:cxn modelId="{863CE06C-4C5A-436C-A034-D6B626891F52}" type="presParOf" srcId="{B3CE178F-2D1A-44C8-8D26-8CF0967EE1A6}" destId="{6DACE7EB-66C0-416D-BDD6-059BAF20BB1F}" srcOrd="0" destOrd="0" presId="urn:microsoft.com/office/officeart/2005/8/layout/pyramid1"/>
    <dgm:cxn modelId="{C46BA601-A720-473A-9681-45AB5A5F2AE6}" type="presParOf" srcId="{B3CE178F-2D1A-44C8-8D26-8CF0967EE1A6}" destId="{1E063B67-2369-4255-B4F8-395EEA5A1B2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9541F-A111-4899-81A0-4194854201D9}">
      <dsp:nvSpPr>
        <dsp:cNvPr id="0" name=""/>
        <dsp:cNvSpPr/>
      </dsp:nvSpPr>
      <dsp:spPr>
        <a:xfrm>
          <a:off x="2280503" y="0"/>
          <a:ext cx="760167" cy="729342"/>
        </a:xfrm>
        <a:prstGeom prst="trapezoid">
          <a:avLst>
            <a:gd name="adj" fmla="val 52113"/>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5 Star</a:t>
          </a:r>
          <a:r>
            <a:rPr lang="en-US" sz="2800" kern="1200" dirty="0" smtClean="0"/>
            <a:t> </a:t>
          </a:r>
          <a:endParaRPr lang="en-US" sz="2800" kern="1200" dirty="0"/>
        </a:p>
      </dsp:txBody>
      <dsp:txXfrm>
        <a:off x="2280503" y="0"/>
        <a:ext cx="760167" cy="729342"/>
      </dsp:txXfrm>
    </dsp:sp>
    <dsp:sp modelId="{58B10CE5-6AA5-4B04-A285-DB675AE16293}">
      <dsp:nvSpPr>
        <dsp:cNvPr id="0" name=""/>
        <dsp:cNvSpPr/>
      </dsp:nvSpPr>
      <dsp:spPr>
        <a:xfrm>
          <a:off x="1900419" y="729342"/>
          <a:ext cx="1520335" cy="729342"/>
        </a:xfrm>
        <a:prstGeom prst="trapezoid">
          <a:avLst>
            <a:gd name="adj" fmla="val 52113"/>
          </a:avLst>
        </a:prstGeom>
        <a:solidFill>
          <a:schemeClr val="accent2">
            <a:hueOff val="-1235049"/>
            <a:satOff val="1844"/>
            <a:lumOff val="111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4 Star</a:t>
          </a:r>
        </a:p>
      </dsp:txBody>
      <dsp:txXfrm>
        <a:off x="2166478" y="729342"/>
        <a:ext cx="988218" cy="729342"/>
      </dsp:txXfrm>
    </dsp:sp>
    <dsp:sp modelId="{C513E0D8-DB14-476B-9D54-07C55F6718CD}">
      <dsp:nvSpPr>
        <dsp:cNvPr id="0" name=""/>
        <dsp:cNvSpPr/>
      </dsp:nvSpPr>
      <dsp:spPr>
        <a:xfrm>
          <a:off x="1520335" y="1458685"/>
          <a:ext cx="2280503" cy="729342"/>
        </a:xfrm>
        <a:prstGeom prst="trapezoid">
          <a:avLst>
            <a:gd name="adj" fmla="val 52113"/>
          </a:avLst>
        </a:prstGeom>
        <a:solidFill>
          <a:schemeClr val="accent2">
            <a:hueOff val="-2470099"/>
            <a:satOff val="3687"/>
            <a:lumOff val="222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3 Star</a:t>
          </a:r>
          <a:endParaRPr lang="en-US" sz="2300" kern="1200" dirty="0"/>
        </a:p>
      </dsp:txBody>
      <dsp:txXfrm>
        <a:off x="1919423" y="1458685"/>
        <a:ext cx="1482327" cy="729342"/>
      </dsp:txXfrm>
    </dsp:sp>
    <dsp:sp modelId="{7088AEF2-ACFF-468F-8C04-20D9ACAE09CD}">
      <dsp:nvSpPr>
        <dsp:cNvPr id="0" name=""/>
        <dsp:cNvSpPr/>
      </dsp:nvSpPr>
      <dsp:spPr>
        <a:xfrm>
          <a:off x="1140251" y="2188028"/>
          <a:ext cx="3040671" cy="729342"/>
        </a:xfrm>
        <a:prstGeom prst="trapezoid">
          <a:avLst>
            <a:gd name="adj" fmla="val 52113"/>
          </a:avLst>
        </a:prstGeom>
        <a:solidFill>
          <a:schemeClr val="accent2">
            <a:hueOff val="-3705148"/>
            <a:satOff val="5531"/>
            <a:lumOff val="333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smtClean="0"/>
            <a:t>Commitment to Quality</a:t>
          </a:r>
          <a:endParaRPr lang="en-US" sz="2300" kern="1200" dirty="0"/>
        </a:p>
      </dsp:txBody>
      <dsp:txXfrm>
        <a:off x="1672369" y="2188028"/>
        <a:ext cx="1976436" cy="729342"/>
      </dsp:txXfrm>
    </dsp:sp>
    <dsp:sp modelId="{7C89B547-AD19-419A-96D6-5739B2BA8470}">
      <dsp:nvSpPr>
        <dsp:cNvPr id="0" name=""/>
        <dsp:cNvSpPr/>
      </dsp:nvSpPr>
      <dsp:spPr>
        <a:xfrm>
          <a:off x="760167" y="2917371"/>
          <a:ext cx="3800839" cy="729342"/>
        </a:xfrm>
        <a:prstGeom prst="trapezoid">
          <a:avLst>
            <a:gd name="adj" fmla="val 52113"/>
          </a:avLst>
        </a:prstGeom>
        <a:solidFill>
          <a:schemeClr val="accent2">
            <a:hueOff val="-4940198"/>
            <a:satOff val="7375"/>
            <a:lumOff val="44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Licensed</a:t>
          </a:r>
          <a:endParaRPr lang="en-US" sz="2300" kern="1200" dirty="0"/>
        </a:p>
      </dsp:txBody>
      <dsp:txXfrm>
        <a:off x="1425314" y="2917371"/>
        <a:ext cx="2470545" cy="729342"/>
      </dsp:txXfrm>
    </dsp:sp>
    <dsp:sp modelId="{C9B57CCC-9929-40FA-A0FC-E55FEA73C647}">
      <dsp:nvSpPr>
        <dsp:cNvPr id="0" name=""/>
        <dsp:cNvSpPr/>
      </dsp:nvSpPr>
      <dsp:spPr>
        <a:xfrm>
          <a:off x="380083" y="3646714"/>
          <a:ext cx="4561007" cy="729342"/>
        </a:xfrm>
        <a:prstGeom prst="trapezoid">
          <a:avLst>
            <a:gd name="adj" fmla="val 52113"/>
          </a:avLst>
        </a:prstGeom>
        <a:solidFill>
          <a:schemeClr val="accent2">
            <a:hueOff val="-6175247"/>
            <a:satOff val="9218"/>
            <a:lumOff val="55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Licensed-exempt receiving subsidy</a:t>
          </a:r>
          <a:endParaRPr lang="en-US" sz="2300" kern="1200" dirty="0"/>
        </a:p>
      </dsp:txBody>
      <dsp:txXfrm>
        <a:off x="1178260" y="3646714"/>
        <a:ext cx="2964654" cy="729342"/>
      </dsp:txXfrm>
    </dsp:sp>
    <dsp:sp modelId="{6DACE7EB-66C0-416D-BDD6-059BAF20BB1F}">
      <dsp:nvSpPr>
        <dsp:cNvPr id="0" name=""/>
        <dsp:cNvSpPr/>
      </dsp:nvSpPr>
      <dsp:spPr>
        <a:xfrm>
          <a:off x="0" y="4376057"/>
          <a:ext cx="5321175" cy="729342"/>
        </a:xfrm>
        <a:prstGeom prst="trapezoid">
          <a:avLst>
            <a:gd name="adj" fmla="val 52113"/>
          </a:avLst>
        </a:prstGeom>
        <a:solidFill>
          <a:schemeClr val="bg1">
            <a:lumMod val="85000"/>
          </a:schemeClr>
        </a:solidFill>
        <a:ln w="19050"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Licensed-exempt</a:t>
          </a:r>
          <a:endParaRPr lang="en-US" sz="2300" kern="1200" dirty="0"/>
        </a:p>
      </dsp:txBody>
      <dsp:txXfrm>
        <a:off x="931205" y="4376057"/>
        <a:ext cx="3458763" cy="7293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r>
              <a:rPr lang="en-US" dirty="0" smtClean="0"/>
              <a:t>Megan Irwin - Early Learning Hub Presentation</a:t>
            </a:r>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E7AF9356-4B98-4667-8943-F6C97D394FBF}" type="datetimeFigureOut">
              <a:rPr lang="en-US" smtClean="0"/>
              <a:t>1/27/2016</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F3B3F48E-A6C6-4B26-83EB-EA92506A3FDA}" type="slidenum">
              <a:rPr lang="en-US" smtClean="0"/>
              <a:t>‹#›</a:t>
            </a:fld>
            <a:endParaRPr lang="en-US" dirty="0"/>
          </a:p>
        </p:txBody>
      </p:sp>
    </p:spTree>
    <p:extLst>
      <p:ext uri="{BB962C8B-B14F-4D97-AF65-F5344CB8AC3E}">
        <p14:creationId xmlns:p14="http://schemas.microsoft.com/office/powerpoint/2010/main" val="101209206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1440" tIns="45720" rIns="91440" bIns="45720" rtlCol="0"/>
          <a:lstStyle>
            <a:lvl1pPr algn="l">
              <a:defRPr sz="1200"/>
            </a:lvl1pPr>
          </a:lstStyle>
          <a:p>
            <a:r>
              <a:rPr lang="en-US" dirty="0" smtClean="0"/>
              <a:t>Megan Irwin - Early Learning Hub Presentation</a:t>
            </a:r>
            <a:endParaRPr lang="en-US" dirty="0"/>
          </a:p>
        </p:txBody>
      </p:sp>
      <p:sp>
        <p:nvSpPr>
          <p:cNvPr id="3" name="Date Placeholder 2"/>
          <p:cNvSpPr>
            <a:spLocks noGrp="1"/>
          </p:cNvSpPr>
          <p:nvPr>
            <p:ph type="dt" idx="1"/>
          </p:nvPr>
        </p:nvSpPr>
        <p:spPr>
          <a:xfrm>
            <a:off x="3884027" y="0"/>
            <a:ext cx="2972421" cy="465138"/>
          </a:xfrm>
          <a:prstGeom prst="rect">
            <a:avLst/>
          </a:prstGeom>
        </p:spPr>
        <p:txBody>
          <a:bodyPr vert="horz" lIns="91440" tIns="45720" rIns="91440" bIns="45720" rtlCol="0"/>
          <a:lstStyle>
            <a:lvl1pPr algn="r">
              <a:defRPr sz="1200"/>
            </a:lvl1pPr>
          </a:lstStyle>
          <a:p>
            <a:fld id="{27D045A9-D0B5-486F-9C58-F2E79E6FCFD4}" type="datetimeFigureOut">
              <a:rPr lang="en-US" smtClean="0"/>
              <a:t>1/27/2016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6421" y="4416427"/>
            <a:ext cx="5485158"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027" y="8829675"/>
            <a:ext cx="2972421" cy="465138"/>
          </a:xfrm>
          <a:prstGeom prst="rect">
            <a:avLst/>
          </a:prstGeom>
        </p:spPr>
        <p:txBody>
          <a:bodyPr vert="horz" lIns="91440" tIns="45720" rIns="91440" bIns="45720" rtlCol="0" anchor="b"/>
          <a:lstStyle>
            <a:lvl1pPr algn="r">
              <a:defRPr sz="1200"/>
            </a:lvl1pPr>
          </a:lstStyle>
          <a:p>
            <a:fld id="{9CB66ED7-7C78-46D2-9379-5CE17ED80D30}" type="slidenum">
              <a:rPr lang="en-US" smtClean="0"/>
              <a:t>‹#›</a:t>
            </a:fld>
            <a:endParaRPr lang="en-US" dirty="0"/>
          </a:p>
        </p:txBody>
      </p:sp>
    </p:spTree>
    <p:extLst>
      <p:ext uri="{BB962C8B-B14F-4D97-AF65-F5344CB8AC3E}">
        <p14:creationId xmlns:p14="http://schemas.microsoft.com/office/powerpoint/2010/main" val="332711912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developingchild.harvard.edu/resources/serve-return-interaction-shapes-brain-circuitry/"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66ED7-7C78-46D2-9379-5CE17ED80D30}" type="slidenum">
              <a:rPr lang="en-US" smtClean="0"/>
              <a:t>1</a:t>
            </a:fld>
            <a:endParaRPr lang="en-US" dirty="0"/>
          </a:p>
        </p:txBody>
      </p:sp>
      <p:sp>
        <p:nvSpPr>
          <p:cNvPr id="5" name="Header Placeholder 4"/>
          <p:cNvSpPr>
            <a:spLocks noGrp="1"/>
          </p:cNvSpPr>
          <p:nvPr>
            <p:ph type="hdr" sz="quarter" idx="11"/>
          </p:nvPr>
        </p:nvSpPr>
        <p:spPr/>
        <p:txBody>
          <a:bodyPr/>
          <a:lstStyle/>
          <a:p>
            <a:r>
              <a:rPr lang="en-US" dirty="0" smtClean="0"/>
              <a:t>Megan Irwin - Early Learning Hub Presentation</a:t>
            </a:r>
            <a:endParaRPr lang="en-US" dirty="0"/>
          </a:p>
        </p:txBody>
      </p:sp>
    </p:spTree>
    <p:extLst>
      <p:ext uri="{BB962C8B-B14F-4D97-AF65-F5344CB8AC3E}">
        <p14:creationId xmlns:p14="http://schemas.microsoft.com/office/powerpoint/2010/main" val="269036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F7116-C1B1-4633-B19D-34A9C6CF0116}" type="slidenum">
              <a:rPr lang="en-US" smtClean="0"/>
              <a:t>19</a:t>
            </a:fld>
            <a:endParaRPr lang="en-US"/>
          </a:p>
        </p:txBody>
      </p:sp>
    </p:spTree>
    <p:extLst>
      <p:ext uri="{BB962C8B-B14F-4D97-AF65-F5344CB8AC3E}">
        <p14:creationId xmlns:p14="http://schemas.microsoft.com/office/powerpoint/2010/main" val="1927934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child’s brain more than doubles in mass during the first year</a:t>
            </a:r>
            <a:r>
              <a:rPr lang="en-US" baseline="0" dirty="0" smtClean="0"/>
              <a:t> after birth and reaches 80% of its adult size by 2 years of age. </a:t>
            </a:r>
            <a:endParaRPr lang="en-US" dirty="0"/>
          </a:p>
        </p:txBody>
      </p:sp>
      <p:sp>
        <p:nvSpPr>
          <p:cNvPr id="4" name="Slide Number Placeholder 3"/>
          <p:cNvSpPr>
            <a:spLocks noGrp="1"/>
          </p:cNvSpPr>
          <p:nvPr>
            <p:ph type="sldNum" sz="quarter" idx="10"/>
          </p:nvPr>
        </p:nvSpPr>
        <p:spPr/>
        <p:txBody>
          <a:bodyPr/>
          <a:lstStyle/>
          <a:p>
            <a:fld id="{7E8F7116-C1B1-4633-B19D-34A9C6CF0116}" type="slidenum">
              <a:rPr lang="en-US" smtClean="0"/>
              <a:t>20</a:t>
            </a:fld>
            <a:endParaRPr lang="en-US"/>
          </a:p>
        </p:txBody>
      </p:sp>
    </p:spTree>
    <p:extLst>
      <p:ext uri="{BB962C8B-B14F-4D97-AF65-F5344CB8AC3E}">
        <p14:creationId xmlns:p14="http://schemas.microsoft.com/office/powerpoint/2010/main" val="1144801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Brain growth &amp; development is sequential.</a:t>
            </a:r>
            <a:r>
              <a:rPr lang="en-US" baseline="0" dirty="0" smtClean="0"/>
              <a:t> Like building a house, early brain development lays the foundation for all future development. The quality of that early brain development carries forward and determines the quality of the brain development that follows. Without repair, how an infant’s brain develops sets the path for that child’s development throughout the child’s life. This is what is meant by the earlies years of brain development are both an opportunity to set into motion optimal development as well as a vulnerability if the environment is not filled with quality relationships. </a:t>
            </a:r>
            <a:r>
              <a:rPr lang="en-US" dirty="0" smtClean="0"/>
              <a:t>Its much easier to build it right the first time than to fix it later.</a:t>
            </a:r>
          </a:p>
        </p:txBody>
      </p:sp>
      <p:sp>
        <p:nvSpPr>
          <p:cNvPr id="4" name="Slide Number Placeholder 3"/>
          <p:cNvSpPr>
            <a:spLocks noGrp="1"/>
          </p:cNvSpPr>
          <p:nvPr>
            <p:ph type="sldNum" sz="quarter" idx="10"/>
          </p:nvPr>
        </p:nvSpPr>
        <p:spPr/>
        <p:txBody>
          <a:bodyPr/>
          <a:lstStyle/>
          <a:p>
            <a:fld id="{7E8F7116-C1B1-4633-B19D-34A9C6CF011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09177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F7116-C1B1-4633-B19D-34A9C6CF011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192300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F7116-C1B1-4633-B19D-34A9C6CF0116}" type="slidenum">
              <a:rPr lang="en-US" smtClean="0"/>
              <a:t>23</a:t>
            </a:fld>
            <a:endParaRPr lang="en-US"/>
          </a:p>
        </p:txBody>
      </p:sp>
    </p:spTree>
    <p:extLst>
      <p:ext uri="{BB962C8B-B14F-4D97-AF65-F5344CB8AC3E}">
        <p14:creationId xmlns:p14="http://schemas.microsoft.com/office/powerpoint/2010/main" val="2451644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http://developingchild.harvard.edu/resources/serve-return-interaction-shapes-brain-circuitry/</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7E8F7116-C1B1-4633-B19D-34A9C6CF0116}" type="slidenum">
              <a:rPr lang="en-US" smtClean="0"/>
              <a:t>24</a:t>
            </a:fld>
            <a:endParaRPr lang="en-US"/>
          </a:p>
        </p:txBody>
      </p:sp>
    </p:spTree>
    <p:extLst>
      <p:ext uri="{BB962C8B-B14F-4D97-AF65-F5344CB8AC3E}">
        <p14:creationId xmlns:p14="http://schemas.microsoft.com/office/powerpoint/2010/main" val="4192300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7E8F7116-C1B1-4633-B19D-34A9C6CF0116}" type="slidenum">
              <a:rPr lang="en-US" smtClean="0"/>
              <a:t>27</a:t>
            </a:fld>
            <a:endParaRPr lang="en-US"/>
          </a:p>
        </p:txBody>
      </p:sp>
    </p:spTree>
    <p:extLst>
      <p:ext uri="{BB962C8B-B14F-4D97-AF65-F5344CB8AC3E}">
        <p14:creationId xmlns:p14="http://schemas.microsoft.com/office/powerpoint/2010/main" val="2729183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7E8F7116-C1B1-4633-B19D-34A9C6CF0116}" type="slidenum">
              <a:rPr lang="en-US" smtClean="0"/>
              <a:t>28</a:t>
            </a:fld>
            <a:endParaRPr lang="en-US"/>
          </a:p>
        </p:txBody>
      </p:sp>
    </p:spTree>
    <p:extLst>
      <p:ext uri="{BB962C8B-B14F-4D97-AF65-F5344CB8AC3E}">
        <p14:creationId xmlns:p14="http://schemas.microsoft.com/office/powerpoint/2010/main" val="80689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E8F7116-C1B1-4633-B19D-34A9C6CF0116}" type="slidenum">
              <a:rPr lang="en-US" smtClean="0"/>
              <a:t>29</a:t>
            </a:fld>
            <a:endParaRPr lang="en-US"/>
          </a:p>
        </p:txBody>
      </p:sp>
    </p:spTree>
    <p:extLst>
      <p:ext uri="{BB962C8B-B14F-4D97-AF65-F5344CB8AC3E}">
        <p14:creationId xmlns:p14="http://schemas.microsoft.com/office/powerpoint/2010/main" val="2562291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Megan Irwin - Early Learning Hub Presentation</a:t>
            </a:r>
            <a:endParaRPr lang="en-US" dirty="0"/>
          </a:p>
        </p:txBody>
      </p:sp>
      <p:sp>
        <p:nvSpPr>
          <p:cNvPr id="5" name="Slide Number Placeholder 4"/>
          <p:cNvSpPr>
            <a:spLocks noGrp="1"/>
          </p:cNvSpPr>
          <p:nvPr>
            <p:ph type="sldNum" sz="quarter" idx="11"/>
          </p:nvPr>
        </p:nvSpPr>
        <p:spPr/>
        <p:txBody>
          <a:bodyPr/>
          <a:lstStyle/>
          <a:p>
            <a:fld id="{9CB66ED7-7C78-46D2-9379-5CE17ED80D30}" type="slidenum">
              <a:rPr lang="en-US" smtClean="0"/>
              <a:t>4</a:t>
            </a:fld>
            <a:endParaRPr lang="en-US" dirty="0"/>
          </a:p>
        </p:txBody>
      </p:sp>
    </p:spTree>
    <p:extLst>
      <p:ext uri="{BB962C8B-B14F-4D97-AF65-F5344CB8AC3E}">
        <p14:creationId xmlns:p14="http://schemas.microsoft.com/office/powerpoint/2010/main" val="416483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Megan Irwin - Early Learning Hub Presentation</a:t>
            </a:r>
            <a:endParaRPr lang="en-US" dirty="0"/>
          </a:p>
        </p:txBody>
      </p:sp>
      <p:sp>
        <p:nvSpPr>
          <p:cNvPr id="5" name="Slide Number Placeholder 4"/>
          <p:cNvSpPr>
            <a:spLocks noGrp="1"/>
          </p:cNvSpPr>
          <p:nvPr>
            <p:ph type="sldNum" sz="quarter" idx="11"/>
          </p:nvPr>
        </p:nvSpPr>
        <p:spPr/>
        <p:txBody>
          <a:bodyPr/>
          <a:lstStyle/>
          <a:p>
            <a:fld id="{9CB66ED7-7C78-46D2-9379-5CE17ED80D30}" type="slidenum">
              <a:rPr lang="en-US" smtClean="0"/>
              <a:t>5</a:t>
            </a:fld>
            <a:endParaRPr lang="en-US" dirty="0"/>
          </a:p>
        </p:txBody>
      </p:sp>
    </p:spTree>
    <p:extLst>
      <p:ext uri="{BB962C8B-B14F-4D97-AF65-F5344CB8AC3E}">
        <p14:creationId xmlns:p14="http://schemas.microsoft.com/office/powerpoint/2010/main" val="100554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Megan Irwin - Early Learning Hub Presentation</a:t>
            </a:r>
            <a:endParaRPr lang="en-US" dirty="0"/>
          </a:p>
        </p:txBody>
      </p:sp>
      <p:sp>
        <p:nvSpPr>
          <p:cNvPr id="5" name="Slide Number Placeholder 4"/>
          <p:cNvSpPr>
            <a:spLocks noGrp="1"/>
          </p:cNvSpPr>
          <p:nvPr>
            <p:ph type="sldNum" sz="quarter" idx="11"/>
          </p:nvPr>
        </p:nvSpPr>
        <p:spPr/>
        <p:txBody>
          <a:bodyPr/>
          <a:lstStyle/>
          <a:p>
            <a:fld id="{9CB66ED7-7C78-46D2-9379-5CE17ED80D30}" type="slidenum">
              <a:rPr lang="en-US" smtClean="0"/>
              <a:t>6</a:t>
            </a:fld>
            <a:endParaRPr lang="en-US" dirty="0"/>
          </a:p>
        </p:txBody>
      </p:sp>
    </p:spTree>
    <p:extLst>
      <p:ext uri="{BB962C8B-B14F-4D97-AF65-F5344CB8AC3E}">
        <p14:creationId xmlns:p14="http://schemas.microsoft.com/office/powerpoint/2010/main" val="3489065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Megan Irwin - Early Learning Hub Presentation</a:t>
            </a:r>
            <a:endParaRPr lang="en-US" dirty="0"/>
          </a:p>
        </p:txBody>
      </p:sp>
      <p:sp>
        <p:nvSpPr>
          <p:cNvPr id="5" name="Slide Number Placeholder 4"/>
          <p:cNvSpPr>
            <a:spLocks noGrp="1"/>
          </p:cNvSpPr>
          <p:nvPr>
            <p:ph type="sldNum" sz="quarter" idx="11"/>
          </p:nvPr>
        </p:nvSpPr>
        <p:spPr/>
        <p:txBody>
          <a:bodyPr/>
          <a:lstStyle/>
          <a:p>
            <a:fld id="{9CB66ED7-7C78-46D2-9379-5CE17ED80D30}" type="slidenum">
              <a:rPr lang="en-US" smtClean="0"/>
              <a:t>7</a:t>
            </a:fld>
            <a:endParaRPr lang="en-US" dirty="0"/>
          </a:p>
        </p:txBody>
      </p:sp>
    </p:spTree>
    <p:extLst>
      <p:ext uri="{BB962C8B-B14F-4D97-AF65-F5344CB8AC3E}">
        <p14:creationId xmlns:p14="http://schemas.microsoft.com/office/powerpoint/2010/main" val="1702725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Megan Irwin - Early Learning Hub Presentation</a:t>
            </a:r>
            <a:endParaRPr lang="en-US" dirty="0"/>
          </a:p>
        </p:txBody>
      </p:sp>
      <p:sp>
        <p:nvSpPr>
          <p:cNvPr id="5" name="Slide Number Placeholder 4"/>
          <p:cNvSpPr>
            <a:spLocks noGrp="1"/>
          </p:cNvSpPr>
          <p:nvPr>
            <p:ph type="sldNum" sz="quarter" idx="11"/>
          </p:nvPr>
        </p:nvSpPr>
        <p:spPr/>
        <p:txBody>
          <a:bodyPr/>
          <a:lstStyle/>
          <a:p>
            <a:fld id="{9CB66ED7-7C78-46D2-9379-5CE17ED80D30}" type="slidenum">
              <a:rPr lang="en-US" smtClean="0"/>
              <a:t>8</a:t>
            </a:fld>
            <a:endParaRPr lang="en-US" dirty="0"/>
          </a:p>
        </p:txBody>
      </p:sp>
    </p:spTree>
    <p:extLst>
      <p:ext uri="{BB962C8B-B14F-4D97-AF65-F5344CB8AC3E}">
        <p14:creationId xmlns:p14="http://schemas.microsoft.com/office/powerpoint/2010/main" val="3672300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Megan Irwin - Early Learning Hub Presentation</a:t>
            </a:r>
            <a:endParaRPr lang="en-US" dirty="0"/>
          </a:p>
        </p:txBody>
      </p:sp>
      <p:sp>
        <p:nvSpPr>
          <p:cNvPr id="5" name="Slide Number Placeholder 4"/>
          <p:cNvSpPr>
            <a:spLocks noGrp="1"/>
          </p:cNvSpPr>
          <p:nvPr>
            <p:ph type="sldNum" sz="quarter" idx="11"/>
          </p:nvPr>
        </p:nvSpPr>
        <p:spPr/>
        <p:txBody>
          <a:bodyPr/>
          <a:lstStyle/>
          <a:p>
            <a:fld id="{9CB66ED7-7C78-46D2-9379-5CE17ED80D30}" type="slidenum">
              <a:rPr lang="en-US" smtClean="0"/>
              <a:t>9</a:t>
            </a:fld>
            <a:endParaRPr lang="en-US" dirty="0"/>
          </a:p>
        </p:txBody>
      </p:sp>
    </p:spTree>
    <p:extLst>
      <p:ext uri="{BB962C8B-B14F-4D97-AF65-F5344CB8AC3E}">
        <p14:creationId xmlns:p14="http://schemas.microsoft.com/office/powerpoint/2010/main" val="3688052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Megan Irwin - Early Learning Hub Presentation</a:t>
            </a:r>
            <a:endParaRPr lang="en-US" dirty="0"/>
          </a:p>
        </p:txBody>
      </p:sp>
      <p:sp>
        <p:nvSpPr>
          <p:cNvPr id="5" name="Slide Number Placeholder 4"/>
          <p:cNvSpPr>
            <a:spLocks noGrp="1"/>
          </p:cNvSpPr>
          <p:nvPr>
            <p:ph type="sldNum" sz="quarter" idx="11"/>
          </p:nvPr>
        </p:nvSpPr>
        <p:spPr/>
        <p:txBody>
          <a:bodyPr/>
          <a:lstStyle/>
          <a:p>
            <a:fld id="{9CB66ED7-7C78-46D2-9379-5CE17ED80D30}" type="slidenum">
              <a:rPr lang="en-US" smtClean="0"/>
              <a:t>11</a:t>
            </a:fld>
            <a:endParaRPr lang="en-US" dirty="0"/>
          </a:p>
        </p:txBody>
      </p:sp>
    </p:spTree>
    <p:extLst>
      <p:ext uri="{BB962C8B-B14F-4D97-AF65-F5344CB8AC3E}">
        <p14:creationId xmlns:p14="http://schemas.microsoft.com/office/powerpoint/2010/main" val="308101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7E8F7116-C1B1-4633-B19D-34A9C6CF011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3165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F3BF4B2-3ADE-47C2-9749-75A06553162A}" type="datetime1">
              <a:rPr lang="en-US" smtClean="0"/>
              <a:t>1/27/2016</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F881963-FE2E-4894-8F33-A46B40B42F0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11A17A-D1C4-46A9-BF2E-483B690DB3B4}" type="datetime1">
              <a:rPr lang="en-US" smtClean="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881963-FE2E-4894-8F33-A46B40B42F0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B298D18-63FF-47B4-A90C-466ABE0D7B6E}" type="datetime1">
              <a:rPr lang="en-US" smtClean="0"/>
              <a:t>1/27/2016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8F881963-FE2E-4894-8F33-A46B40B42F0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ctrTitle"/>
          </p:nvPr>
        </p:nvSpPr>
        <p:spPr>
          <a:xfrm>
            <a:off x="685800" y="682625"/>
            <a:ext cx="7772400" cy="1470025"/>
          </a:xfrm>
        </p:spPr>
        <p:txBody>
          <a:bodyPr/>
          <a:lstStyle>
            <a:lvl1pPr algn="ctr">
              <a:defRPr/>
            </a:lvl1pPr>
          </a:lstStyle>
          <a:p>
            <a:pPr lvl="0"/>
            <a:r>
              <a:rPr lang="en-US" noProof="0" smtClean="0"/>
              <a:t>Title</a:t>
            </a:r>
          </a:p>
        </p:txBody>
      </p:sp>
      <p:sp>
        <p:nvSpPr>
          <p:cNvPr id="8"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noProof="0" smtClean="0"/>
              <a:t>Click to edit Master subtitle style</a:t>
            </a:r>
          </a:p>
        </p:txBody>
      </p:sp>
      <p:sp>
        <p:nvSpPr>
          <p:cNvPr id="5" name="Rectangle 5"/>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r>
              <a:rPr lang="en-US" dirty="0"/>
              <a:t>(Enter) DEPARTMENT (ALL CAPS)</a:t>
            </a:r>
            <a:br>
              <a:rPr lang="en-US" dirty="0"/>
            </a:br>
            <a:r>
              <a:rPr lang="en-US" dirty="0"/>
              <a:t>(Enter) Division or Office (Mixed Case)</a:t>
            </a:r>
          </a:p>
          <a:p>
            <a:pPr>
              <a:defRPr/>
            </a:pPr>
            <a:endParaRPr lang="en-US" dirty="0"/>
          </a:p>
        </p:txBody>
      </p:sp>
    </p:spTree>
    <p:extLst>
      <p:ext uri="{BB962C8B-B14F-4D97-AF65-F5344CB8AC3E}">
        <p14:creationId xmlns:p14="http://schemas.microsoft.com/office/powerpoint/2010/main" val="1328015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dirty="0"/>
              <a:t>(Enter) DEPARTMENT (ALL CAPS)</a:t>
            </a:r>
            <a:br>
              <a:rPr lang="en-US" dirty="0"/>
            </a:br>
            <a:r>
              <a:rPr lang="en-US" dirty="0"/>
              <a:t>(Enter) Division or Office (Mixed Case)</a:t>
            </a:r>
          </a:p>
          <a:p>
            <a:pPr>
              <a:defRPr/>
            </a:pPr>
            <a:endParaRPr 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D6C0D782-C365-41DF-867E-A8FF761B960E}"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41989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(Enter) DEPARTMENT (ALL CAPS)</a:t>
            </a:r>
            <a:br>
              <a:rPr lang="en-US" dirty="0"/>
            </a:br>
            <a:r>
              <a:rPr lang="en-US" dirty="0"/>
              <a:t>(Enter) Division or Office (Mixed Case)</a:t>
            </a:r>
          </a:p>
          <a:p>
            <a:pPr>
              <a:defRPr/>
            </a:pPr>
            <a:endParaRPr 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A34C9A63-7FE6-4402-8EC0-22E5B2727464}"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369802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a:t>(Enter) DEPARTMENT (ALL CAPS)</a:t>
            </a:r>
            <a:br>
              <a:rPr lang="en-US" dirty="0"/>
            </a:br>
            <a:r>
              <a:rPr lang="en-US" dirty="0"/>
              <a:t>(Enter) Division or Office (Mixed Case)</a:t>
            </a:r>
          </a:p>
          <a:p>
            <a:pPr>
              <a:defRPr/>
            </a:pPr>
            <a:endParaRPr 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88990155-58D8-4C84-9E99-0A67562B3CF5}" type="slidenum">
              <a:rPr lang="en-US" altLang="en-US"/>
              <a:pPr>
                <a:defRPr/>
              </a:pPr>
              <a:t>‹#›</a:t>
            </a:fld>
            <a:endParaRPr lang="en-US" alt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183585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a:t>(Enter) DEPARTMENT (ALL CAPS)</a:t>
            </a:r>
            <a:br>
              <a:rPr lang="en-US" dirty="0"/>
            </a:br>
            <a:r>
              <a:rPr lang="en-US" dirty="0"/>
              <a:t>(Enter) Division or Office (Mixed Case)</a:t>
            </a:r>
          </a:p>
          <a:p>
            <a:pPr>
              <a:defRPr/>
            </a:pPr>
            <a:endParaRPr lang="en-US" dirty="0"/>
          </a:p>
        </p:txBody>
      </p:sp>
      <p:sp>
        <p:nvSpPr>
          <p:cNvPr id="8" name="Rectangle 8"/>
          <p:cNvSpPr>
            <a:spLocks noGrp="1" noChangeArrowheads="1"/>
          </p:cNvSpPr>
          <p:nvPr>
            <p:ph type="sldNum" sz="quarter" idx="11"/>
          </p:nvPr>
        </p:nvSpPr>
        <p:spPr>
          <a:ln/>
        </p:spPr>
        <p:txBody>
          <a:bodyPr/>
          <a:lstStyle>
            <a:lvl1pPr>
              <a:defRPr/>
            </a:lvl1pPr>
          </a:lstStyle>
          <a:p>
            <a:pPr>
              <a:defRPr/>
            </a:pPr>
            <a:fld id="{DB14C563-E3FF-407C-A9F6-E0291B6685CA}" type="slidenum">
              <a:rPr lang="en-US" altLang="en-US"/>
              <a:pPr>
                <a:defRPr/>
              </a:pPr>
              <a:t>‹#›</a:t>
            </a:fld>
            <a:endParaRPr lang="en-US" altLang="en-US" dirty="0"/>
          </a:p>
        </p:txBody>
      </p:sp>
      <p:sp>
        <p:nvSpPr>
          <p:cNvPr id="9" name="Rectangle 10"/>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61517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a:t>(Enter) DEPARTMENT (ALL CAPS)</a:t>
            </a:r>
            <a:br>
              <a:rPr lang="en-US" dirty="0"/>
            </a:br>
            <a:r>
              <a:rPr lang="en-US" dirty="0"/>
              <a:t>(Enter) Division or Office (Mixed Case)</a:t>
            </a:r>
          </a:p>
          <a:p>
            <a:pPr>
              <a:defRPr/>
            </a:pPr>
            <a:endParaRPr lang="en-US" dirty="0"/>
          </a:p>
        </p:txBody>
      </p:sp>
      <p:sp>
        <p:nvSpPr>
          <p:cNvPr id="4" name="Rectangle 8"/>
          <p:cNvSpPr>
            <a:spLocks noGrp="1" noChangeArrowheads="1"/>
          </p:cNvSpPr>
          <p:nvPr>
            <p:ph type="sldNum" sz="quarter" idx="11"/>
          </p:nvPr>
        </p:nvSpPr>
        <p:spPr>
          <a:ln/>
        </p:spPr>
        <p:txBody>
          <a:bodyPr/>
          <a:lstStyle>
            <a:lvl1pPr>
              <a:defRPr/>
            </a:lvl1pPr>
          </a:lstStyle>
          <a:p>
            <a:pPr>
              <a:defRPr/>
            </a:pPr>
            <a:fld id="{8B38613D-A601-487E-92B6-06F5A2276F12}" type="slidenum">
              <a:rPr lang="en-US" altLang="en-US"/>
              <a:pPr>
                <a:defRPr/>
              </a:pPr>
              <a:t>‹#›</a:t>
            </a:fld>
            <a:endParaRPr lang="en-US" altLang="en-US" dirty="0"/>
          </a:p>
        </p:txBody>
      </p:sp>
      <p:sp>
        <p:nvSpPr>
          <p:cNvPr id="5" name="Rectangle 10"/>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3297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t>(Enter) DEPARTMENT (ALL CAPS)</a:t>
            </a:r>
            <a:br>
              <a:rPr lang="en-US" dirty="0"/>
            </a:br>
            <a:r>
              <a:rPr lang="en-US" dirty="0"/>
              <a:t>(Enter) Division or Office (Mixed Case)</a:t>
            </a:r>
          </a:p>
          <a:p>
            <a:pPr>
              <a:defRPr/>
            </a:pPr>
            <a:endParaRPr lang="en-US" dirty="0"/>
          </a:p>
        </p:txBody>
      </p:sp>
      <p:sp>
        <p:nvSpPr>
          <p:cNvPr id="3" name="Rectangle 8"/>
          <p:cNvSpPr>
            <a:spLocks noGrp="1" noChangeArrowheads="1"/>
          </p:cNvSpPr>
          <p:nvPr>
            <p:ph type="sldNum" sz="quarter" idx="11"/>
          </p:nvPr>
        </p:nvSpPr>
        <p:spPr>
          <a:ln/>
        </p:spPr>
        <p:txBody>
          <a:bodyPr/>
          <a:lstStyle>
            <a:lvl1pPr>
              <a:defRPr/>
            </a:lvl1pPr>
          </a:lstStyle>
          <a:p>
            <a:pPr>
              <a:defRPr/>
            </a:pPr>
            <a:fld id="{E79F7D24-6D1F-4EF5-9E32-2C35706E1B9D}" type="slidenum">
              <a:rPr lang="en-US" altLang="en-US"/>
              <a:pPr>
                <a:defRPr/>
              </a:pPr>
              <a:t>‹#›</a:t>
            </a:fld>
            <a:endParaRPr lang="en-US" altLang="en-US" dirty="0"/>
          </a:p>
        </p:txBody>
      </p:sp>
      <p:sp>
        <p:nvSpPr>
          <p:cNvPr id="4" name="Rectangle 10"/>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453399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(Enter) DEPARTMENT (ALL CAPS)</a:t>
            </a:r>
            <a:br>
              <a:rPr lang="en-US" dirty="0"/>
            </a:br>
            <a:r>
              <a:rPr lang="en-US" dirty="0"/>
              <a:t>(Enter) Division or Office (Mixed Case)</a:t>
            </a:r>
          </a:p>
          <a:p>
            <a:pPr>
              <a:defRPr/>
            </a:pPr>
            <a:endParaRPr 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339F2978-7680-4B91-B3D0-59ACDF49D86C}" type="slidenum">
              <a:rPr lang="en-US" altLang="en-US"/>
              <a:pPr>
                <a:defRPr/>
              </a:pPr>
              <a:t>‹#›</a:t>
            </a:fld>
            <a:endParaRPr lang="en-US" alt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0254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0373F34-8281-483E-9F43-4AFDD62C254B}" type="datetime1">
              <a:rPr lang="en-US" smtClean="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F881963-FE2E-4894-8F33-A46B40B42F01}"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(Enter) DEPARTMENT (ALL CAPS)</a:t>
            </a:r>
            <a:br>
              <a:rPr lang="en-US" dirty="0"/>
            </a:br>
            <a:r>
              <a:rPr lang="en-US" dirty="0"/>
              <a:t>(Enter) Division or Office (Mixed Case)</a:t>
            </a:r>
          </a:p>
          <a:p>
            <a:pPr>
              <a:defRPr/>
            </a:pPr>
            <a:endParaRPr 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821BC8A3-BAE6-4514-A4E7-5A4F457173C4}" type="slidenum">
              <a:rPr lang="en-US" altLang="en-US"/>
              <a:pPr>
                <a:defRPr/>
              </a:pPr>
              <a:t>‹#›</a:t>
            </a:fld>
            <a:endParaRPr lang="en-US" alt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739254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t>(Enter) DEPARTMENT (ALL CAPS)</a:t>
            </a:r>
            <a:br>
              <a:rPr lang="en-US" dirty="0"/>
            </a:br>
            <a:r>
              <a:rPr lang="en-US" dirty="0"/>
              <a:t>(Enter) Division or Office (Mixed Case)</a:t>
            </a:r>
          </a:p>
          <a:p>
            <a:pPr>
              <a:defRPr/>
            </a:pPr>
            <a:endParaRPr 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43942E65-B8CA-4A21-9E74-D99BC00934DB}"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874068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a:t>(Enter) DEPARTMENT (ALL CAPS)</a:t>
            </a:r>
            <a:br>
              <a:rPr lang="en-US" dirty="0"/>
            </a:br>
            <a:r>
              <a:rPr lang="en-US" dirty="0"/>
              <a:t>(Enter) Division or Office (Mixed Case)</a:t>
            </a:r>
          </a:p>
          <a:p>
            <a:pPr>
              <a:defRPr/>
            </a:pPr>
            <a:endParaRPr 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149B46CD-C378-446D-A286-E3BC3779D52C}"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929940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28A803-46E5-4CCF-B8F0-35DA1C3246D2}" type="datetimeFigureOut">
              <a:rPr lang="en-US" smtClean="0">
                <a:solidFill>
                  <a:prstClr val="black">
                    <a:tint val="75000"/>
                  </a:prstClr>
                </a:solidFill>
              </a:rPr>
              <a:pPr/>
              <a:t>1/27/2016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869FAA-83E3-4030-9566-65DA40A20A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2698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8A803-46E5-4CCF-B8F0-35DA1C3246D2}" type="datetimeFigureOut">
              <a:rPr lang="en-US" smtClean="0">
                <a:solidFill>
                  <a:prstClr val="black">
                    <a:tint val="75000"/>
                  </a:prstClr>
                </a:solidFill>
              </a:rPr>
              <a:pPr/>
              <a:t>1/27/2016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869FAA-83E3-4030-9566-65DA40A20A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1351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28A803-46E5-4CCF-B8F0-35DA1C3246D2}" type="datetimeFigureOut">
              <a:rPr lang="en-US" smtClean="0">
                <a:solidFill>
                  <a:prstClr val="black">
                    <a:tint val="75000"/>
                  </a:prstClr>
                </a:solidFill>
              </a:rPr>
              <a:pPr/>
              <a:t>1/27/2016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869FAA-83E3-4030-9566-65DA40A20A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220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28A803-46E5-4CCF-B8F0-35DA1C3246D2}" type="datetimeFigureOut">
              <a:rPr lang="en-US" smtClean="0">
                <a:solidFill>
                  <a:prstClr val="black">
                    <a:tint val="75000"/>
                  </a:prstClr>
                </a:solidFill>
              </a:rPr>
              <a:pPr/>
              <a:t>1/27/2016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3869FAA-83E3-4030-9566-65DA40A20A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9672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28A803-46E5-4CCF-B8F0-35DA1C3246D2}" type="datetimeFigureOut">
              <a:rPr lang="en-US" smtClean="0">
                <a:solidFill>
                  <a:prstClr val="black">
                    <a:tint val="75000"/>
                  </a:prstClr>
                </a:solidFill>
              </a:rPr>
              <a:pPr/>
              <a:t>1/27/2016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3869FAA-83E3-4030-9566-65DA40A20A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9760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28A803-46E5-4CCF-B8F0-35DA1C3246D2}" type="datetimeFigureOut">
              <a:rPr lang="en-US" smtClean="0">
                <a:solidFill>
                  <a:prstClr val="black">
                    <a:tint val="75000"/>
                  </a:prstClr>
                </a:solidFill>
              </a:rPr>
              <a:pPr/>
              <a:t>1/27/2016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3869FAA-83E3-4030-9566-65DA40A20A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6930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8A803-46E5-4CCF-B8F0-35DA1C3246D2}" type="datetimeFigureOut">
              <a:rPr lang="en-US" smtClean="0">
                <a:solidFill>
                  <a:prstClr val="black">
                    <a:tint val="75000"/>
                  </a:prstClr>
                </a:solidFill>
              </a:rPr>
              <a:pPr/>
              <a:t>1/27/2016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3869FAA-83E3-4030-9566-65DA40A20A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039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D000162-281A-4900-814D-19F74E17A8EE}" type="datetime1">
              <a:rPr lang="en-US" smtClean="0"/>
              <a:t>1/27/2016</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F881963-FE2E-4894-8F33-A46B40B42F01}"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8A803-46E5-4CCF-B8F0-35DA1C3246D2}" type="datetimeFigureOut">
              <a:rPr lang="en-US" smtClean="0">
                <a:solidFill>
                  <a:prstClr val="black">
                    <a:tint val="75000"/>
                  </a:prstClr>
                </a:solidFill>
              </a:rPr>
              <a:pPr/>
              <a:t>1/27/2016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3869FAA-83E3-4030-9566-65DA40A20A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778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8A803-46E5-4CCF-B8F0-35DA1C3246D2}" type="datetimeFigureOut">
              <a:rPr lang="en-US" smtClean="0">
                <a:solidFill>
                  <a:prstClr val="black">
                    <a:tint val="75000"/>
                  </a:prstClr>
                </a:solidFill>
              </a:rPr>
              <a:pPr/>
              <a:t>1/27/2016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3869FAA-83E3-4030-9566-65DA40A20A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5369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8A803-46E5-4CCF-B8F0-35DA1C3246D2}" type="datetimeFigureOut">
              <a:rPr lang="en-US" smtClean="0">
                <a:solidFill>
                  <a:prstClr val="black">
                    <a:tint val="75000"/>
                  </a:prstClr>
                </a:solidFill>
              </a:rPr>
              <a:pPr/>
              <a:t>1/27/2016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869FAA-83E3-4030-9566-65DA40A20A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5081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8A803-46E5-4CCF-B8F0-35DA1C3246D2}" type="datetimeFigureOut">
              <a:rPr lang="en-US" smtClean="0">
                <a:solidFill>
                  <a:prstClr val="black">
                    <a:tint val="75000"/>
                  </a:prstClr>
                </a:solidFill>
              </a:rPr>
              <a:pPr/>
              <a:t>1/27/2016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869FAA-83E3-4030-9566-65DA40A20A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273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5E5E600-C692-4F9D-A25D-AA476DB1EB1F}" type="datetime1">
              <a:rPr lang="en-US" smtClean="0"/>
              <a:t>1/27/2016</a:t>
            </a:fld>
            <a:endParaRPr lang="en-US" dirty="0"/>
          </a:p>
        </p:txBody>
      </p:sp>
      <p:sp>
        <p:nvSpPr>
          <p:cNvPr id="10" name="Slide Number Placeholder 9"/>
          <p:cNvSpPr>
            <a:spLocks noGrp="1"/>
          </p:cNvSpPr>
          <p:nvPr>
            <p:ph type="sldNum" sz="quarter" idx="16"/>
          </p:nvPr>
        </p:nvSpPr>
        <p:spPr/>
        <p:txBody>
          <a:bodyPr rtlCol="0"/>
          <a:lstStyle/>
          <a:p>
            <a:fld id="{8F881963-FE2E-4894-8F33-A46B40B42F0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BAF8511-57CE-40AE-BB39-704A038B70B1}" type="datetime1">
              <a:rPr lang="en-US" smtClean="0"/>
              <a:t>1/27/2016</a:t>
            </a:fld>
            <a:endParaRPr lang="en-US" dirty="0"/>
          </a:p>
        </p:txBody>
      </p:sp>
      <p:sp>
        <p:nvSpPr>
          <p:cNvPr id="12" name="Slide Number Placeholder 11"/>
          <p:cNvSpPr>
            <a:spLocks noGrp="1"/>
          </p:cNvSpPr>
          <p:nvPr>
            <p:ph type="sldNum" sz="quarter" idx="16"/>
          </p:nvPr>
        </p:nvSpPr>
        <p:spPr/>
        <p:txBody>
          <a:bodyPr rtlCol="0"/>
          <a:lstStyle/>
          <a:p>
            <a:fld id="{8F881963-FE2E-4894-8F33-A46B40B42F0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3A47D7-C8BD-4DE5-94DE-94B95052B455}" type="datetime1">
              <a:rPr lang="en-US" smtClean="0"/>
              <a:t>1/27/2016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F881963-FE2E-4894-8F33-A46B40B42F0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954B8-1600-46A2-95BB-925AAAB9588D}" type="datetime1">
              <a:rPr lang="en-US" smtClean="0"/>
              <a:t>1/27/2016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F881963-FE2E-4894-8F33-A46B40B42F0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059B16A-D931-49B5-8F94-EB15E21CBEC9}" type="datetime1">
              <a:rPr lang="en-US" smtClean="0"/>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F881963-FE2E-4894-8F33-A46B40B42F01}"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E9D36C6A-E4FE-43F9-8601-3CE9608246A7}" type="datetime1">
              <a:rPr lang="en-US" smtClean="0"/>
              <a:t>1/27/2016</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F881963-FE2E-4894-8F33-A46B40B42F01}"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B5C6C7D-1883-44CA-9702-DE03E99875B2}" type="datetime1">
              <a:rPr lang="en-US" smtClean="0"/>
              <a:t>1/27/2016</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F881963-FE2E-4894-8F33-A46B40B42F0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fontAlgn="base" hangingPunct="0">
              <a:spcAft>
                <a:spcPct val="0"/>
              </a:spcAft>
              <a:defRPr/>
            </a:pPr>
            <a:r>
              <a:rPr lang="en-US" dirty="0"/>
              <a:t>(Enter) DEPARTMENT (ALL CAPS)</a:t>
            </a:r>
            <a:br>
              <a:rPr lang="en-US" dirty="0"/>
            </a:br>
            <a:r>
              <a:rPr lang="en-US" dirty="0"/>
              <a:t>(Enter) Division or Office (Mixed Case)</a:t>
            </a:r>
          </a:p>
          <a:p>
            <a:pPr eaLnBrk="0" fontAlgn="base" hangingPunct="0">
              <a:spcAft>
                <a:spcPct val="0"/>
              </a:spcAft>
              <a:defRPr/>
            </a:pPr>
            <a:endParaRPr lang="en-US" dirty="0"/>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Arial" pitchFamily="34" charset="0"/>
              </a:defRPr>
            </a:lvl1pPr>
          </a:lstStyle>
          <a:p>
            <a:pPr fontAlgn="base">
              <a:spcBef>
                <a:spcPct val="0"/>
              </a:spcBef>
              <a:spcAft>
                <a:spcPct val="0"/>
              </a:spcAft>
              <a:defRPr/>
            </a:pPr>
            <a:fld id="{62840024-7AE2-4424-8063-B7E920E17F3B}" type="slidenum">
              <a:rPr lang="en-US" altLang="en-US"/>
              <a:pPr fontAlgn="base">
                <a:spcBef>
                  <a:spcPct val="0"/>
                </a:spcBef>
                <a:spcAft>
                  <a:spcPct val="0"/>
                </a:spcAft>
                <a:defRPr/>
              </a:pPr>
              <a:t>‹#›</a:t>
            </a:fld>
            <a:endParaRPr lang="en-US" altLang="en-US" dirty="0"/>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fontAlgn="base">
              <a:spcBef>
                <a:spcPct val="0"/>
              </a:spcBef>
              <a:spcAft>
                <a:spcPct val="0"/>
              </a:spcAft>
              <a:defRPr/>
            </a:pPr>
            <a:endParaRPr lang="en-US" dirty="0"/>
          </a:p>
        </p:txBody>
      </p:sp>
    </p:spTree>
    <p:extLst>
      <p:ext uri="{BB962C8B-B14F-4D97-AF65-F5344CB8AC3E}">
        <p14:creationId xmlns:p14="http://schemas.microsoft.com/office/powerpoint/2010/main" val="3587098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8A803-46E5-4CCF-B8F0-35DA1C3246D2}" type="datetimeFigureOut">
              <a:rPr lang="en-US" smtClean="0">
                <a:solidFill>
                  <a:prstClr val="black">
                    <a:tint val="75000"/>
                  </a:prstClr>
                </a:solidFill>
              </a:rPr>
              <a:pPr/>
              <a:t>1/27/2016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69FAA-83E3-4030-9566-65DA40A20A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77618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4.emf"/><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5" Type="http://schemas.openxmlformats.org/officeDocument/2006/relationships/image" Target="../media/image10.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7.emf"/><Relationship Id="rId2" Type="http://schemas.openxmlformats.org/officeDocument/2006/relationships/slideLayout" Target="../slideLayouts/slideLayout23.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microsoft.com/office/2007/relationships/hdphoto" Target="../media/hdphoto1.wdp"/><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9.xml"/><Relationship Id="rId1" Type="http://schemas.openxmlformats.org/officeDocument/2006/relationships/video" Target="https://www.youtube.com/embed/m_5u8-QSh6A" TargetMode="Externa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hyperlink" Target="http://www.joinvroom.org/" TargetMode="External"/><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99572" y="3733800"/>
            <a:ext cx="8763000" cy="1371600"/>
          </a:xfrm>
        </p:spPr>
        <p:txBody>
          <a:bodyPr>
            <a:noAutofit/>
          </a:bodyPr>
          <a:lstStyle/>
          <a:p>
            <a:pPr algn="r"/>
            <a:r>
              <a:rPr lang="en-US" sz="3200" cap="none" dirty="0" smtClean="0">
                <a:latin typeface="+mn-lt"/>
              </a:rPr>
              <a:t>Opportunities &amp; Challenges for in Oregon’s Early Learning System </a:t>
            </a:r>
            <a:endParaRPr lang="en-US" sz="3200" cap="none" dirty="0">
              <a:latin typeface="+mn-lt"/>
            </a:endParaRPr>
          </a:p>
        </p:txBody>
      </p:sp>
      <p:sp>
        <p:nvSpPr>
          <p:cNvPr id="3" name="Subtitle 2"/>
          <p:cNvSpPr>
            <a:spLocks noGrp="1"/>
          </p:cNvSpPr>
          <p:nvPr>
            <p:ph type="subTitle" idx="4294967295"/>
          </p:nvPr>
        </p:nvSpPr>
        <p:spPr>
          <a:xfrm>
            <a:off x="2438400" y="6049963"/>
            <a:ext cx="6705600" cy="685800"/>
          </a:xfrm>
        </p:spPr>
        <p:txBody>
          <a:bodyPr>
            <a:normAutofit fontScale="92500" lnSpcReduction="20000"/>
          </a:bodyPr>
          <a:lstStyle/>
          <a:p>
            <a:pPr marL="0" indent="0" algn="r">
              <a:buNone/>
            </a:pPr>
            <a:r>
              <a:rPr lang="en-US" sz="2000" dirty="0" smtClean="0"/>
              <a:t>COSA Winter Conference</a:t>
            </a:r>
          </a:p>
          <a:p>
            <a:pPr marL="0" indent="0" algn="r">
              <a:buNone/>
            </a:pPr>
            <a:r>
              <a:rPr lang="en-US" sz="2000" dirty="0" smtClean="0"/>
              <a:t>January 2016</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92112"/>
            <a:ext cx="2362200" cy="2362200"/>
          </a:xfrm>
          <a:prstGeom prst="rect">
            <a:avLst/>
          </a:prstGeom>
        </p:spPr>
      </p:pic>
    </p:spTree>
    <p:extLst>
      <p:ext uri="{BB962C8B-B14F-4D97-AF65-F5344CB8AC3E}">
        <p14:creationId xmlns:p14="http://schemas.microsoft.com/office/powerpoint/2010/main" val="200441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p:txBody>
          <a:bodyPr/>
          <a:lstStyle/>
          <a:p>
            <a:r>
              <a:rPr lang="en-US" altLang="en-US" smtClean="0"/>
              <a:t>Accessing Quality Child Care</a:t>
            </a:r>
          </a:p>
        </p:txBody>
      </p:sp>
      <p:graphicFrame>
        <p:nvGraphicFramePr>
          <p:cNvPr id="11" name="Content Placeholder 10"/>
          <p:cNvGraphicFramePr>
            <a:graphicFrameLocks noGrp="1"/>
          </p:cNvGraphicFramePr>
          <p:nvPr>
            <p:ph sz="half" idx="2"/>
          </p:nvPr>
        </p:nvGraphicFramePr>
        <p:xfrm>
          <a:off x="228599" y="1371600"/>
          <a:ext cx="53211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343400" y="3911600"/>
            <a:ext cx="89535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dirty="0"/>
              <a:t>27,928</a:t>
            </a:r>
          </a:p>
        </p:txBody>
      </p:sp>
      <p:sp>
        <p:nvSpPr>
          <p:cNvPr id="5" name="TextBox 4"/>
          <p:cNvSpPr txBox="1"/>
          <p:nvPr/>
        </p:nvSpPr>
        <p:spPr>
          <a:xfrm>
            <a:off x="4751388" y="4665663"/>
            <a:ext cx="1133475" cy="369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dirty="0"/>
              <a:t>100,455</a:t>
            </a:r>
          </a:p>
        </p:txBody>
      </p:sp>
      <p:sp>
        <p:nvSpPr>
          <p:cNvPr id="7" name="TextBox 6"/>
          <p:cNvSpPr txBox="1"/>
          <p:nvPr/>
        </p:nvSpPr>
        <p:spPr>
          <a:xfrm>
            <a:off x="5092700" y="5400675"/>
            <a:ext cx="792163" cy="369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dirty="0"/>
              <a:t>7,276</a:t>
            </a:r>
          </a:p>
        </p:txBody>
      </p:sp>
      <p:sp>
        <p:nvSpPr>
          <p:cNvPr id="12" name="TextBox 11"/>
          <p:cNvSpPr txBox="1"/>
          <p:nvPr/>
        </p:nvSpPr>
        <p:spPr>
          <a:xfrm>
            <a:off x="4433888" y="2271713"/>
            <a:ext cx="804862" cy="369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dirty="0"/>
              <a:t>8,852</a:t>
            </a:r>
          </a:p>
        </p:txBody>
      </p:sp>
      <p:sp>
        <p:nvSpPr>
          <p:cNvPr id="14" name="TextBox 13"/>
          <p:cNvSpPr txBox="1"/>
          <p:nvPr/>
        </p:nvSpPr>
        <p:spPr>
          <a:xfrm>
            <a:off x="5092700" y="6083300"/>
            <a:ext cx="819150" cy="369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dirty="0">
                <a:latin typeface="Arial Narrow" panose="020B0606020202030204" pitchFamily="34" charset="0"/>
              </a:rPr>
              <a:t>??????</a:t>
            </a:r>
          </a:p>
        </p:txBody>
      </p:sp>
      <p:sp>
        <p:nvSpPr>
          <p:cNvPr id="15" name="Oval Callout 14"/>
          <p:cNvSpPr/>
          <p:nvPr/>
        </p:nvSpPr>
        <p:spPr>
          <a:xfrm>
            <a:off x="5884863" y="1752600"/>
            <a:ext cx="2698750" cy="14065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Where are the children?</a:t>
            </a:r>
          </a:p>
        </p:txBody>
      </p:sp>
      <p:sp>
        <p:nvSpPr>
          <p:cNvPr id="8" name="Right Brace 7"/>
          <p:cNvSpPr/>
          <p:nvPr/>
        </p:nvSpPr>
        <p:spPr>
          <a:xfrm>
            <a:off x="3092450" y="1371600"/>
            <a:ext cx="1257300" cy="21685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4067987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brain-building</a:t>
            </a:r>
            <a:endParaRPr lang="en-US" dirty="0"/>
          </a:p>
        </p:txBody>
      </p:sp>
      <p:sp>
        <p:nvSpPr>
          <p:cNvPr id="3" name="Slide Number Placeholder 2"/>
          <p:cNvSpPr>
            <a:spLocks noGrp="1"/>
          </p:cNvSpPr>
          <p:nvPr>
            <p:ph type="sldNum" sz="quarter" idx="16"/>
          </p:nvPr>
        </p:nvSpPr>
        <p:spPr/>
        <p:txBody>
          <a:bodyPr>
            <a:normAutofit fontScale="85000" lnSpcReduction="20000"/>
          </a:bodyPr>
          <a:lstStyle/>
          <a:p>
            <a:fld id="{8F881963-FE2E-4894-8F33-A46B40B42F01}" type="slidenum">
              <a:rPr lang="en-US" smtClean="0"/>
              <a:t>11</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52599"/>
            <a:ext cx="6629400" cy="4186343"/>
          </a:xfrm>
          <a:prstGeom prst="rect">
            <a:avLst/>
          </a:prstGeom>
        </p:spPr>
      </p:pic>
    </p:spTree>
    <p:extLst>
      <p:ext uri="{BB962C8B-B14F-4D97-AF65-F5344CB8AC3E}">
        <p14:creationId xmlns:p14="http://schemas.microsoft.com/office/powerpoint/2010/main" val="379598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591" y="685800"/>
            <a:ext cx="7772400" cy="1470025"/>
          </a:xfrm>
        </p:spPr>
        <p:txBody>
          <a:bodyPr>
            <a:normAutofit/>
          </a:bodyPr>
          <a:lstStyle/>
          <a:p>
            <a:r>
              <a:rPr lang="en-US" dirty="0"/>
              <a:t> </a:t>
            </a:r>
            <a:r>
              <a:rPr lang="en-US" dirty="0" smtClean="0"/>
              <a:t>The Neuroscience </a:t>
            </a:r>
            <a:r>
              <a:rPr lang="en-US" dirty="0"/>
              <a:t>behind </a:t>
            </a:r>
            <a:r>
              <a:rPr lang="en-US" dirty="0" smtClean="0"/>
              <a:t>Culturally Responsiveness </a:t>
            </a:r>
            <a:endParaRPr lang="en-US" dirty="0"/>
          </a:p>
        </p:txBody>
      </p:sp>
      <p:sp>
        <p:nvSpPr>
          <p:cNvPr id="4" name="Subtitle 3"/>
          <p:cNvSpPr>
            <a:spLocks noGrp="1"/>
          </p:cNvSpPr>
          <p:nvPr>
            <p:ph type="subTitle" idx="1"/>
          </p:nvPr>
        </p:nvSpPr>
        <p:spPr/>
        <p:txBody>
          <a:bodyPr/>
          <a:lstStyle/>
          <a:p>
            <a:endParaRPr lang="en-US" dirty="0"/>
          </a:p>
        </p:txBody>
      </p:sp>
      <p:pic>
        <p:nvPicPr>
          <p:cNvPr id="5" name="Picture 3" descr="ELD_Logo_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837" y="2590800"/>
            <a:ext cx="2684783" cy="268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821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The intersection of Neuroscience and Culturally Responsiveness </a:t>
            </a:r>
            <a:endParaRPr lang="en-US" sz="32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376363"/>
            <a:ext cx="6553200" cy="436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30639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58915">
            <a:off x="132017" y="3312944"/>
            <a:ext cx="2440696" cy="3489590"/>
          </a:xfrm>
          <a:prstGeom prst="rect">
            <a:avLst/>
          </a:prstGeom>
        </p:spPr>
      </p:pic>
      <p:sp>
        <p:nvSpPr>
          <p:cNvPr id="5" name="Text Placeholder 4"/>
          <p:cNvSpPr>
            <a:spLocks noGrp="1"/>
          </p:cNvSpPr>
          <p:nvPr>
            <p:ph type="body" idx="1"/>
          </p:nvPr>
        </p:nvSpPr>
        <p:spPr>
          <a:xfrm>
            <a:off x="2514600" y="2743200"/>
            <a:ext cx="5980113" cy="2362200"/>
          </a:xfrm>
        </p:spPr>
        <p:txBody>
          <a:bodyPr>
            <a:normAutofit fontScale="92500" lnSpcReduction="10000"/>
          </a:bodyPr>
          <a:lstStyle/>
          <a:p>
            <a:r>
              <a:rPr lang="en-US" dirty="0" smtClean="0">
                <a:solidFill>
                  <a:schemeClr val="tx1"/>
                </a:solidFill>
              </a:rPr>
              <a:t>Culturally responsiveness is not a practice; it is what informs our practice so that we can make better teaching choices for eliciting, engaging, motivating, supporting, and expanding the intellectual capacity of </a:t>
            </a:r>
            <a:r>
              <a:rPr lang="en-US" b="1" dirty="0">
                <a:solidFill>
                  <a:schemeClr val="tx1"/>
                </a:solidFill>
              </a:rPr>
              <a:t>E</a:t>
            </a:r>
            <a:r>
              <a:rPr lang="en-US" b="1" dirty="0" smtClean="0">
                <a:solidFill>
                  <a:schemeClr val="tx1"/>
                </a:solidFill>
              </a:rPr>
              <a:t>ach Child</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59359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Activity </a:t>
            </a:r>
            <a:endParaRPr lang="en-US" dirty="0"/>
          </a:p>
        </p:txBody>
      </p:sp>
      <p:sp>
        <p:nvSpPr>
          <p:cNvPr id="4" name="Slide Number Placeholder 3"/>
          <p:cNvSpPr>
            <a:spLocks noGrp="1"/>
          </p:cNvSpPr>
          <p:nvPr>
            <p:ph type="sldNum" sz="quarter" idx="11"/>
          </p:nvPr>
        </p:nvSpPr>
        <p:spPr/>
        <p:txBody>
          <a:bodyPr/>
          <a:lstStyle/>
          <a:p>
            <a:fld id="{8F881963-FE2E-4894-8F33-A46B40B42F01}" type="slidenum">
              <a:rPr lang="en-US" smtClean="0"/>
              <a:t>15</a:t>
            </a:fld>
            <a:endParaRPr lang="en-US" dirty="0"/>
          </a:p>
        </p:txBody>
      </p:sp>
    </p:spTree>
    <p:extLst>
      <p:ext uri="{BB962C8B-B14F-4D97-AF65-F5344CB8AC3E}">
        <p14:creationId xmlns:p14="http://schemas.microsoft.com/office/powerpoint/2010/main" val="3832791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3800" dirty="0" smtClean="0"/>
              <a:t>“Brains </a:t>
            </a:r>
            <a:r>
              <a:rPr lang="en-US" sz="3800" dirty="0"/>
              <a:t>grow best in the context of supportive relationships, low levels of stress, and through the creative use of stories. While teachers may focus on what they are teaching, evolutionary history and current neuroscience suggest that it is who they are and the emotional environment in the classroom they are able to create that are the fundamental regulators of neuroplasticity</a:t>
            </a:r>
            <a:r>
              <a:rPr lang="en-US" sz="3800" dirty="0" smtClean="0"/>
              <a:t>.”</a:t>
            </a:r>
            <a:r>
              <a:rPr lang="en-US" sz="3800" dirty="0"/>
              <a:t> </a:t>
            </a:r>
            <a:endParaRPr lang="en-US" sz="3800" i="1" dirty="0" smtClean="0"/>
          </a:p>
          <a:p>
            <a:pPr marL="0" indent="0">
              <a:buNone/>
            </a:pPr>
            <a:endParaRPr lang="en-US" sz="3800" i="1" dirty="0"/>
          </a:p>
          <a:p>
            <a:pPr marL="0" indent="0">
              <a:buNone/>
            </a:pPr>
            <a:endParaRPr lang="en-US" i="1" dirty="0" smtClean="0"/>
          </a:p>
          <a:p>
            <a:pPr marL="0" indent="0">
              <a:buNone/>
            </a:pPr>
            <a:endParaRPr lang="en-US" i="1" dirty="0"/>
          </a:p>
          <a:p>
            <a:pPr marL="0" indent="0">
              <a:buNone/>
            </a:pPr>
            <a:r>
              <a:rPr lang="en-US" i="1" dirty="0" smtClean="0"/>
              <a:t>Excerpted </a:t>
            </a:r>
            <a:r>
              <a:rPr lang="en-US" i="1" dirty="0"/>
              <a:t>from </a:t>
            </a:r>
            <a:r>
              <a:rPr lang="en-US" dirty="0"/>
              <a:t>The Social Neuroscience of Education</a:t>
            </a:r>
            <a:r>
              <a:rPr lang="en-US" i="1" dirty="0"/>
              <a:t>, ©2013 by Louis Cozolino. </a:t>
            </a:r>
            <a:endParaRPr lang="en-US" dirty="0"/>
          </a:p>
        </p:txBody>
      </p:sp>
    </p:spTree>
    <p:extLst>
      <p:ext uri="{BB962C8B-B14F-4D97-AF65-F5344CB8AC3E}">
        <p14:creationId xmlns:p14="http://schemas.microsoft.com/office/powerpoint/2010/main" val="3734722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Reimaging our Learning Environments </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676400"/>
            <a:ext cx="4385498" cy="49050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66788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752600"/>
            <a:ext cx="8991600" cy="1470025"/>
          </a:xfrm>
        </p:spPr>
        <p:txBody>
          <a:bodyPr>
            <a:noAutofit/>
          </a:bodyPr>
          <a:lstStyle/>
          <a:p>
            <a:r>
              <a:rPr lang="en-US" sz="6000" b="1" dirty="0" smtClean="0"/>
              <a:t>The Science of </a:t>
            </a:r>
            <a:br>
              <a:rPr lang="en-US" sz="6000" b="1" dirty="0" smtClean="0"/>
            </a:br>
            <a:r>
              <a:rPr lang="en-US" sz="6000" b="1" dirty="0" smtClean="0"/>
              <a:t>Brain Building &amp; Vroom</a:t>
            </a:r>
            <a:br>
              <a:rPr lang="en-US" sz="6000" b="1" dirty="0" smtClean="0"/>
            </a:br>
            <a:endParaRPr lang="en-US" sz="5400" b="1" dirty="0"/>
          </a:p>
        </p:txBody>
      </p:sp>
      <p:pic>
        <p:nvPicPr>
          <p:cNvPr id="1026" name="Picture 2" descr="Vroom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648200"/>
            <a:ext cx="237881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LD_Logo_Col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637314"/>
            <a:ext cx="1905000" cy="190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3143361519"/>
              </p:ext>
            </p:extLst>
          </p:nvPr>
        </p:nvGraphicFramePr>
        <p:xfrm>
          <a:off x="457200" y="5334001"/>
          <a:ext cx="2489200" cy="936442"/>
        </p:xfrm>
        <a:graphic>
          <a:graphicData uri="http://schemas.openxmlformats.org/presentationml/2006/ole">
            <mc:AlternateContent xmlns:mc="http://schemas.openxmlformats.org/markup-compatibility/2006">
              <mc:Choice xmlns:v="urn:schemas-microsoft-com:vml" Requires="v">
                <p:oleObj spid="_x0000_s2089" name="Document" r:id="rId6" imgW="2641760" imgH="993715" progId="Word.Document.8">
                  <p:embed/>
                </p:oleObj>
              </mc:Choice>
              <mc:Fallback>
                <p:oleObj name="Document" r:id="rId6" imgW="2641760" imgH="993715" progId="Word.Document.8">
                  <p:embed/>
                  <p:pic>
                    <p:nvPicPr>
                      <p:cNvPr id="0" name=""/>
                      <p:cNvPicPr/>
                      <p:nvPr/>
                    </p:nvPicPr>
                    <p:blipFill>
                      <a:blip r:embed="rId7"/>
                      <a:stretch>
                        <a:fillRect/>
                      </a:stretch>
                    </p:blipFill>
                    <p:spPr>
                      <a:xfrm>
                        <a:off x="457200" y="5334001"/>
                        <a:ext cx="2489200" cy="936442"/>
                      </a:xfrm>
                      <a:prstGeom prst="rect">
                        <a:avLst/>
                      </a:prstGeom>
                    </p:spPr>
                  </p:pic>
                </p:oleObj>
              </mc:Fallback>
            </mc:AlternateContent>
          </a:graphicData>
        </a:graphic>
      </p:graphicFrame>
    </p:spTree>
    <p:extLst>
      <p:ext uri="{BB962C8B-B14F-4D97-AF65-F5344CB8AC3E}">
        <p14:creationId xmlns:p14="http://schemas.microsoft.com/office/powerpoint/2010/main" val="2354957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600699" y="1905000"/>
            <a:ext cx="3886200" cy="6172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6"/>
              </a:buClr>
            </a:pPr>
            <a:r>
              <a:rPr lang="en-US" sz="2000" dirty="0" smtClean="0"/>
              <a:t>At birth, the infant’s brain is the most immature organ in the body. </a:t>
            </a:r>
          </a:p>
          <a:p>
            <a:pPr>
              <a:buClr>
                <a:schemeClr val="accent6"/>
              </a:buClr>
            </a:pPr>
            <a:r>
              <a:rPr lang="en-US" sz="2000" dirty="0" smtClean="0"/>
              <a:t>Environment determines how the infant’s brain will grow and develop. </a:t>
            </a:r>
          </a:p>
          <a:p>
            <a:pPr>
              <a:buClr>
                <a:schemeClr val="accent6"/>
              </a:buClr>
            </a:pPr>
            <a:r>
              <a:rPr lang="en-US" sz="2000" dirty="0" smtClean="0"/>
              <a:t>How the baby’s brain will develop is highly determined by the quality of the relationships the baby experiences.  </a:t>
            </a:r>
          </a:p>
          <a:p>
            <a:pPr>
              <a:buClr>
                <a:schemeClr val="accent6"/>
              </a:buClr>
            </a:pPr>
            <a:r>
              <a:rPr lang="en-US" sz="2000" dirty="0" smtClean="0"/>
              <a:t>This is both an opportunity and a vulnerability. </a:t>
            </a:r>
          </a:p>
          <a:p>
            <a:pPr>
              <a:buClr>
                <a:schemeClr val="accent6"/>
              </a:buClr>
            </a:pPr>
            <a:endParaRPr lang="en-US" sz="1800" dirty="0" smtClean="0"/>
          </a:p>
          <a:p>
            <a:pPr>
              <a:buClr>
                <a:schemeClr val="accent6"/>
              </a:buClr>
            </a:pPr>
            <a:endParaRPr lang="en-US" sz="1800" b="1" dirty="0" smtClean="0"/>
          </a:p>
          <a:p>
            <a:endParaRPr lang="en-US" sz="1800" b="1" dirty="0" smtClean="0"/>
          </a:p>
          <a:p>
            <a:endParaRPr lang="en-US" sz="1800" b="1" dirty="0" smtClean="0"/>
          </a:p>
          <a:p>
            <a:endParaRPr lang="en-US" sz="1800" b="1" dirty="0" smtClean="0"/>
          </a:p>
          <a:p>
            <a:endParaRPr lang="en-US" sz="1800" b="1" dirty="0"/>
          </a:p>
        </p:txBody>
      </p:sp>
      <p:sp>
        <p:nvSpPr>
          <p:cNvPr id="8" name="Rectangle 2"/>
          <p:cNvSpPr>
            <a:spLocks noChangeArrowheads="1"/>
          </p:cNvSpPr>
          <p:nvPr/>
        </p:nvSpPr>
        <p:spPr bwMode="auto">
          <a:xfrm>
            <a:off x="685800" y="519112"/>
            <a:ext cx="7453312"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4000" b="1" dirty="0" smtClean="0">
                <a:solidFill>
                  <a:srgbClr val="F79646"/>
                </a:solidFill>
                <a:latin typeface="Calibri" pitchFamily="34" charset="0"/>
              </a:rPr>
              <a:t>Infant Brain Development</a:t>
            </a:r>
            <a:endParaRPr lang="en-US" altLang="en-US" sz="4000" b="1" dirty="0">
              <a:solidFill>
                <a:srgbClr val="F79646"/>
              </a:solidFill>
              <a:latin typeface="Calibri"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209800"/>
            <a:ext cx="3796284" cy="304495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1809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Profiles of readiness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881963-FE2E-4894-8F33-A46B40B42F01}" type="slidenum">
              <a:rPr lang="en-US" smtClean="0"/>
              <a:t>2</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212793217"/>
              </p:ext>
            </p:extLst>
          </p:nvPr>
        </p:nvGraphicFramePr>
        <p:xfrm>
          <a:off x="76199" y="1600200"/>
          <a:ext cx="9067800" cy="4065921"/>
        </p:xfrm>
        <a:graphic>
          <a:graphicData uri="http://schemas.openxmlformats.org/drawingml/2006/table">
            <a:tbl>
              <a:tblPr firstRow="1" bandRow="1">
                <a:tableStyleId>{5C22544A-7EE6-4342-B048-85BDC9FD1C3A}</a:tableStyleId>
              </a:tblPr>
              <a:tblGrid>
                <a:gridCol w="2266950"/>
                <a:gridCol w="2266950"/>
                <a:gridCol w="2266950"/>
                <a:gridCol w="2266950"/>
              </a:tblGrid>
              <a:tr h="663066">
                <a:tc>
                  <a:txBody>
                    <a:bodyPr/>
                    <a:lstStyle/>
                    <a:p>
                      <a:r>
                        <a:rPr lang="en-US" dirty="0" smtClean="0"/>
                        <a:t>Profile Name</a:t>
                      </a:r>
                      <a:endParaRPr lang="en-US" dirty="0"/>
                    </a:p>
                  </a:txBody>
                  <a:tcPr/>
                </a:tc>
                <a:tc>
                  <a:txBody>
                    <a:bodyPr/>
                    <a:lstStyle/>
                    <a:p>
                      <a:r>
                        <a:rPr lang="en-US" dirty="0" smtClean="0"/>
                        <a:t>N</a:t>
                      </a:r>
                      <a:endParaRPr lang="en-US" dirty="0"/>
                    </a:p>
                  </a:txBody>
                  <a:tcPr/>
                </a:tc>
                <a:tc>
                  <a:txBody>
                    <a:bodyPr/>
                    <a:lstStyle/>
                    <a:p>
                      <a:r>
                        <a:rPr lang="en-US" dirty="0" smtClean="0"/>
                        <a:t>% of entering</a:t>
                      </a:r>
                      <a:r>
                        <a:rPr lang="en-US" baseline="0" dirty="0" smtClean="0"/>
                        <a:t> kindergartners</a:t>
                      </a:r>
                      <a:endParaRPr lang="en-US" dirty="0"/>
                    </a:p>
                  </a:txBody>
                  <a:tcPr/>
                </a:tc>
                <a:tc>
                  <a:txBody>
                    <a:bodyPr/>
                    <a:lstStyle/>
                    <a:p>
                      <a:r>
                        <a:rPr lang="en-US" dirty="0" smtClean="0"/>
                        <a:t>Characteristics </a:t>
                      </a:r>
                      <a:endParaRPr lang="en-US" dirty="0"/>
                    </a:p>
                  </a:txBody>
                  <a:tcPr/>
                </a:tc>
              </a:tr>
              <a:tr h="947238">
                <a:tc>
                  <a:txBody>
                    <a:bodyPr/>
                    <a:lstStyle/>
                    <a:p>
                      <a:r>
                        <a:rPr lang="en-US" dirty="0" smtClean="0"/>
                        <a:t>+ ATL/ + ACADEMICS</a:t>
                      </a:r>
                      <a:endParaRPr lang="en-US" dirty="0"/>
                    </a:p>
                  </a:txBody>
                  <a:tcPr/>
                </a:tc>
                <a:tc>
                  <a:txBody>
                    <a:bodyPr/>
                    <a:lstStyle/>
                    <a:p>
                      <a:r>
                        <a:rPr lang="en-US" dirty="0" smtClean="0"/>
                        <a:t>10,051</a:t>
                      </a:r>
                      <a:endParaRPr lang="en-US" dirty="0"/>
                    </a:p>
                  </a:txBody>
                  <a:tcPr/>
                </a:tc>
                <a:tc>
                  <a:txBody>
                    <a:bodyPr/>
                    <a:lstStyle/>
                    <a:p>
                      <a:r>
                        <a:rPr lang="en-US" dirty="0" smtClean="0"/>
                        <a:t>25%</a:t>
                      </a:r>
                      <a:endParaRPr lang="en-US" dirty="0"/>
                    </a:p>
                  </a:txBody>
                  <a:tcPr/>
                </a:tc>
                <a:tc>
                  <a:txBody>
                    <a:bodyPr/>
                    <a:lstStyle/>
                    <a:p>
                      <a:r>
                        <a:rPr lang="en-US" dirty="0" smtClean="0"/>
                        <a:t>35% economically</a:t>
                      </a:r>
                      <a:r>
                        <a:rPr lang="en-US" baseline="0" dirty="0" smtClean="0"/>
                        <a:t> disadvantaged; 6% ELL</a:t>
                      </a:r>
                      <a:endParaRPr lang="en-US" dirty="0"/>
                    </a:p>
                  </a:txBody>
                  <a:tcPr/>
                </a:tc>
              </a:tr>
              <a:tr h="663066">
                <a:tc>
                  <a:txBody>
                    <a:bodyPr/>
                    <a:lstStyle/>
                    <a:p>
                      <a:r>
                        <a:rPr lang="en-US" dirty="0" smtClean="0"/>
                        <a:t>- ATL/ -</a:t>
                      </a:r>
                      <a:r>
                        <a:rPr lang="en-US" baseline="0" dirty="0" smtClean="0"/>
                        <a:t> ACADEMICS</a:t>
                      </a:r>
                      <a:endParaRPr lang="en-US" dirty="0"/>
                    </a:p>
                  </a:txBody>
                  <a:tcPr/>
                </a:tc>
                <a:tc>
                  <a:txBody>
                    <a:bodyPr/>
                    <a:lstStyle/>
                    <a:p>
                      <a:r>
                        <a:rPr lang="en-US" dirty="0" smtClean="0"/>
                        <a:t>10,197</a:t>
                      </a:r>
                      <a:endParaRPr lang="en-US" dirty="0"/>
                    </a:p>
                  </a:txBody>
                  <a:tcPr/>
                </a:tc>
                <a:tc>
                  <a:txBody>
                    <a:bodyPr/>
                    <a:lstStyle/>
                    <a:p>
                      <a:r>
                        <a:rPr lang="en-US" dirty="0" smtClean="0"/>
                        <a:t>25.5%</a:t>
                      </a:r>
                      <a:endParaRPr lang="en-US" dirty="0"/>
                    </a:p>
                  </a:txBody>
                  <a:tcPr/>
                </a:tc>
                <a:tc>
                  <a:txBody>
                    <a:bodyPr/>
                    <a:lstStyle/>
                    <a:p>
                      <a:r>
                        <a:rPr lang="en-US" dirty="0" smtClean="0"/>
                        <a:t>72% ecn.</a:t>
                      </a:r>
                      <a:r>
                        <a:rPr lang="en-US" baseline="0" dirty="0" smtClean="0"/>
                        <a:t> dis.; 33% ELL </a:t>
                      </a:r>
                      <a:endParaRPr lang="en-US" dirty="0"/>
                    </a:p>
                  </a:txBody>
                  <a:tcPr/>
                </a:tc>
              </a:tr>
              <a:tr h="384157">
                <a:tc>
                  <a:txBody>
                    <a:bodyPr/>
                    <a:lstStyle/>
                    <a:p>
                      <a:r>
                        <a:rPr lang="en-US" dirty="0" smtClean="0"/>
                        <a:t>-ATL/+ACADEMICS</a:t>
                      </a:r>
                      <a:endParaRPr lang="en-US" dirty="0"/>
                    </a:p>
                  </a:txBody>
                  <a:tcPr/>
                </a:tc>
                <a:tc>
                  <a:txBody>
                    <a:bodyPr/>
                    <a:lstStyle/>
                    <a:p>
                      <a:r>
                        <a:rPr lang="en-US" dirty="0" smtClean="0"/>
                        <a:t>7,381</a:t>
                      </a:r>
                      <a:endParaRPr lang="en-US" dirty="0"/>
                    </a:p>
                  </a:txBody>
                  <a:tcPr/>
                </a:tc>
                <a:tc>
                  <a:txBody>
                    <a:bodyPr/>
                    <a:lstStyle/>
                    <a:p>
                      <a:r>
                        <a:rPr lang="en-US" dirty="0" smtClean="0"/>
                        <a:t>18%</a:t>
                      </a:r>
                      <a:endParaRPr lang="en-US" dirty="0"/>
                    </a:p>
                  </a:txBody>
                  <a:tcPr/>
                </a:tc>
                <a:tc>
                  <a:txBody>
                    <a:bodyPr/>
                    <a:lstStyle/>
                    <a:p>
                      <a:r>
                        <a:rPr lang="en-US" dirty="0" smtClean="0"/>
                        <a:t>38% female;</a:t>
                      </a:r>
                      <a:r>
                        <a:rPr lang="en-US" baseline="0" dirty="0" smtClean="0"/>
                        <a:t> 10% ELL</a:t>
                      </a:r>
                      <a:endParaRPr lang="en-US" dirty="0"/>
                    </a:p>
                  </a:txBody>
                  <a:tcPr/>
                </a:tc>
              </a:tr>
              <a:tr h="384157">
                <a:tc>
                  <a:txBody>
                    <a:bodyPr/>
                    <a:lstStyle/>
                    <a:p>
                      <a:r>
                        <a:rPr lang="en-US" dirty="0" smtClean="0"/>
                        <a:t>+ATL/-ACADEMICS</a:t>
                      </a:r>
                      <a:endParaRPr lang="en-US" dirty="0"/>
                    </a:p>
                  </a:txBody>
                  <a:tcPr/>
                </a:tc>
                <a:tc>
                  <a:txBody>
                    <a:bodyPr/>
                    <a:lstStyle/>
                    <a:p>
                      <a:r>
                        <a:rPr lang="en-US" dirty="0" smtClean="0"/>
                        <a:t>6,724</a:t>
                      </a:r>
                      <a:endParaRPr lang="en-US" dirty="0"/>
                    </a:p>
                  </a:txBody>
                  <a:tcPr/>
                </a:tc>
                <a:tc>
                  <a:txBody>
                    <a:bodyPr/>
                    <a:lstStyle/>
                    <a:p>
                      <a:r>
                        <a:rPr lang="en-US" dirty="0" smtClean="0"/>
                        <a:t>17%</a:t>
                      </a:r>
                      <a:endParaRPr lang="en-US" dirty="0"/>
                    </a:p>
                  </a:txBody>
                  <a:tcPr/>
                </a:tc>
                <a:tc>
                  <a:txBody>
                    <a:bodyPr/>
                    <a:lstStyle/>
                    <a:p>
                      <a:r>
                        <a:rPr lang="en-US" dirty="0" smtClean="0"/>
                        <a:t>57% female; 25% ELL</a:t>
                      </a:r>
                      <a:endParaRPr lang="en-US" dirty="0"/>
                    </a:p>
                  </a:txBody>
                  <a:tcPr/>
                </a:tc>
              </a:tr>
              <a:tr h="384157">
                <a:tc>
                  <a:txBody>
                    <a:bodyPr/>
                    <a:lstStyle/>
                    <a:p>
                      <a:r>
                        <a:rPr lang="en-US" dirty="0" smtClean="0"/>
                        <a:t>Very Lows</a:t>
                      </a:r>
                      <a:endParaRPr lang="en-US" dirty="0"/>
                    </a:p>
                  </a:txBody>
                  <a:tcPr/>
                </a:tc>
                <a:tc>
                  <a:txBody>
                    <a:bodyPr/>
                    <a:lstStyle/>
                    <a:p>
                      <a:r>
                        <a:rPr lang="en-US" dirty="0" smtClean="0"/>
                        <a:t>1,796</a:t>
                      </a:r>
                      <a:endParaRPr lang="en-US" dirty="0"/>
                    </a:p>
                  </a:txBody>
                  <a:tcPr/>
                </a:tc>
                <a:tc>
                  <a:txBody>
                    <a:bodyPr/>
                    <a:lstStyle/>
                    <a:p>
                      <a:r>
                        <a:rPr lang="en-US" dirty="0" smtClean="0"/>
                        <a:t>4.5%</a:t>
                      </a:r>
                      <a:endParaRPr lang="en-US" dirty="0"/>
                    </a:p>
                  </a:txBody>
                  <a:tcPr/>
                </a:tc>
                <a:tc>
                  <a:txBody>
                    <a:bodyPr/>
                    <a:lstStyle/>
                    <a:p>
                      <a:r>
                        <a:rPr lang="en-US" dirty="0" smtClean="0"/>
                        <a:t>71% </a:t>
                      </a:r>
                      <a:r>
                        <a:rPr lang="en-US" dirty="0" err="1" smtClean="0"/>
                        <a:t>ecn</a:t>
                      </a:r>
                      <a:r>
                        <a:rPr lang="en-US" dirty="0" smtClean="0"/>
                        <a:t>.</a:t>
                      </a:r>
                      <a:r>
                        <a:rPr lang="en-US" baseline="0" dirty="0" smtClean="0"/>
                        <a:t> dis.; 37% SPED; 26% female</a:t>
                      </a:r>
                      <a:endParaRPr lang="en-US" dirty="0"/>
                    </a:p>
                  </a:txBody>
                  <a:tcPr/>
                </a:tc>
              </a:tr>
              <a:tr h="384157">
                <a:tc>
                  <a:txBody>
                    <a:bodyPr/>
                    <a:lstStyle/>
                    <a:p>
                      <a:r>
                        <a:rPr lang="en-US" dirty="0" smtClean="0"/>
                        <a:t>Super Regulators </a:t>
                      </a:r>
                      <a:endParaRPr lang="en-US" dirty="0"/>
                    </a:p>
                  </a:txBody>
                  <a:tcPr/>
                </a:tc>
                <a:tc>
                  <a:txBody>
                    <a:bodyPr/>
                    <a:lstStyle/>
                    <a:p>
                      <a:r>
                        <a:rPr lang="en-US" dirty="0" smtClean="0"/>
                        <a:t>3,918</a:t>
                      </a:r>
                      <a:endParaRPr lang="en-US" dirty="0"/>
                    </a:p>
                  </a:txBody>
                  <a:tcPr/>
                </a:tc>
                <a:tc>
                  <a:txBody>
                    <a:bodyPr/>
                    <a:lstStyle/>
                    <a:p>
                      <a:r>
                        <a:rPr lang="en-US" dirty="0" smtClean="0"/>
                        <a:t>10%</a:t>
                      </a:r>
                      <a:endParaRPr lang="en-US" dirty="0"/>
                    </a:p>
                  </a:txBody>
                  <a:tcPr/>
                </a:tc>
                <a:tc>
                  <a:txBody>
                    <a:bodyPr/>
                    <a:lstStyle/>
                    <a:p>
                      <a:r>
                        <a:rPr lang="en-US" dirty="0" smtClean="0"/>
                        <a:t>67% female; 3% SPED</a:t>
                      </a:r>
                      <a:endParaRPr lang="en-US" dirty="0"/>
                    </a:p>
                  </a:txBody>
                  <a:tcPr/>
                </a:tc>
              </a:tr>
            </a:tbl>
          </a:graphicData>
        </a:graphic>
      </p:graphicFrame>
    </p:spTree>
    <p:extLst>
      <p:ext uri="{BB962C8B-B14F-4D97-AF65-F5344CB8AC3E}">
        <p14:creationId xmlns:p14="http://schemas.microsoft.com/office/powerpoint/2010/main" val="1250828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Sherri\Pictures\brain dev\brain.anatomy.jpg"/>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1600200" y="1102055"/>
            <a:ext cx="6858000" cy="51709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9" name="Object 9"/>
          <p:cNvGraphicFramePr>
            <a:graphicFrameLocks noChangeAspect="1"/>
          </p:cNvGraphicFramePr>
          <p:nvPr>
            <p:extLst>
              <p:ext uri="{D42A27DB-BD31-4B8C-83A1-F6EECF244321}">
                <p14:modId xmlns:p14="http://schemas.microsoft.com/office/powerpoint/2010/main" val="3642111567"/>
              </p:ext>
            </p:extLst>
          </p:nvPr>
        </p:nvGraphicFramePr>
        <p:xfrm>
          <a:off x="2190750" y="1441450"/>
          <a:ext cx="6096000" cy="4070350"/>
        </p:xfrm>
        <a:graphic>
          <a:graphicData uri="http://schemas.openxmlformats.org/presentationml/2006/ole">
            <mc:AlternateContent xmlns:mc="http://schemas.openxmlformats.org/markup-compatibility/2006">
              <mc:Choice xmlns:v="urn:schemas-microsoft-com:vml" Requires="v">
                <p:oleObj spid="_x0000_s3113" name="Chart" r:id="rId6" imgW="4064000" imgH="2711612" progId="MSGraph.Chart.8">
                  <p:embed followColorScheme="full"/>
                </p:oleObj>
              </mc:Choice>
              <mc:Fallback>
                <p:oleObj name="Chart" r:id="rId6" imgW="4064000" imgH="2711612" progId="MSGraph.Chart.8">
                  <p:embed followColorScheme="full"/>
                  <p:pic>
                    <p:nvPicPr>
                      <p:cNvPr id="0" name=""/>
                      <p:cNvPicPr>
                        <a:picLocks noChangeAspect="1" noChangeArrowheads="1"/>
                      </p:cNvPicPr>
                      <p:nvPr/>
                    </p:nvPicPr>
                    <p:blipFill>
                      <a:blip r:embed="rId7"/>
                      <a:srcRect/>
                      <a:stretch>
                        <a:fillRect/>
                      </a:stretch>
                    </p:blipFill>
                    <p:spPr bwMode="auto">
                      <a:xfrm>
                        <a:off x="2190750" y="1441450"/>
                        <a:ext cx="6096000" cy="407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2"/>
          <p:cNvSpPr>
            <a:spLocks noChangeArrowheads="1"/>
          </p:cNvSpPr>
          <p:nvPr/>
        </p:nvSpPr>
        <p:spPr bwMode="auto">
          <a:xfrm>
            <a:off x="762000" y="304800"/>
            <a:ext cx="7453312"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4000" b="1" dirty="0">
                <a:solidFill>
                  <a:srgbClr val="F79646"/>
                </a:solidFill>
                <a:latin typeface="Calibri" pitchFamily="34" charset="0"/>
              </a:rPr>
              <a:t>Brain Weight by Age </a:t>
            </a:r>
          </a:p>
        </p:txBody>
      </p:sp>
      <p:sp>
        <p:nvSpPr>
          <p:cNvPr id="11" name="Text Box 13"/>
          <p:cNvSpPr txBox="1">
            <a:spLocks noChangeArrowheads="1"/>
          </p:cNvSpPr>
          <p:nvPr/>
        </p:nvSpPr>
        <p:spPr bwMode="auto">
          <a:xfrm rot="16200000">
            <a:off x="-140472" y="2731294"/>
            <a:ext cx="28797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dirty="0">
                <a:latin typeface="Calibri" pitchFamily="34" charset="0"/>
              </a:rPr>
              <a:t>Whole Brain Weight (grams)</a:t>
            </a:r>
          </a:p>
        </p:txBody>
      </p:sp>
      <p:sp>
        <p:nvSpPr>
          <p:cNvPr id="12" name="Text Box 14"/>
          <p:cNvSpPr txBox="1">
            <a:spLocks noChangeArrowheads="1"/>
          </p:cNvSpPr>
          <p:nvPr/>
        </p:nvSpPr>
        <p:spPr bwMode="auto">
          <a:xfrm>
            <a:off x="3095647" y="5078412"/>
            <a:ext cx="2597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a:latin typeface="Calibri" pitchFamily="34" charset="0"/>
              </a:rPr>
              <a:t>Age (note different units)</a:t>
            </a:r>
          </a:p>
        </p:txBody>
      </p:sp>
    </p:spTree>
    <p:extLst>
      <p:ext uri="{BB962C8B-B14F-4D97-AF65-F5344CB8AC3E}">
        <p14:creationId xmlns:p14="http://schemas.microsoft.com/office/powerpoint/2010/main" val="1660946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C:\Users\Sherri\Documents\Presentations 2012 onward\Presentations 2016\Parent Ed Conference 2016\Parent Ed Vroom\Snapshot 3 (1-9-2016 1-17 PM)hous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795" y="1169476"/>
            <a:ext cx="6848731" cy="51444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646661" y="536343"/>
            <a:ext cx="8001000"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4000" b="1" dirty="0" smtClean="0">
                <a:solidFill>
                  <a:srgbClr val="F79646"/>
                </a:solidFill>
                <a:latin typeface="Calibri" pitchFamily="34" charset="0"/>
              </a:rPr>
              <a:t>Brain Development Is Sequential</a:t>
            </a:r>
            <a:endParaRPr lang="en-US" altLang="en-US" sz="4000" b="1" dirty="0">
              <a:solidFill>
                <a:srgbClr val="F79646"/>
              </a:solidFill>
              <a:latin typeface="Calibri" pitchFamily="34" charset="0"/>
            </a:endParaRPr>
          </a:p>
        </p:txBody>
      </p:sp>
    </p:spTree>
    <p:extLst>
      <p:ext uri="{BB962C8B-B14F-4D97-AF65-F5344CB8AC3E}">
        <p14:creationId xmlns:p14="http://schemas.microsoft.com/office/powerpoint/2010/main" val="3043003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381000"/>
            <a:ext cx="85344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F79646"/>
                </a:solidFill>
              </a:rPr>
              <a:t>Sequential Brain Development the First Three Years</a:t>
            </a:r>
            <a:endParaRPr lang="en-US" sz="3000" b="1" dirty="0">
              <a:solidFill>
                <a:srgbClr val="F79646"/>
              </a:solidFill>
            </a:endParaRPr>
          </a:p>
        </p:txBody>
      </p:sp>
      <p:sp>
        <p:nvSpPr>
          <p:cNvPr id="7" name="TextBox 6"/>
          <p:cNvSpPr txBox="1"/>
          <p:nvPr/>
        </p:nvSpPr>
        <p:spPr>
          <a:xfrm>
            <a:off x="1135082" y="5562600"/>
            <a:ext cx="6858000" cy="1015663"/>
          </a:xfrm>
          <a:prstGeom prst="rect">
            <a:avLst/>
          </a:prstGeom>
          <a:noFill/>
        </p:spPr>
        <p:txBody>
          <a:bodyPr wrap="square" rtlCol="0">
            <a:spAutoFit/>
          </a:bodyPr>
          <a:lstStyle/>
          <a:p>
            <a:pPr algn="ctr"/>
            <a:r>
              <a:rPr lang="en-US" sz="2000" b="1" dirty="0" smtClean="0">
                <a:solidFill>
                  <a:prstClr val="black"/>
                </a:solidFill>
              </a:rPr>
              <a:t>National Science Council of the Developing Child</a:t>
            </a:r>
          </a:p>
          <a:p>
            <a:pPr algn="ctr"/>
            <a:r>
              <a:rPr lang="en-US" sz="2000" b="1" dirty="0" smtClean="0">
                <a:solidFill>
                  <a:prstClr val="black"/>
                </a:solidFill>
              </a:rPr>
              <a:t>Center on the Developing Child</a:t>
            </a:r>
          </a:p>
          <a:p>
            <a:pPr algn="ctr"/>
            <a:r>
              <a:rPr lang="en-US" sz="2000" b="1" dirty="0" smtClean="0">
                <a:solidFill>
                  <a:prstClr val="black"/>
                </a:solidFill>
              </a:rPr>
              <a:t>Harvard University </a:t>
            </a:r>
            <a:endParaRPr lang="en-US" sz="2000" dirty="0">
              <a:solidFill>
                <a:prstClr val="black"/>
              </a:solidFill>
            </a:endParaRPr>
          </a:p>
        </p:txBody>
      </p:sp>
      <p:pic>
        <p:nvPicPr>
          <p:cNvPr id="2050" name="Picture 2" descr="C:\Users\Sherri\Documents\Presentations 2012 onward\Presentations 2016\Parent Ed Conference 2016\Parent Ed Vroom\Snapshot 1 (1-9-2016 12-18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906" y="1066800"/>
            <a:ext cx="5818187" cy="43703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descr="C:\Users\Sherri\Pictures\brain dev\brain.anatom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903153"/>
            <a:ext cx="2248582" cy="1695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flipV="1">
            <a:off x="7162800" y="1295400"/>
            <a:ext cx="830282" cy="685800"/>
          </a:xfrm>
          <a:prstGeom prst="straightConnector1">
            <a:avLst/>
          </a:prstGeom>
          <a:ln w="571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688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381000"/>
            <a:ext cx="85344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79646"/>
                </a:solidFill>
              </a:rPr>
              <a:t>Attachment and Brain Development</a:t>
            </a:r>
            <a:endParaRPr lang="en-US" sz="4000" b="1" dirty="0">
              <a:solidFill>
                <a:srgbClr val="F79646"/>
              </a:solidFill>
            </a:endParaRPr>
          </a:p>
        </p:txBody>
      </p:sp>
      <p:sp>
        <p:nvSpPr>
          <p:cNvPr id="7" name="Content Placeholder 2"/>
          <p:cNvSpPr txBox="1">
            <a:spLocks/>
          </p:cNvSpPr>
          <p:nvPr/>
        </p:nvSpPr>
        <p:spPr>
          <a:xfrm>
            <a:off x="4572754" y="1374176"/>
            <a:ext cx="4267200" cy="6172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6"/>
              </a:buClr>
            </a:pPr>
            <a:r>
              <a:rPr lang="en-US" sz="2000" dirty="0" smtClean="0"/>
              <a:t>Humans are social beings hardwired for relationships with others.</a:t>
            </a:r>
          </a:p>
          <a:p>
            <a:pPr>
              <a:buClr>
                <a:schemeClr val="accent6"/>
              </a:buClr>
            </a:pPr>
            <a:r>
              <a:rPr lang="en-US" sz="2000" dirty="0" smtClean="0"/>
              <a:t>Babies are born seeking human connections.</a:t>
            </a:r>
          </a:p>
          <a:p>
            <a:pPr>
              <a:buClr>
                <a:schemeClr val="accent6"/>
              </a:buClr>
            </a:pPr>
            <a:r>
              <a:rPr lang="en-US" sz="2000" dirty="0" smtClean="0"/>
              <a:t>Children learn in and from relationships.</a:t>
            </a:r>
          </a:p>
          <a:p>
            <a:pPr>
              <a:buClr>
                <a:schemeClr val="accent6"/>
              </a:buClr>
            </a:pPr>
            <a:r>
              <a:rPr lang="en-US" sz="2000" dirty="0" smtClean="0"/>
              <a:t>A child’s first teachers are Mother, Father or other caregiver.</a:t>
            </a:r>
          </a:p>
          <a:p>
            <a:pPr>
              <a:buClr>
                <a:schemeClr val="accent6"/>
              </a:buClr>
            </a:pPr>
            <a:r>
              <a:rPr lang="en-US" sz="2000" dirty="0">
                <a:solidFill>
                  <a:prstClr val="black"/>
                </a:solidFill>
              </a:rPr>
              <a:t>An infant must be in a nurturing and affectionate relationship with a caring adult for healthy social, emotional, mental, physical and cognitive development. </a:t>
            </a:r>
          </a:p>
          <a:p>
            <a:pPr>
              <a:buClr>
                <a:schemeClr val="accent6"/>
              </a:buClr>
            </a:pPr>
            <a:endParaRPr lang="en-US" sz="1800" dirty="0" smtClean="0"/>
          </a:p>
          <a:p>
            <a:pPr>
              <a:buClr>
                <a:schemeClr val="accent6"/>
              </a:buClr>
            </a:pPr>
            <a:endParaRPr lang="en-US" sz="1800" dirty="0" smtClean="0"/>
          </a:p>
          <a:p>
            <a:pPr>
              <a:buClr>
                <a:schemeClr val="accent6"/>
              </a:buClr>
            </a:pPr>
            <a:endParaRPr lang="en-US" sz="1800" b="1" dirty="0" smtClean="0"/>
          </a:p>
          <a:p>
            <a:endParaRPr lang="en-US" sz="1800" b="1" dirty="0" smtClean="0"/>
          </a:p>
          <a:p>
            <a:endParaRPr lang="en-US" sz="1800" b="1" dirty="0" smtClean="0"/>
          </a:p>
          <a:p>
            <a:endParaRPr lang="en-US" sz="1800" b="1" dirty="0" smtClean="0"/>
          </a:p>
          <a:p>
            <a:endParaRPr lang="en-US" sz="18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028" y="1534297"/>
            <a:ext cx="3729681" cy="29259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7729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381000"/>
            <a:ext cx="85344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79646"/>
                </a:solidFill>
              </a:rPr>
              <a:t>The Importance of Serve and Return</a:t>
            </a:r>
            <a:endParaRPr lang="en-US" sz="4000" b="1" dirty="0">
              <a:solidFill>
                <a:srgbClr val="F79646"/>
              </a:solidFill>
            </a:endParaRPr>
          </a:p>
        </p:txBody>
      </p:sp>
      <p:sp>
        <p:nvSpPr>
          <p:cNvPr id="7" name="TextBox 6"/>
          <p:cNvSpPr txBox="1"/>
          <p:nvPr/>
        </p:nvSpPr>
        <p:spPr>
          <a:xfrm>
            <a:off x="1135082" y="5562600"/>
            <a:ext cx="6858000" cy="1015663"/>
          </a:xfrm>
          <a:prstGeom prst="rect">
            <a:avLst/>
          </a:prstGeom>
          <a:noFill/>
        </p:spPr>
        <p:txBody>
          <a:bodyPr wrap="square" rtlCol="0">
            <a:spAutoFit/>
          </a:bodyPr>
          <a:lstStyle/>
          <a:p>
            <a:pPr algn="ctr"/>
            <a:r>
              <a:rPr lang="en-US" sz="2000" b="1" dirty="0" smtClean="0"/>
              <a:t>National Science Council of the Developing Child</a:t>
            </a:r>
          </a:p>
          <a:p>
            <a:pPr algn="ctr"/>
            <a:r>
              <a:rPr lang="en-US" sz="2000" b="1" dirty="0" smtClean="0"/>
              <a:t>Center on the Developing Child</a:t>
            </a:r>
          </a:p>
          <a:p>
            <a:pPr algn="ctr"/>
            <a:r>
              <a:rPr lang="en-US" sz="2000" b="1" dirty="0" smtClean="0"/>
              <a:t>Harvard University </a:t>
            </a:r>
            <a:endParaRPr lang="en-US" sz="2000" dirty="0"/>
          </a:p>
        </p:txBody>
      </p:sp>
      <p:pic>
        <p:nvPicPr>
          <p:cNvPr id="2" name="m_5u8-QSh6A"/>
          <p:cNvPicPr>
            <a:picLocks noRot="1" noChangeAspect="1"/>
          </p:cNvPicPr>
          <p:nvPr>
            <a:videoFile r:link="rId1"/>
          </p:nvPr>
        </p:nvPicPr>
        <p:blipFill>
          <a:blip r:embed="rId4"/>
          <a:stretch>
            <a:fillRect/>
          </a:stretch>
        </p:blipFill>
        <p:spPr>
          <a:xfrm>
            <a:off x="914400" y="1143000"/>
            <a:ext cx="7315200" cy="4267200"/>
          </a:xfrm>
          <a:prstGeom prst="rect">
            <a:avLst/>
          </a:prstGeom>
        </p:spPr>
      </p:pic>
    </p:spTree>
    <p:extLst>
      <p:ext uri="{BB962C8B-B14F-4D97-AF65-F5344CB8AC3E}">
        <p14:creationId xmlns:p14="http://schemas.microsoft.com/office/powerpoint/2010/main" val="2734384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381000"/>
            <a:ext cx="85344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79646"/>
                </a:solidFill>
              </a:rPr>
              <a:t>Promoting Brain Building Moments</a:t>
            </a:r>
            <a:endParaRPr lang="en-US" sz="4000" b="1" dirty="0">
              <a:solidFill>
                <a:srgbClr val="F79646"/>
              </a:solidFill>
            </a:endParaRPr>
          </a:p>
        </p:txBody>
      </p:sp>
      <p:sp>
        <p:nvSpPr>
          <p:cNvPr id="7" name="Content Placeholder 2"/>
          <p:cNvSpPr txBox="1">
            <a:spLocks/>
          </p:cNvSpPr>
          <p:nvPr/>
        </p:nvSpPr>
        <p:spPr>
          <a:xfrm>
            <a:off x="762000" y="1104900"/>
            <a:ext cx="7724899" cy="8382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
                <a:schemeClr val="accent6"/>
              </a:buClr>
              <a:buNone/>
            </a:pPr>
            <a:r>
              <a:rPr lang="en-US" dirty="0" smtClean="0"/>
              <a:t>So how can we promote brain building moments in our busy lives?</a:t>
            </a:r>
          </a:p>
          <a:p>
            <a:pPr marL="0" indent="0">
              <a:buNone/>
            </a:pPr>
            <a:endParaRPr lang="en-US"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727" y="2301026"/>
            <a:ext cx="2740074" cy="182510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9597" y="4239483"/>
            <a:ext cx="1594147" cy="244005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1889" y="3157941"/>
            <a:ext cx="2971800" cy="197945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5836" y="2247900"/>
            <a:ext cx="2716447" cy="1940793"/>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7925" y="4368283"/>
            <a:ext cx="2584796" cy="1758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1734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381000"/>
            <a:ext cx="85344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79646"/>
                </a:solidFill>
              </a:rPr>
              <a:t>Vroom</a:t>
            </a:r>
            <a:endParaRPr lang="en-US" sz="3200" b="1" dirty="0">
              <a:solidFill>
                <a:srgbClr val="F79646"/>
              </a:solidFill>
            </a:endParaRPr>
          </a:p>
        </p:txBody>
      </p:sp>
      <p:sp>
        <p:nvSpPr>
          <p:cNvPr id="7" name="Content Placeholder 2"/>
          <p:cNvSpPr txBox="1">
            <a:spLocks/>
          </p:cNvSpPr>
          <p:nvPr/>
        </p:nvSpPr>
        <p:spPr>
          <a:xfrm>
            <a:off x="762000" y="949105"/>
            <a:ext cx="7724899" cy="8382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accent6"/>
              </a:buClr>
              <a:buNone/>
            </a:pPr>
            <a:r>
              <a:rPr lang="en-US" sz="1800" dirty="0" smtClean="0"/>
              <a:t>Vroom is a powerful way to prompt simple, everyday moments of parent-child serve and return interactions that are fun and great brain building activities. </a:t>
            </a:r>
            <a:endParaRPr lang="en-US" sz="1800" b="1"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3581400" cy="49958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326047" y="1905000"/>
            <a:ext cx="4419600" cy="3970318"/>
          </a:xfrm>
          <a:prstGeom prst="rect">
            <a:avLst/>
          </a:prstGeom>
          <a:noFill/>
        </p:spPr>
        <p:txBody>
          <a:bodyPr wrap="square" rtlCol="0">
            <a:spAutoFit/>
          </a:bodyPr>
          <a:lstStyle/>
          <a:p>
            <a:r>
              <a:rPr lang="en-US" dirty="0" smtClean="0"/>
              <a:t>Based </a:t>
            </a:r>
            <a:r>
              <a:rPr lang="en-US" dirty="0"/>
              <a:t>on the latest </a:t>
            </a:r>
            <a:r>
              <a:rPr lang="en-US" dirty="0" smtClean="0"/>
              <a:t>science </a:t>
            </a:r>
            <a:r>
              <a:rPr lang="en-US" dirty="0"/>
              <a:t>and designed to fit into parents’ existing routines, Vroom can be accessed via its Smartphone app or other free materials in both English and Spanish. You can read more at the Vroom website: </a:t>
            </a:r>
            <a:r>
              <a:rPr lang="en-US" dirty="0" smtClean="0">
                <a:hlinkClick r:id="rId3"/>
              </a:rPr>
              <a:t>www.joinvroom.org</a:t>
            </a:r>
            <a:endParaRPr lang="en-US" dirty="0" smtClean="0"/>
          </a:p>
          <a:p>
            <a:endParaRPr lang="en-US" dirty="0"/>
          </a:p>
          <a:p>
            <a:r>
              <a:rPr lang="en-US" dirty="0"/>
              <a:t>The Early Learning Division has partnered with the Bezos Family Foundation to launch Vroom in Oregon. Oregon is one of several states across the country to role out Vroom to a larger </a:t>
            </a:r>
            <a:r>
              <a:rPr lang="en-US" dirty="0" smtClean="0"/>
              <a:t>audience</a:t>
            </a:r>
            <a:r>
              <a:rPr lang="en-US" dirty="0"/>
              <a:t>. Currently, there are 20 pilot sites spread across the state of Oregon promoting Vroom in their </a:t>
            </a:r>
            <a:r>
              <a:rPr lang="en-US" dirty="0" smtClean="0"/>
              <a:t>communities.</a:t>
            </a:r>
            <a:endParaRPr lang="en-US" dirty="0"/>
          </a:p>
        </p:txBody>
      </p:sp>
    </p:spTree>
    <p:extLst>
      <p:ext uri="{BB962C8B-B14F-4D97-AF65-F5344CB8AC3E}">
        <p14:creationId xmlns:p14="http://schemas.microsoft.com/office/powerpoint/2010/main" val="3597162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272" y="114300"/>
            <a:ext cx="8853455" cy="662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83439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1143000"/>
          </a:xfrm>
        </p:spPr>
        <p:txBody>
          <a:bodyPr>
            <a:normAutofit/>
          </a:bodyPr>
          <a:lstStyle/>
          <a:p>
            <a:r>
              <a:rPr lang="en-US" sz="4000" b="1" dirty="0" smtClean="0">
                <a:solidFill>
                  <a:schemeClr val="accent6"/>
                </a:solidFill>
              </a:rPr>
              <a:t>Brain Building Basics in Action</a:t>
            </a:r>
            <a:endParaRPr lang="en-US" sz="4000" b="1" dirty="0">
              <a:solidFill>
                <a:schemeClr val="accent6"/>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2362200"/>
            <a:ext cx="8893671"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6247" y="990600"/>
            <a:ext cx="8534400" cy="1600438"/>
          </a:xfrm>
          <a:prstGeom prst="rect">
            <a:avLst/>
          </a:prstGeom>
          <a:noFill/>
        </p:spPr>
        <p:txBody>
          <a:bodyPr wrap="square" rtlCol="0">
            <a:spAutoFit/>
          </a:bodyPr>
          <a:lstStyle/>
          <a:p>
            <a:r>
              <a:rPr lang="en-US" sz="2000" dirty="0"/>
              <a:t>The Brain Building Basics (Look, Chat, Follow, Stretch, Take Turns) were created to break the science down into actions that can turn any moment into a brain building moment</a:t>
            </a:r>
            <a:r>
              <a:rPr lang="en-US" sz="2000" dirty="0" smtClean="0"/>
              <a:t>. Let’s take a look at how the following Vroom activity utilizes all five of the Brain Building Basics. </a:t>
            </a:r>
            <a:endParaRPr lang="en-US" sz="2000" dirty="0"/>
          </a:p>
          <a:p>
            <a:endParaRPr lang="en-US" dirty="0"/>
          </a:p>
        </p:txBody>
      </p:sp>
    </p:spTree>
    <p:extLst>
      <p:ext uri="{BB962C8B-B14F-4D97-AF65-F5344CB8AC3E}">
        <p14:creationId xmlns:p14="http://schemas.microsoft.com/office/powerpoint/2010/main" val="790408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4000" b="1" dirty="0" smtClean="0">
                <a:solidFill>
                  <a:schemeClr val="accent6"/>
                </a:solidFill>
              </a:rPr>
              <a:t>Vroom </a:t>
            </a:r>
            <a:r>
              <a:rPr lang="en-US" sz="4000" b="1" dirty="0">
                <a:solidFill>
                  <a:schemeClr val="accent6"/>
                </a:solidFill>
              </a:rPr>
              <a:t>Positively Impacts </a:t>
            </a:r>
            <a:r>
              <a:rPr lang="en-US" sz="4000" b="1" dirty="0" smtClean="0">
                <a:solidFill>
                  <a:schemeClr val="accent6"/>
                </a:solidFill>
              </a:rPr>
              <a:t>Families</a:t>
            </a:r>
            <a:endParaRPr lang="en-US" sz="4000" b="1" dirty="0">
              <a:solidFill>
                <a:schemeClr val="accent6"/>
              </a:solidFill>
            </a:endParaRPr>
          </a:p>
        </p:txBody>
      </p:sp>
      <p:sp>
        <p:nvSpPr>
          <p:cNvPr id="5" name="Rectangle 4"/>
          <p:cNvSpPr/>
          <p:nvPr/>
        </p:nvSpPr>
        <p:spPr>
          <a:xfrm>
            <a:off x="228600" y="1587924"/>
            <a:ext cx="5029200" cy="3046988"/>
          </a:xfrm>
          <a:prstGeom prst="rect">
            <a:avLst/>
          </a:prstGeom>
          <a:ln>
            <a:noFill/>
          </a:ln>
        </p:spPr>
        <p:txBody>
          <a:bodyPr wrap="square">
            <a:spAutoFit/>
          </a:bodyPr>
          <a:lstStyle/>
          <a:p>
            <a:r>
              <a:rPr lang="en-US" sz="2400" i="1" dirty="0"/>
              <a:t>“A young, at-risk father that completed this series told us at its conclusion that he was so grateful to have been introduced to Vroom. “It has enriched the time I spend with my daughter,” he said.”</a:t>
            </a:r>
          </a:p>
          <a:p>
            <a:r>
              <a:rPr lang="en-US" sz="2400" dirty="0"/>
              <a:t>				</a:t>
            </a:r>
            <a:endParaRPr lang="en-US" sz="2400" dirty="0" smtClean="0"/>
          </a:p>
          <a:p>
            <a:pPr algn="r"/>
            <a:r>
              <a:rPr lang="en-US" sz="2400" dirty="0" smtClean="0"/>
              <a:t>–</a:t>
            </a:r>
            <a:r>
              <a:rPr lang="en-US" sz="2400" dirty="0"/>
              <a:t>Early Learning Hub of Central Oregon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874806"/>
            <a:ext cx="1227040" cy="135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5114701"/>
            <a:ext cx="3122560" cy="87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4121" y="1524000"/>
            <a:ext cx="3393572" cy="468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384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881963-FE2E-4894-8F33-A46B40B42F01}" type="slidenum">
              <a:rPr lang="en-US" smtClean="0"/>
              <a:t>3</a:t>
            </a:fld>
            <a:endParaRPr lang="en-US" dirty="0"/>
          </a:p>
        </p:txBody>
      </p:sp>
      <p:sp>
        <p:nvSpPr>
          <p:cNvPr id="4" name="Content Placeholder 3"/>
          <p:cNvSpPr>
            <a:spLocks noGrp="1"/>
          </p:cNvSpPr>
          <p:nvPr>
            <p:ph sz="quarter" idx="1"/>
          </p:nvPr>
        </p:nvSpPr>
        <p:spPr/>
        <p:txBody>
          <a:bodyPr/>
          <a:lstStyle/>
          <a:p>
            <a:r>
              <a:rPr lang="en-US" dirty="0" smtClean="0"/>
              <a:t>The very lows start behind academically and develop slowly across their kindergarten year. </a:t>
            </a:r>
          </a:p>
          <a:p>
            <a:r>
              <a:rPr lang="en-US" dirty="0" smtClean="0"/>
              <a:t>The +ATL/-ACADEMICS and the very lows start at similar places but the +ATLs develop more in their kindergarten year. Some see more growth than kids who are +/+.</a:t>
            </a:r>
          </a:p>
          <a:p>
            <a:r>
              <a:rPr lang="en-US" dirty="0" smtClean="0"/>
              <a:t>Kids without self regulation (-ATL/+ACADEMICS; very lows) have the highest levels of conflict with their teachers throughout the year. </a:t>
            </a:r>
            <a:endParaRPr lang="en-US" dirty="0"/>
          </a:p>
        </p:txBody>
      </p:sp>
    </p:spTree>
    <p:extLst>
      <p:ext uri="{BB962C8B-B14F-4D97-AF65-F5344CB8AC3E}">
        <p14:creationId xmlns:p14="http://schemas.microsoft.com/office/powerpoint/2010/main" val="2384041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981200"/>
            <a:ext cx="6553200" cy="2514600"/>
          </a:xfrm>
        </p:spPr>
        <p:txBody>
          <a:bodyPr>
            <a:normAutofit/>
          </a:bodyPr>
          <a:lstStyle/>
          <a:p>
            <a:pPr algn="ctr"/>
            <a:r>
              <a:rPr lang="en-US" sz="4800" dirty="0" smtClean="0">
                <a:solidFill>
                  <a:schemeClr val="accent1"/>
                </a:solidFill>
              </a:rPr>
              <a:t>Thank you!</a:t>
            </a:r>
            <a:br>
              <a:rPr lang="en-US" sz="4800" dirty="0" smtClean="0">
                <a:solidFill>
                  <a:schemeClr val="accent1"/>
                </a:solidFill>
              </a:rPr>
            </a:br>
            <a:r>
              <a:rPr lang="en-US" sz="4800" dirty="0" smtClean="0">
                <a:solidFill>
                  <a:schemeClr val="accent1"/>
                </a:solidFill>
              </a:rPr>
              <a:t/>
            </a:r>
            <a:br>
              <a:rPr lang="en-US" sz="4800" dirty="0" smtClean="0">
                <a:solidFill>
                  <a:schemeClr val="accent1"/>
                </a:solidFill>
              </a:rPr>
            </a:br>
            <a:r>
              <a:rPr lang="en-US" sz="3600" dirty="0" smtClean="0">
                <a:solidFill>
                  <a:schemeClr val="accent1"/>
                </a:solidFill>
              </a:rPr>
              <a:t> </a:t>
            </a:r>
            <a:endParaRPr lang="en-US" sz="4800" dirty="0">
              <a:solidFill>
                <a:schemeClr val="accent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 y="457200"/>
            <a:ext cx="2133600" cy="2133600"/>
          </a:xfrm>
          <a:prstGeom prst="rect">
            <a:avLst/>
          </a:prstGeom>
          <a:ln w="28575">
            <a:noFill/>
          </a:ln>
        </p:spPr>
      </p:pic>
    </p:spTree>
    <p:extLst>
      <p:ext uri="{BB962C8B-B14F-4D97-AF65-F5344CB8AC3E}">
        <p14:creationId xmlns:p14="http://schemas.microsoft.com/office/powerpoint/2010/main" val="3900910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smtClean="0"/>
              <a:t>Our children</a:t>
            </a:r>
            <a:endParaRPr lang="en-US" sz="3600" dirty="0"/>
          </a:p>
        </p:txBody>
      </p:sp>
      <p:sp>
        <p:nvSpPr>
          <p:cNvPr id="9" name="Content Placeholder 8"/>
          <p:cNvSpPr>
            <a:spLocks noGrp="1"/>
          </p:cNvSpPr>
          <p:nvPr>
            <p:ph sz="quarter" idx="1"/>
          </p:nvPr>
        </p:nvSpPr>
        <p:spPr/>
        <p:txBody>
          <a:bodyPr>
            <a:normAutofit/>
          </a:bodyPr>
          <a:lstStyle/>
          <a:p>
            <a:pPr lvl="0"/>
            <a:r>
              <a:rPr lang="en-US" dirty="0"/>
              <a:t>There are 45,000 children born in Oregon each year. Medicaid pays for half of those births</a:t>
            </a:r>
            <a:r>
              <a:rPr lang="en-US" dirty="0" smtClean="0"/>
              <a:t>.</a:t>
            </a:r>
          </a:p>
          <a:p>
            <a:pPr marL="0" lvl="0" indent="0">
              <a:buNone/>
            </a:pPr>
            <a:endParaRPr lang="en-US" dirty="0"/>
          </a:p>
          <a:p>
            <a:r>
              <a:rPr lang="en-US" dirty="0" smtClean="0"/>
              <a:t>There are approximately </a:t>
            </a:r>
            <a:r>
              <a:rPr lang="en-US" dirty="0"/>
              <a:t>230,000 children under the age of five in </a:t>
            </a:r>
            <a:r>
              <a:rPr lang="en-US" dirty="0" smtClean="0"/>
              <a:t>Oregon.</a:t>
            </a:r>
          </a:p>
          <a:p>
            <a:pPr marL="0" indent="0">
              <a:buNone/>
            </a:pPr>
            <a:r>
              <a:rPr lang="en-US" dirty="0" smtClean="0"/>
              <a:t> </a:t>
            </a:r>
          </a:p>
          <a:p>
            <a:r>
              <a:rPr lang="en-US" dirty="0"/>
              <a:t>A</a:t>
            </a:r>
            <a:r>
              <a:rPr lang="en-US" dirty="0" smtClean="0"/>
              <a:t>t </a:t>
            </a:r>
            <a:r>
              <a:rPr lang="en-US" dirty="0"/>
              <a:t>least one in four </a:t>
            </a:r>
            <a:r>
              <a:rPr lang="en-US" dirty="0" smtClean="0"/>
              <a:t>children under 5 </a:t>
            </a:r>
            <a:r>
              <a:rPr lang="en-US" dirty="0"/>
              <a:t>are exposed to a well known set of risk factors  - poverty, abuse, neglect, unstable </a:t>
            </a:r>
            <a:r>
              <a:rPr lang="en-US" dirty="0" smtClean="0"/>
              <a:t>housing.</a:t>
            </a:r>
          </a:p>
          <a:p>
            <a:pPr marL="0" indent="0">
              <a:buNone/>
            </a:pPr>
            <a:endParaRPr lang="en-US" dirty="0" smtClean="0"/>
          </a:p>
          <a:p>
            <a:endParaRPr lang="en-US" dirty="0" smtClean="0"/>
          </a:p>
          <a:p>
            <a:pPr lvl="0"/>
            <a:endParaRPr lang="en-US" dirty="0"/>
          </a:p>
          <a:p>
            <a:endParaRPr lang="en-US" dirty="0"/>
          </a:p>
        </p:txBody>
      </p:sp>
      <p:sp>
        <p:nvSpPr>
          <p:cNvPr id="2" name="Slide Number Placeholder 1"/>
          <p:cNvSpPr>
            <a:spLocks noGrp="1"/>
          </p:cNvSpPr>
          <p:nvPr>
            <p:ph type="sldNum" sz="quarter" idx="12"/>
          </p:nvPr>
        </p:nvSpPr>
        <p:spPr/>
        <p:txBody>
          <a:bodyPr>
            <a:normAutofit fontScale="85000" lnSpcReduction="20000"/>
          </a:bodyPr>
          <a:lstStyle/>
          <a:p>
            <a:fld id="{8F881963-FE2E-4894-8F33-A46B40B42F01}" type="slidenum">
              <a:rPr lang="en-US" smtClean="0"/>
              <a:t>4</a:t>
            </a:fld>
            <a:endParaRPr lang="en-US" dirty="0"/>
          </a:p>
        </p:txBody>
      </p:sp>
    </p:spTree>
    <p:extLst>
      <p:ext uri="{BB962C8B-B14F-4D97-AF65-F5344CB8AC3E}">
        <p14:creationId xmlns:p14="http://schemas.microsoft.com/office/powerpoint/2010/main" val="2584052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Demographics</a:t>
            </a:r>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8F881963-FE2E-4894-8F33-A46B40B42F01}" type="slidenum">
              <a:rPr lang="en-US" smtClean="0"/>
              <a:t>5</a:t>
            </a:fld>
            <a:endParaRPr lang="en-US" dirty="0"/>
          </a:p>
        </p:txBody>
      </p:sp>
      <p:pic>
        <p:nvPicPr>
          <p:cNvPr id="8" name="Picture 7"/>
          <p:cNvPicPr>
            <a:picLocks noChangeAspect="1"/>
          </p:cNvPicPr>
          <p:nvPr/>
        </p:nvPicPr>
        <p:blipFill>
          <a:blip r:embed="rId3"/>
          <a:stretch>
            <a:fillRect/>
          </a:stretch>
        </p:blipFill>
        <p:spPr>
          <a:xfrm>
            <a:off x="360030" y="1573679"/>
            <a:ext cx="8783970" cy="5280777"/>
          </a:xfrm>
          <a:prstGeom prst="rect">
            <a:avLst/>
          </a:prstGeom>
        </p:spPr>
      </p:pic>
    </p:spTree>
    <p:extLst>
      <p:ext uri="{BB962C8B-B14F-4D97-AF65-F5344CB8AC3E}">
        <p14:creationId xmlns:p14="http://schemas.microsoft.com/office/powerpoint/2010/main" val="1686382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300" dirty="0" smtClean="0"/>
              <a:t>Disparities in grade level literacy at third grade</a:t>
            </a:r>
            <a:endParaRPr lang="en-US" sz="33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036419" cy="4717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962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lvl="0"/>
            <a:r>
              <a:rPr lang="en-US" sz="3000" dirty="0" smtClean="0"/>
              <a:t/>
            </a:r>
            <a:br>
              <a:rPr lang="en-US" sz="3000" dirty="0" smtClean="0"/>
            </a:br>
            <a:r>
              <a:rPr lang="en-US" sz="3000" dirty="0" smtClean="0"/>
              <a:t>Disparities </a:t>
            </a:r>
            <a:r>
              <a:rPr lang="en-US" sz="3000" dirty="0"/>
              <a:t>in our four year cohort graduation rate </a:t>
            </a:r>
            <a:br>
              <a:rPr lang="en-US" sz="3000" dirty="0"/>
            </a:br>
            <a:endParaRPr lang="en-US" sz="3000" dirty="0"/>
          </a:p>
        </p:txBody>
      </p:sp>
      <p:graphicFrame>
        <p:nvGraphicFramePr>
          <p:cNvPr id="2" name="Chart 1"/>
          <p:cNvGraphicFramePr/>
          <p:nvPr>
            <p:extLst>
              <p:ext uri="{D42A27DB-BD31-4B8C-83A1-F6EECF244321}">
                <p14:modId xmlns:p14="http://schemas.microsoft.com/office/powerpoint/2010/main" val="1229532041"/>
              </p:ext>
            </p:extLst>
          </p:nvPr>
        </p:nvGraphicFramePr>
        <p:xfrm>
          <a:off x="914400" y="1600200"/>
          <a:ext cx="77724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05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Inadequate Prenatal Care - 2014</a:t>
            </a:r>
            <a:br>
              <a:rPr lang="en-US" altLang="en-US" smtClean="0"/>
            </a:br>
            <a:r>
              <a:rPr lang="en-US" altLang="en-US" sz="1800" smtClean="0"/>
              <a:t>Less than five prenatal visits or care began in third trimester</a:t>
            </a:r>
            <a:endParaRPr lang="en-US" altLang="en-US" smtClean="0"/>
          </a:p>
        </p:txBody>
      </p:sp>
      <p:sp>
        <p:nvSpPr>
          <p:cNvPr id="409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45C182D4-B2F6-42C6-B979-585AD4B07C71}" type="slidenum">
              <a:rPr lang="en-US" altLang="en-US" sz="1000" smtClean="0">
                <a:solidFill>
                  <a:srgbClr val="005595"/>
                </a:solidFill>
                <a:latin typeface="Arial" pitchFamily="34" charset="0"/>
              </a:rPr>
              <a:pPr/>
              <a:t>8</a:t>
            </a:fld>
            <a:endParaRPr lang="en-US" altLang="en-US" sz="1000" smtClean="0">
              <a:solidFill>
                <a:srgbClr val="005595"/>
              </a:solidFill>
              <a:latin typeface="Arial" pitchFamily="34" charset="0"/>
            </a:endParaRPr>
          </a:p>
        </p:txBody>
      </p:sp>
      <p:sp>
        <p:nvSpPr>
          <p:cNvPr id="7" name="Date Placeholder 3"/>
          <p:cNvSpPr>
            <a:spLocks noGrp="1"/>
          </p:cNvSpPr>
          <p:nvPr>
            <p:ph type="dt" sz="quarter" idx="10"/>
          </p:nvPr>
        </p:nvSpPr>
        <p:spPr>
          <a:xfrm>
            <a:off x="304800" y="6103938"/>
            <a:ext cx="4481513" cy="482600"/>
          </a:xfrm>
        </p:spPr>
        <p:txBody>
          <a:bodyPr/>
          <a:lstStyle/>
          <a:p>
            <a:pPr>
              <a:defRPr/>
            </a:pPr>
            <a:r>
              <a:rPr lang="en-US" sz="1050" dirty="0" smtClean="0"/>
              <a:t/>
            </a:r>
            <a:br>
              <a:rPr lang="en-US" sz="1050" dirty="0" smtClean="0"/>
            </a:br>
            <a:r>
              <a:rPr lang="en-US" sz="1050" dirty="0" smtClean="0"/>
              <a:t>Source: Oregon Vital Statistics 2014 Annual Report, Table 2-18</a:t>
            </a:r>
          </a:p>
          <a:p>
            <a:pPr>
              <a:defRPr/>
            </a:pPr>
            <a:endParaRPr lang="en-US" sz="1050" dirty="0"/>
          </a:p>
        </p:txBody>
      </p:sp>
      <p:graphicFrame>
        <p:nvGraphicFramePr>
          <p:cNvPr id="2" name="Content Placeholder 12"/>
          <p:cNvGraphicFramePr>
            <a:graphicFrameLocks noGrp="1"/>
          </p:cNvGraphicFramePr>
          <p:nvPr>
            <p:ph idx="1"/>
            <p:extLst>
              <p:ext uri="{D42A27DB-BD31-4B8C-83A1-F6EECF244321}">
                <p14:modId xmlns:p14="http://schemas.microsoft.com/office/powerpoint/2010/main" val="2123494963"/>
              </p:ext>
            </p:extLst>
          </p:nvPr>
        </p:nvGraphicFramePr>
        <p:xfrm>
          <a:off x="457200" y="160020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4585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30238" y="457200"/>
            <a:ext cx="7848600" cy="777875"/>
          </a:xfrm>
        </p:spPr>
        <p:txBody>
          <a:bodyPr/>
          <a:lstStyle/>
          <a:p>
            <a:r>
              <a:rPr lang="en-US" altLang="en-US" smtClean="0"/>
              <a:t>Well-baby/Well-child Visits</a:t>
            </a:r>
          </a:p>
        </p:txBody>
      </p:sp>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87788" y="1682750"/>
            <a:ext cx="4629150" cy="34829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8"/>
          <p:cNvSpPr>
            <a:spLocks noGrp="1"/>
          </p:cNvSpPr>
          <p:nvPr>
            <p:ph type="body" sz="half" idx="2"/>
          </p:nvPr>
        </p:nvSpPr>
        <p:spPr>
          <a:xfrm>
            <a:off x="630238" y="1771650"/>
            <a:ext cx="2949575" cy="3811588"/>
          </a:xfrm>
        </p:spPr>
        <p:txBody>
          <a:bodyPr/>
          <a:lstStyle/>
          <a:p>
            <a:pPr>
              <a:defRPr/>
            </a:pPr>
            <a:r>
              <a:rPr lang="en-US" dirty="0" smtClean="0"/>
              <a:t>Measure is the percentage of children who had six visits with health care provider prior to 15 months of age.</a:t>
            </a:r>
          </a:p>
          <a:p>
            <a:pPr>
              <a:defRPr/>
            </a:pPr>
            <a:endParaRPr lang="en-US" dirty="0"/>
          </a:p>
          <a:p>
            <a:pPr>
              <a:defRPr/>
            </a:pPr>
            <a:r>
              <a:rPr lang="en-US" dirty="0" smtClean="0"/>
              <a:t>Statewide performance on this measure declined.  The decline can likely be attributed to the small denominator in 2013 and may also be due to new members not receiving all six visits in 15 months.  </a:t>
            </a:r>
          </a:p>
          <a:p>
            <a:pPr marL="285750" indent="-285750">
              <a:buFont typeface="Arial" panose="020B0604020202020204" pitchFamily="34" charset="0"/>
              <a:buChar char="•"/>
              <a:defRPr/>
            </a:pPr>
            <a:r>
              <a:rPr lang="en-US" dirty="0" smtClean="0"/>
              <a:t>71.6% received four visits.</a:t>
            </a:r>
          </a:p>
          <a:p>
            <a:pPr marL="285750" indent="-285750">
              <a:buFont typeface="Arial" panose="020B0604020202020204" pitchFamily="34" charset="0"/>
              <a:buChar char="•"/>
              <a:defRPr/>
            </a:pPr>
            <a:r>
              <a:rPr lang="en-US" dirty="0" smtClean="0"/>
              <a:t>63.8 % received five visits.</a:t>
            </a:r>
            <a:endParaRPr lang="en-US" dirty="0"/>
          </a:p>
        </p:txBody>
      </p:sp>
      <p:sp>
        <p:nvSpPr>
          <p:cNvPr id="4" name="Date Placeholder 3"/>
          <p:cNvSpPr>
            <a:spLocks noGrp="1"/>
          </p:cNvSpPr>
          <p:nvPr>
            <p:ph type="dt" sz="quarter" idx="10"/>
          </p:nvPr>
        </p:nvSpPr>
        <p:spPr>
          <a:xfrm>
            <a:off x="315913" y="6199188"/>
            <a:ext cx="4814887" cy="339725"/>
          </a:xfrm>
        </p:spPr>
        <p:txBody>
          <a:bodyPr/>
          <a:lstStyle/>
          <a:p>
            <a:pPr>
              <a:defRPr/>
            </a:pPr>
            <a:r>
              <a:rPr lang="en-US" sz="1050" dirty="0" smtClean="0"/>
              <a:t>Source:  Oregon Health System Transformation Report – 2014 Final Report</a:t>
            </a:r>
          </a:p>
          <a:p>
            <a:pPr>
              <a:defRPr/>
            </a:pPr>
            <a:endParaRPr lang="en-US" sz="1050" dirty="0"/>
          </a:p>
        </p:txBody>
      </p:sp>
      <p:sp>
        <p:nvSpPr>
          <p:cNvPr id="7174"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DA3EB85-E703-49A4-8AAA-B3491C45F816}" type="slidenum">
              <a:rPr lang="en-US" altLang="en-US" sz="1000" smtClean="0">
                <a:solidFill>
                  <a:srgbClr val="005595"/>
                </a:solidFill>
                <a:latin typeface="Arial" pitchFamily="34" charset="0"/>
              </a:rPr>
              <a:pPr/>
              <a:t>9</a:t>
            </a:fld>
            <a:endParaRPr lang="en-US" altLang="en-US" sz="1000" smtClean="0">
              <a:solidFill>
                <a:srgbClr val="005595"/>
              </a:solidFill>
              <a:latin typeface="Arial" pitchFamily="34" charset="0"/>
            </a:endParaRPr>
          </a:p>
        </p:txBody>
      </p:sp>
    </p:spTree>
    <p:extLst>
      <p:ext uri="{BB962C8B-B14F-4D97-AF65-F5344CB8AC3E}">
        <p14:creationId xmlns:p14="http://schemas.microsoft.com/office/powerpoint/2010/main" val="32571392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arly Learning">
      <a:dk1>
        <a:sysClr val="windowText" lastClr="000000"/>
      </a:dk1>
      <a:lt1>
        <a:sysClr val="window" lastClr="FFFFFF"/>
      </a:lt1>
      <a:dk2>
        <a:srgbClr val="746458"/>
      </a:dk2>
      <a:lt2>
        <a:srgbClr val="EBDDC3"/>
      </a:lt2>
      <a:accent1>
        <a:srgbClr val="00A79D"/>
      </a:accent1>
      <a:accent2>
        <a:srgbClr val="673090"/>
      </a:accent2>
      <a:accent3>
        <a:srgbClr val="2CB673"/>
      </a:accent3>
      <a:accent4>
        <a:srgbClr val="932A8E"/>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13374</TotalTime>
  <Words>1173</Words>
  <Application>Microsoft Office PowerPoint</Application>
  <PresentationFormat>On-screen Show (4:3)</PresentationFormat>
  <Paragraphs>168</Paragraphs>
  <Slides>30</Slides>
  <Notes>18</Notes>
  <HiddenSlides>0</HiddenSlides>
  <MMClips>1</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30</vt:i4>
      </vt:variant>
    </vt:vector>
  </HeadingPairs>
  <TitlesOfParts>
    <vt:vector size="35" baseType="lpstr">
      <vt:lpstr>Median</vt:lpstr>
      <vt:lpstr>Custom Design</vt:lpstr>
      <vt:lpstr>Office Theme</vt:lpstr>
      <vt:lpstr>Document</vt:lpstr>
      <vt:lpstr>Chart</vt:lpstr>
      <vt:lpstr>Opportunities &amp; Challenges for in Oregon’s Early Learning System </vt:lpstr>
      <vt:lpstr>Profiles of readiness</vt:lpstr>
      <vt:lpstr>So what? </vt:lpstr>
      <vt:lpstr>Our children</vt:lpstr>
      <vt:lpstr>Changing Demographics</vt:lpstr>
      <vt:lpstr>Disparities in grade level literacy at third grade</vt:lpstr>
      <vt:lpstr> Disparities in our four year cohort graduation rate  </vt:lpstr>
      <vt:lpstr>Inadequate Prenatal Care - 2014 Less than five prenatal visits or care began in third trimester</vt:lpstr>
      <vt:lpstr>Well-baby/Well-child Visits</vt:lpstr>
      <vt:lpstr>Accessing Quality Child Care</vt:lpstr>
      <vt:lpstr>The importance of brain-building</vt:lpstr>
      <vt:lpstr> The Neuroscience behind Culturally Responsiveness </vt:lpstr>
      <vt:lpstr>The intersection of Neuroscience and Culturally Responsiveness </vt:lpstr>
      <vt:lpstr>PowerPoint Presentation</vt:lpstr>
      <vt:lpstr>Activity </vt:lpstr>
      <vt:lpstr>PowerPoint Presentation</vt:lpstr>
      <vt:lpstr>Reimaging our Learning Environments </vt:lpstr>
      <vt:lpstr>The Science of  Brain Building &amp; Vroom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Brain Building Basics in Action</vt:lpstr>
      <vt:lpstr>Vroom Positively Impacts Families</vt:lpstr>
      <vt:lpstr>Thank you!   </vt:lpstr>
    </vt:vector>
  </TitlesOfParts>
  <Company>Oregon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Schools</dc:title>
  <dc:creator>Administrator</dc:creator>
  <cp:lastModifiedBy>GREEN Lillian - ELD</cp:lastModifiedBy>
  <cp:revision>239</cp:revision>
  <cp:lastPrinted>2015-07-23T16:29:38Z</cp:lastPrinted>
  <dcterms:created xsi:type="dcterms:W3CDTF">2014-09-24T19:57:24Z</dcterms:created>
  <dcterms:modified xsi:type="dcterms:W3CDTF">2016-01-27T21:53:33Z</dcterms:modified>
</cp:coreProperties>
</file>