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2" r:id="rId1"/>
    <p:sldMasterId id="2147483865" r:id="rId2"/>
  </p:sldMasterIdLst>
  <p:notesMasterIdLst>
    <p:notesMasterId r:id="rId17"/>
  </p:notesMasterIdLst>
  <p:handoutMasterIdLst>
    <p:handoutMasterId r:id="rId18"/>
  </p:handoutMasterIdLst>
  <p:sldIdLst>
    <p:sldId id="550" r:id="rId3"/>
    <p:sldId id="558" r:id="rId4"/>
    <p:sldId id="560" r:id="rId5"/>
    <p:sldId id="552" r:id="rId6"/>
    <p:sldId id="557" r:id="rId7"/>
    <p:sldId id="553" r:id="rId8"/>
    <p:sldId id="562" r:id="rId9"/>
    <p:sldId id="554" r:id="rId10"/>
    <p:sldId id="563" r:id="rId11"/>
    <p:sldId id="555" r:id="rId12"/>
    <p:sldId id="561" r:id="rId13"/>
    <p:sldId id="556" r:id="rId14"/>
    <p:sldId id="564" r:id="rId15"/>
    <p:sldId id="551" r:id="rId16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egan Badham" initials="MB" lastIdx="15" clrIdx="0"/>
  <p:cmAuthor id="1" name="Jeff Popp" initials="JP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69C"/>
    <a:srgbClr val="9D3393"/>
    <a:srgbClr val="2B4CA8"/>
    <a:srgbClr val="2539CD"/>
    <a:srgbClr val="F0261B"/>
    <a:srgbClr val="B73BAB"/>
    <a:srgbClr val="00AFDB"/>
    <a:srgbClr val="57B125"/>
    <a:srgbClr val="FFB517"/>
    <a:srgbClr val="591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066" autoAdjust="0"/>
    <p:restoredTop sz="86250" autoAdjust="0"/>
  </p:normalViewPr>
  <p:slideViewPr>
    <p:cSldViewPr snapToGrid="0" snapToObjects="1">
      <p:cViewPr varScale="1">
        <p:scale>
          <a:sx n="79" d="100"/>
          <a:sy n="79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5"/>
    </p:cViewPr>
  </p:sorterViewPr>
  <p:notesViewPr>
    <p:cSldViewPr snapToGrid="0" snapToObjects="1">
      <p:cViewPr varScale="1">
        <p:scale>
          <a:sx n="41" d="100"/>
          <a:sy n="41" d="100"/>
        </p:scale>
        <p:origin x="-2098" y="-8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599" tIns="46800" rIns="93599" bIns="4680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599" tIns="46800" rIns="93599" bIns="46800" rtlCol="0"/>
          <a:lstStyle>
            <a:lvl1pPr algn="r">
              <a:defRPr sz="1200"/>
            </a:lvl1pPr>
          </a:lstStyle>
          <a:p>
            <a:fld id="{51BC0BFA-0F87-4858-ACC1-BF567A543874}" type="datetimeFigureOut">
              <a:rPr lang="en-US" smtClean="0"/>
              <a:pPr/>
              <a:t>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599" tIns="46800" rIns="93599" bIns="4680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599" tIns="46800" rIns="93599" bIns="46800" rtlCol="0" anchor="b"/>
          <a:lstStyle>
            <a:lvl1pPr algn="r">
              <a:defRPr sz="1200"/>
            </a:lvl1pPr>
          </a:lstStyle>
          <a:p>
            <a:fld id="{80D017AC-ACBA-47C0-BFD3-C5550AEA9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80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599" tIns="46800" rIns="93599" bIns="4680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599" tIns="46800" rIns="93599" bIns="4680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0A5C403-F78A-4038-88A4-4F8518C7674D}" type="datetime1">
              <a:rPr lang="en-US"/>
              <a:pPr>
                <a:defRPr/>
              </a:pPr>
              <a:t>1/29/2016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99" tIns="46800" rIns="93599" bIns="4680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599" tIns="46800" rIns="93599" bIns="4680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599" tIns="46800" rIns="93599" bIns="4680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wrap="square" lIns="93599" tIns="46800" rIns="93599" bIns="4680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1B614CF-B2E7-472B-9FD1-89C6FD939D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35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33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report out to bring finality to conversations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83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report out to bring finality to conversations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83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report out to bring finality to conversations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83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report out to bring finality to conversations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8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7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13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32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AE35-5453-4BA1-AFF4-B8833909BF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27AC0-21F3-4B20-B47D-AC89EFB67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AE35-5453-4BA1-AFF4-B8833909BF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AE35-5453-4BA1-AFF4-B8833909BF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75413"/>
            <a:ext cx="3517641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11" descr="AVID_logo-spo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6063" y="5980113"/>
            <a:ext cx="11525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14288" y="5877313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8080310" y="6326155"/>
            <a:ext cx="4339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4170784" y="6102350"/>
            <a:ext cx="4343434" cy="623888"/>
          </a:xfrm>
        </p:spPr>
        <p:txBody>
          <a:bodyPr/>
          <a:lstStyle>
            <a:lvl1pPr algn="r">
              <a:buNone/>
              <a:defRPr sz="3600">
                <a:solidFill>
                  <a:srgbClr val="2B4CA8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578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4CA8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228601" y="1388835"/>
            <a:ext cx="4041648" cy="951268"/>
          </a:xfrm>
          <a:solidFill>
            <a:srgbClr val="FFB312">
              <a:alpha val="80000"/>
            </a:srgb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3200" b="1">
                <a:solidFill>
                  <a:srgbClr val="2B4CA8"/>
                </a:solidFill>
                <a:latin typeface="Franklin Gothic Medium" panose="020B0603020102020204" pitchFamily="34" charset="0"/>
                <a:cs typeface="Arial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2"/>
          </p:nvPr>
        </p:nvSpPr>
        <p:spPr>
          <a:xfrm>
            <a:off x="222232" y="2340103"/>
            <a:ext cx="4041648" cy="3392132"/>
          </a:xfr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–"/>
              <a:defRPr sz="22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2pPr>
            <a:lvl3pPr>
              <a:defRPr sz="20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3pPr>
            <a:lvl4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0"/>
            <a:endParaRPr lang="en-US" dirty="0" smtClean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4"/>
          </p:nvPr>
        </p:nvSpPr>
        <p:spPr>
          <a:xfrm>
            <a:off x="4516234" y="1388835"/>
            <a:ext cx="4041648" cy="951268"/>
          </a:xfrm>
          <a:solidFill>
            <a:srgbClr val="FFB312">
              <a:alpha val="80000"/>
            </a:srgb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3200" b="1">
                <a:solidFill>
                  <a:srgbClr val="2B4CA8"/>
                </a:solidFill>
                <a:latin typeface="Franklin Gothic Medium" panose="020B0603020102020204" pitchFamily="34" charset="0"/>
                <a:cs typeface="Arial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Content Placeholder 4"/>
          <p:cNvSpPr>
            <a:spLocks noGrp="1"/>
          </p:cNvSpPr>
          <p:nvPr>
            <p:ph sz="quarter" idx="15"/>
          </p:nvPr>
        </p:nvSpPr>
        <p:spPr>
          <a:xfrm>
            <a:off x="4516234" y="2340103"/>
            <a:ext cx="4041648" cy="3392132"/>
          </a:xfr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–"/>
              <a:defRPr sz="22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2pPr>
            <a:lvl3pPr>
              <a:defRPr sz="20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3pPr>
            <a:lvl4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4CA8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67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79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28714" y="1436689"/>
            <a:ext cx="4562960" cy="2566722"/>
          </a:xfrm>
        </p:spPr>
        <p:txBody>
          <a:bodyPr/>
          <a:lstStyle>
            <a:lvl1pPr>
              <a:buNone/>
              <a:defRPr sz="4000" baseline="0">
                <a:solidFill>
                  <a:srgbClr val="2B4CA8"/>
                </a:solidFill>
              </a:defRPr>
            </a:lvl1pPr>
          </a:lstStyle>
          <a:p>
            <a:pPr lvl="0"/>
            <a:r>
              <a:rPr lang="en-US" dirty="0" smtClean="0"/>
              <a:t>Click to enter contact information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0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45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7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79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974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62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71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86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B4CA8"/>
                </a:solidFill>
              </a:defRPr>
            </a:lvl1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53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974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390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13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322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27AC0-21F3-4B20-B47D-AC89EFB677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AE35-5453-4BA1-AFF4-B8833909BF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AE35-5453-4BA1-AFF4-B8833909BF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75413"/>
            <a:ext cx="3517641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11" descr="AVID_logo-spo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6063" y="5980113"/>
            <a:ext cx="11525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14288" y="5877313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080310" y="6326155"/>
            <a:ext cx="4339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4170784" y="6102350"/>
            <a:ext cx="4343434" cy="623888"/>
          </a:xfrm>
        </p:spPr>
        <p:txBody>
          <a:bodyPr/>
          <a:lstStyle>
            <a:lvl1pPr algn="r">
              <a:buNone/>
              <a:defRPr sz="3600">
                <a:solidFill>
                  <a:srgbClr val="2B4CA8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578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4CA8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475413"/>
            <a:ext cx="3517641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11" descr="AVID_logo-spo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6063" y="5980113"/>
            <a:ext cx="11525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-14288" y="5877313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8080310" y="6326155"/>
            <a:ext cx="4339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228601" y="1388835"/>
            <a:ext cx="4041648" cy="951268"/>
          </a:xfrm>
          <a:solidFill>
            <a:srgbClr val="FFB312">
              <a:alpha val="80000"/>
            </a:srgb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3200" b="1">
                <a:solidFill>
                  <a:srgbClr val="2B4CA8"/>
                </a:solidFill>
                <a:latin typeface="Franklin Gothic Medium" panose="020B0603020102020204" pitchFamily="34" charset="0"/>
                <a:cs typeface="Arial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2"/>
          </p:nvPr>
        </p:nvSpPr>
        <p:spPr>
          <a:xfrm>
            <a:off x="222232" y="2340103"/>
            <a:ext cx="4041648" cy="3392132"/>
          </a:xfr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–"/>
              <a:defRPr sz="22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2pPr>
            <a:lvl3pPr>
              <a:defRPr sz="20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3pPr>
            <a:lvl4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4"/>
          </p:nvPr>
        </p:nvSpPr>
        <p:spPr>
          <a:xfrm>
            <a:off x="4516234" y="1388835"/>
            <a:ext cx="4041648" cy="951268"/>
          </a:xfrm>
          <a:solidFill>
            <a:srgbClr val="FFB312">
              <a:alpha val="80000"/>
            </a:srgb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3200" b="1">
                <a:solidFill>
                  <a:srgbClr val="2B4CA8"/>
                </a:solidFill>
                <a:latin typeface="Franklin Gothic Medium" panose="020B0603020102020204" pitchFamily="34" charset="0"/>
                <a:cs typeface="Arial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Content Placeholder 4"/>
          <p:cNvSpPr>
            <a:spLocks noGrp="1"/>
          </p:cNvSpPr>
          <p:nvPr>
            <p:ph sz="quarter" idx="15"/>
          </p:nvPr>
        </p:nvSpPr>
        <p:spPr>
          <a:xfrm>
            <a:off x="4516234" y="2340103"/>
            <a:ext cx="4041648" cy="3392132"/>
          </a:xfr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–"/>
              <a:defRPr sz="22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2pPr>
            <a:lvl3pPr>
              <a:defRPr sz="200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3pPr>
            <a:lvl4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4CA8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67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62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914400" y="1316038"/>
            <a:ext cx="6867525" cy="4459287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solidFill>
                  <a:srgbClr val="2B4CA8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912" y="2813304"/>
            <a:ext cx="2170176" cy="1231392"/>
          </a:xfrm>
          <a:prstGeom prst="rect">
            <a:avLst/>
          </a:prstGeom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8F826A94-4DF5-44ED-AA36-34BD98079C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5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8F826A94-4DF5-44ED-AA36-34BD98079C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8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495300" y="1285874"/>
            <a:ext cx="3586142" cy="4418013"/>
          </a:xfrm>
        </p:spPr>
        <p:txBody>
          <a:bodyPr/>
          <a:lstStyle>
            <a:lvl1pPr>
              <a:defRPr sz="3200" baseline="0">
                <a:solidFill>
                  <a:srgbClr val="2B4CA8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2pPr>
            <a:lvl3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3pPr>
            <a:lvl4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4pPr>
            <a:lvl5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665307" y="1285874"/>
            <a:ext cx="3485760" cy="4418013"/>
          </a:xfrm>
        </p:spPr>
        <p:txBody>
          <a:bodyPr/>
          <a:lstStyle>
            <a:lvl1pPr marL="342900" indent="-342900">
              <a:defRPr lang="en-US" sz="3200" kern="1200" baseline="0" dirty="0" smtClean="0">
                <a:solidFill>
                  <a:srgbClr val="2B4CA8"/>
                </a:solidFill>
                <a:latin typeface="Franklin Gothic Book" panose="020B0503020102020204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2pPr>
            <a:lvl3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3pPr>
            <a:lvl4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4pPr>
            <a:lvl5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342900" lvl="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8F826A94-4DF5-44ED-AA36-34BD98079C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7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90" y="6218587"/>
            <a:ext cx="2133600" cy="365125"/>
          </a:xfrm>
        </p:spPr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45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71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86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B4CA8"/>
                </a:solidFill>
              </a:defRPr>
            </a:lvl1pPr>
          </a:lstStyle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53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98357" y="769087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3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image" Target="../media/image3.jpeg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583713"/>
            <a:ext cx="9144000" cy="276044"/>
          </a:xfrm>
          <a:prstGeom prst="rect">
            <a:avLst/>
          </a:prstGeom>
          <a:gradFill flip="none" rotWithShape="1">
            <a:gsLst>
              <a:gs pos="7000">
                <a:srgbClr val="2B4CA8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133856"/>
          </a:xfrm>
          <a:prstGeom prst="rect">
            <a:avLst/>
          </a:prstGeom>
          <a:gradFill flip="none" rotWithShape="1">
            <a:gsLst>
              <a:gs pos="13000">
                <a:srgbClr val="2B4CA8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838" y="5950218"/>
            <a:ext cx="1359243" cy="77125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2B4CA8"/>
                </a:solidFill>
                <a:latin typeface="Franklin Gothic Book" panose="020B0503020102020204" pitchFamily="34" charset="0"/>
              </a:defRPr>
            </a:lvl1pPr>
          </a:lstStyle>
          <a:p>
            <a:fld id="{8F826A94-4DF5-44ED-AA36-34BD98079C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6" r:id="rId12"/>
    <p:sldLayoutId id="2147483857" r:id="rId13"/>
    <p:sldLayoutId id="2147483858" r:id="rId14"/>
    <p:sldLayoutId id="2147483859" r:id="rId15"/>
    <p:sldLayoutId id="2147483821" r:id="rId16"/>
    <p:sldLayoutId id="2147483826" r:id="rId17"/>
    <p:sldLayoutId id="2147483836" r:id="rId18"/>
    <p:sldLayoutId id="2147483839" r:id="rId19"/>
    <p:sldLayoutId id="2147483861" r:id="rId20"/>
    <p:sldLayoutId id="2147483864" r:id="rId2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bg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583713"/>
            <a:ext cx="9144000" cy="276044"/>
          </a:xfrm>
          <a:prstGeom prst="rect">
            <a:avLst/>
          </a:prstGeom>
          <a:gradFill flip="none" rotWithShape="1">
            <a:gsLst>
              <a:gs pos="7000">
                <a:srgbClr val="2B4CA8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133856"/>
          </a:xfrm>
          <a:prstGeom prst="rect">
            <a:avLst/>
          </a:prstGeom>
          <a:gradFill flip="none" rotWithShape="1">
            <a:gsLst>
              <a:gs pos="13000">
                <a:srgbClr val="2B4CA8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838" y="5950218"/>
            <a:ext cx="1359243" cy="77125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90" y="621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2B4CA8"/>
                </a:solidFill>
                <a:latin typeface="Franklin Gothic Book" panose="020B0503020102020204" pitchFamily="34" charset="0"/>
              </a:defRPr>
            </a:lvl1pPr>
          </a:lstStyle>
          <a:p>
            <a:fld id="{8F826A94-4DF5-44ED-AA36-34BD98079C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  <p:sldLayoutId id="2147483879" r:id="rId14"/>
    <p:sldLayoutId id="2147483880" r:id="rId15"/>
    <p:sldLayoutId id="2147483881" r:id="rId16"/>
    <p:sldLayoutId id="2147483882" r:id="rId17"/>
    <p:sldLayoutId id="2147483883" r:id="rId18"/>
    <p:sldLayoutId id="2147483884" r:id="rId19"/>
    <p:sldLayoutId id="2147483886" r:id="rId20"/>
    <p:sldLayoutId id="2147483887" r:id="rId21"/>
    <p:sldLayoutId id="2147483888" r:id="rId2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bg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5119" y="0"/>
            <a:ext cx="9269554" cy="11338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457200" y="274638"/>
            <a:ext cx="8229600" cy="70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bg1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dirty="0">
              <a:solidFill>
                <a:srgbClr val="2B4CA8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807" y="1555675"/>
            <a:ext cx="6278927" cy="377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1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27894" y="1877406"/>
            <a:ext cx="8376138" cy="2800098"/>
            <a:chOff x="330568" y="1279533"/>
            <a:chExt cx="7235352" cy="1507160"/>
          </a:xfrm>
        </p:grpSpPr>
        <p:sp>
          <p:nvSpPr>
            <p:cNvPr id="6" name="Freeform 5"/>
            <p:cNvSpPr/>
            <p:nvPr/>
          </p:nvSpPr>
          <p:spPr>
            <a:xfrm>
              <a:off x="2839089" y="1433220"/>
              <a:ext cx="4726831" cy="1277980"/>
            </a:xfrm>
            <a:custGeom>
              <a:avLst/>
              <a:gdLst>
                <a:gd name="connsiteX0" fmla="*/ 213001 w 1277979"/>
                <a:gd name="connsiteY0" fmla="*/ 0 h 4726830"/>
                <a:gd name="connsiteX1" fmla="*/ 1064978 w 1277979"/>
                <a:gd name="connsiteY1" fmla="*/ 0 h 4726830"/>
                <a:gd name="connsiteX2" fmla="*/ 1277979 w 1277979"/>
                <a:gd name="connsiteY2" fmla="*/ 213001 h 4726830"/>
                <a:gd name="connsiteX3" fmla="*/ 1277979 w 1277979"/>
                <a:gd name="connsiteY3" fmla="*/ 4726830 h 4726830"/>
                <a:gd name="connsiteX4" fmla="*/ 1277979 w 1277979"/>
                <a:gd name="connsiteY4" fmla="*/ 4726830 h 4726830"/>
                <a:gd name="connsiteX5" fmla="*/ 0 w 1277979"/>
                <a:gd name="connsiteY5" fmla="*/ 4726830 h 4726830"/>
                <a:gd name="connsiteX6" fmla="*/ 0 w 1277979"/>
                <a:gd name="connsiteY6" fmla="*/ 4726830 h 4726830"/>
                <a:gd name="connsiteX7" fmla="*/ 0 w 1277979"/>
                <a:gd name="connsiteY7" fmla="*/ 213001 h 4726830"/>
                <a:gd name="connsiteX8" fmla="*/ 213001 w 1277979"/>
                <a:gd name="connsiteY8" fmla="*/ 0 h 4726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979" h="4726830">
                  <a:moveTo>
                    <a:pt x="1277979" y="787823"/>
                  </a:moveTo>
                  <a:lnTo>
                    <a:pt x="1277979" y="3939007"/>
                  </a:lnTo>
                  <a:cubicBezTo>
                    <a:pt x="1277979" y="4374108"/>
                    <a:pt x="1252196" y="4726828"/>
                    <a:pt x="1220390" y="4726828"/>
                  </a:cubicBezTo>
                  <a:lnTo>
                    <a:pt x="0" y="4726828"/>
                  </a:lnTo>
                  <a:lnTo>
                    <a:pt x="0" y="4726828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20390" y="2"/>
                  </a:lnTo>
                  <a:cubicBezTo>
                    <a:pt x="1252196" y="2"/>
                    <a:pt x="1277979" y="352722"/>
                    <a:pt x="1277979" y="787823"/>
                  </a:cubicBezTo>
                  <a:close/>
                </a:path>
              </a:pathLst>
            </a:custGeom>
            <a:solidFill>
              <a:schemeClr val="tx1">
                <a:lumMod val="20000"/>
                <a:lumOff val="80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6211" rIns="310036" bIns="186212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•Defined data points to support AVID’s </a:t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integration into the District’s continuous </a:t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improvement cycle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endParaRPr lang="en-US" sz="2000" dirty="0" smtClean="0">
                <a:solidFill>
                  <a:schemeClr val="tx1"/>
                </a:solidFill>
                <a:latin typeface="Franklin Gothic Book" panose="020B0503020102020204" pitchFamily="34" charset="0"/>
              </a:endParaRP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•Number of AVID sites and successful </a:t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Certification</a:t>
              </a:r>
              <a:endParaRPr lang="en-US" sz="2000" dirty="0">
                <a:solidFill>
                  <a:schemeClr val="tx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30568" y="1279533"/>
              <a:ext cx="2508523" cy="1507160"/>
            </a:xfrm>
            <a:custGeom>
              <a:avLst/>
              <a:gdLst>
                <a:gd name="connsiteX0" fmla="*/ 0 w 2658842"/>
                <a:gd name="connsiteY0" fmla="*/ 266251 h 1597474"/>
                <a:gd name="connsiteX1" fmla="*/ 266251 w 2658842"/>
                <a:gd name="connsiteY1" fmla="*/ 0 h 1597474"/>
                <a:gd name="connsiteX2" fmla="*/ 2392591 w 2658842"/>
                <a:gd name="connsiteY2" fmla="*/ 0 h 1597474"/>
                <a:gd name="connsiteX3" fmla="*/ 2658842 w 2658842"/>
                <a:gd name="connsiteY3" fmla="*/ 266251 h 1597474"/>
                <a:gd name="connsiteX4" fmla="*/ 2658842 w 2658842"/>
                <a:gd name="connsiteY4" fmla="*/ 1331223 h 1597474"/>
                <a:gd name="connsiteX5" fmla="*/ 2392591 w 2658842"/>
                <a:gd name="connsiteY5" fmla="*/ 1597474 h 1597474"/>
                <a:gd name="connsiteX6" fmla="*/ 266251 w 2658842"/>
                <a:gd name="connsiteY6" fmla="*/ 1597474 h 1597474"/>
                <a:gd name="connsiteX7" fmla="*/ 0 w 2658842"/>
                <a:gd name="connsiteY7" fmla="*/ 1331223 h 1597474"/>
                <a:gd name="connsiteX8" fmla="*/ 0 w 2658842"/>
                <a:gd name="connsiteY8" fmla="*/ 266251 h 1597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8842" h="1597474">
                  <a:moveTo>
                    <a:pt x="0" y="266251"/>
                  </a:moveTo>
                  <a:cubicBezTo>
                    <a:pt x="0" y="119205"/>
                    <a:pt x="119205" y="0"/>
                    <a:pt x="266251" y="0"/>
                  </a:cubicBezTo>
                  <a:lnTo>
                    <a:pt x="2392591" y="0"/>
                  </a:lnTo>
                  <a:cubicBezTo>
                    <a:pt x="2539637" y="0"/>
                    <a:pt x="2658842" y="119205"/>
                    <a:pt x="2658842" y="266251"/>
                  </a:cubicBezTo>
                  <a:lnTo>
                    <a:pt x="2658842" y="1331223"/>
                  </a:lnTo>
                  <a:cubicBezTo>
                    <a:pt x="2658842" y="1478269"/>
                    <a:pt x="2539637" y="1597474"/>
                    <a:pt x="2392591" y="1597474"/>
                  </a:cubicBezTo>
                  <a:lnTo>
                    <a:pt x="266251" y="1597474"/>
                  </a:lnTo>
                  <a:cubicBezTo>
                    <a:pt x="119205" y="1597474"/>
                    <a:pt x="0" y="1478269"/>
                    <a:pt x="0" y="1331223"/>
                  </a:cubicBezTo>
                  <a:lnTo>
                    <a:pt x="0" y="266251"/>
                  </a:lnTo>
                  <a:close/>
                </a:path>
              </a:pathLst>
            </a:custGeom>
            <a:solidFill>
              <a:srgbClr val="FFB51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522" tIns="142752" rIns="207522" bIns="142752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400" b="1" dirty="0" smtClean="0">
                  <a:solidFill>
                    <a:srgbClr val="22469C"/>
                  </a:solidFill>
                  <a:latin typeface="Franklin Gothic Medium Cond" panose="020B0606030402020204" pitchFamily="34" charset="0"/>
                </a:rPr>
                <a:t>Ongoing Evaluation</a:t>
              </a:r>
              <a:br>
                <a:rPr lang="en-US" sz="3400" b="1" dirty="0" smtClean="0">
                  <a:solidFill>
                    <a:srgbClr val="22469C"/>
                  </a:solidFill>
                  <a:latin typeface="Franklin Gothic Medium Cond" panose="020B0606030402020204" pitchFamily="34" charset="0"/>
                </a:rPr>
              </a:br>
              <a:r>
                <a:rPr lang="en-US" sz="3400" b="1" dirty="0" smtClean="0">
                  <a:solidFill>
                    <a:srgbClr val="22469C"/>
                  </a:solidFill>
                  <a:latin typeface="Franklin Gothic Medium Cond" panose="020B0606030402020204" pitchFamily="34" charset="0"/>
                </a:rPr>
                <a:t>Systems </a:t>
              </a:r>
              <a:endParaRPr lang="en-US" sz="3400" b="1" dirty="0">
                <a:solidFill>
                  <a:srgbClr val="22469C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54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ranklin Gothic Demi" panose="020B0703020102020204" pitchFamily="34" charset="0"/>
              </a:rPr>
              <a:t>Take </a:t>
            </a:r>
            <a:r>
              <a:rPr lang="en-US" dirty="0" smtClean="0">
                <a:latin typeface="Franklin Gothic Demi" panose="020B0703020102020204" pitchFamily="34" charset="0"/>
              </a:rPr>
              <a:t>a few minutes and </a:t>
            </a:r>
            <a:r>
              <a:rPr lang="en-US" dirty="0" smtClean="0">
                <a:latin typeface="Franklin Gothic Demi" panose="020B0703020102020204" pitchFamily="34" charset="0"/>
              </a:rPr>
              <a:t>reflect on </a:t>
            </a:r>
            <a:r>
              <a:rPr lang="en-US" dirty="0" smtClean="0">
                <a:latin typeface="Franklin Gothic Demi" panose="020B0703020102020204" pitchFamily="34" charset="0"/>
              </a:rPr>
              <a:t>the Ongoing Evaluation Systems part </a:t>
            </a:r>
            <a:r>
              <a:rPr lang="en-US" dirty="0" smtClean="0">
                <a:latin typeface="Franklin Gothic Demi" panose="020B0703020102020204" pitchFamily="34" charset="0"/>
              </a:rPr>
              <a:t>of the Districtwide graphic tool with the following question:</a:t>
            </a:r>
          </a:p>
          <a:p>
            <a:pPr lvl="1"/>
            <a:r>
              <a:rPr lang="en-US" dirty="0" smtClean="0">
                <a:latin typeface="Franklin Gothic Demi" panose="020B0703020102020204" pitchFamily="34" charset="0"/>
              </a:rPr>
              <a:t>What </a:t>
            </a:r>
            <a:r>
              <a:rPr lang="en-US" dirty="0">
                <a:latin typeface="Franklin Gothic Demi" panose="020B0703020102020204" pitchFamily="34" charset="0"/>
              </a:rPr>
              <a:t>are some best practices you are currently doing with this aspect of Schoolwide?</a:t>
            </a:r>
            <a:endParaRPr lang="en-US" sz="2000" dirty="0">
              <a:latin typeface="Franklin Gothic Demi" panose="020B0703020102020204" pitchFamily="34" charset="0"/>
            </a:endParaRPr>
          </a:p>
          <a:p>
            <a:pPr lvl="1"/>
            <a:endParaRPr lang="en-US" dirty="0" smtClean="0">
              <a:latin typeface="Franklin Gothic Demi" panose="020B07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27894" y="1877406"/>
            <a:ext cx="8376138" cy="2800098"/>
            <a:chOff x="330568" y="1279533"/>
            <a:chExt cx="7235352" cy="1507160"/>
          </a:xfrm>
        </p:grpSpPr>
        <p:sp>
          <p:nvSpPr>
            <p:cNvPr id="6" name="Freeform 5"/>
            <p:cNvSpPr/>
            <p:nvPr/>
          </p:nvSpPr>
          <p:spPr>
            <a:xfrm>
              <a:off x="2839089" y="1433220"/>
              <a:ext cx="4726831" cy="1277980"/>
            </a:xfrm>
            <a:custGeom>
              <a:avLst/>
              <a:gdLst>
                <a:gd name="connsiteX0" fmla="*/ 213001 w 1277979"/>
                <a:gd name="connsiteY0" fmla="*/ 0 h 4726830"/>
                <a:gd name="connsiteX1" fmla="*/ 1064978 w 1277979"/>
                <a:gd name="connsiteY1" fmla="*/ 0 h 4726830"/>
                <a:gd name="connsiteX2" fmla="*/ 1277979 w 1277979"/>
                <a:gd name="connsiteY2" fmla="*/ 213001 h 4726830"/>
                <a:gd name="connsiteX3" fmla="*/ 1277979 w 1277979"/>
                <a:gd name="connsiteY3" fmla="*/ 4726830 h 4726830"/>
                <a:gd name="connsiteX4" fmla="*/ 1277979 w 1277979"/>
                <a:gd name="connsiteY4" fmla="*/ 4726830 h 4726830"/>
                <a:gd name="connsiteX5" fmla="*/ 0 w 1277979"/>
                <a:gd name="connsiteY5" fmla="*/ 4726830 h 4726830"/>
                <a:gd name="connsiteX6" fmla="*/ 0 w 1277979"/>
                <a:gd name="connsiteY6" fmla="*/ 4726830 h 4726830"/>
                <a:gd name="connsiteX7" fmla="*/ 0 w 1277979"/>
                <a:gd name="connsiteY7" fmla="*/ 213001 h 4726830"/>
                <a:gd name="connsiteX8" fmla="*/ 213001 w 1277979"/>
                <a:gd name="connsiteY8" fmla="*/ 0 h 4726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979" h="4726830">
                  <a:moveTo>
                    <a:pt x="1277979" y="787823"/>
                  </a:moveTo>
                  <a:lnTo>
                    <a:pt x="1277979" y="3939007"/>
                  </a:lnTo>
                  <a:cubicBezTo>
                    <a:pt x="1277979" y="4374108"/>
                    <a:pt x="1252196" y="4726828"/>
                    <a:pt x="1220390" y="4726828"/>
                  </a:cubicBezTo>
                  <a:lnTo>
                    <a:pt x="0" y="4726828"/>
                  </a:lnTo>
                  <a:lnTo>
                    <a:pt x="0" y="4726828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20390" y="2"/>
                  </a:lnTo>
                  <a:cubicBezTo>
                    <a:pt x="1252196" y="2"/>
                    <a:pt x="1277979" y="352722"/>
                    <a:pt x="1277979" y="787823"/>
                  </a:cubicBezTo>
                  <a:close/>
                </a:path>
              </a:pathLst>
            </a:custGeom>
            <a:solidFill>
              <a:schemeClr val="tx1">
                <a:lumMod val="20000"/>
                <a:lumOff val="80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6211" rIns="310036" bIns="186212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Integrate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AVID with District Adult 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/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 Professional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Learning Plan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WICOR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language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Leverage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strategies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WICOR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integration with other 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academic</a:t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priorities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30568" y="1279533"/>
              <a:ext cx="2508523" cy="1507160"/>
            </a:xfrm>
            <a:custGeom>
              <a:avLst/>
              <a:gdLst>
                <a:gd name="connsiteX0" fmla="*/ 0 w 2658842"/>
                <a:gd name="connsiteY0" fmla="*/ 266251 h 1597474"/>
                <a:gd name="connsiteX1" fmla="*/ 266251 w 2658842"/>
                <a:gd name="connsiteY1" fmla="*/ 0 h 1597474"/>
                <a:gd name="connsiteX2" fmla="*/ 2392591 w 2658842"/>
                <a:gd name="connsiteY2" fmla="*/ 0 h 1597474"/>
                <a:gd name="connsiteX3" fmla="*/ 2658842 w 2658842"/>
                <a:gd name="connsiteY3" fmla="*/ 266251 h 1597474"/>
                <a:gd name="connsiteX4" fmla="*/ 2658842 w 2658842"/>
                <a:gd name="connsiteY4" fmla="*/ 1331223 h 1597474"/>
                <a:gd name="connsiteX5" fmla="*/ 2392591 w 2658842"/>
                <a:gd name="connsiteY5" fmla="*/ 1597474 h 1597474"/>
                <a:gd name="connsiteX6" fmla="*/ 266251 w 2658842"/>
                <a:gd name="connsiteY6" fmla="*/ 1597474 h 1597474"/>
                <a:gd name="connsiteX7" fmla="*/ 0 w 2658842"/>
                <a:gd name="connsiteY7" fmla="*/ 1331223 h 1597474"/>
                <a:gd name="connsiteX8" fmla="*/ 0 w 2658842"/>
                <a:gd name="connsiteY8" fmla="*/ 266251 h 1597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8842" h="1597474">
                  <a:moveTo>
                    <a:pt x="0" y="266251"/>
                  </a:moveTo>
                  <a:cubicBezTo>
                    <a:pt x="0" y="119205"/>
                    <a:pt x="119205" y="0"/>
                    <a:pt x="266251" y="0"/>
                  </a:cubicBezTo>
                  <a:lnTo>
                    <a:pt x="2392591" y="0"/>
                  </a:lnTo>
                  <a:cubicBezTo>
                    <a:pt x="2539637" y="0"/>
                    <a:pt x="2658842" y="119205"/>
                    <a:pt x="2658842" y="266251"/>
                  </a:cubicBezTo>
                  <a:lnTo>
                    <a:pt x="2658842" y="1331223"/>
                  </a:lnTo>
                  <a:cubicBezTo>
                    <a:pt x="2658842" y="1478269"/>
                    <a:pt x="2539637" y="1597474"/>
                    <a:pt x="2392591" y="1597474"/>
                  </a:cubicBezTo>
                  <a:lnTo>
                    <a:pt x="266251" y="1597474"/>
                  </a:lnTo>
                  <a:cubicBezTo>
                    <a:pt x="119205" y="1597474"/>
                    <a:pt x="0" y="1478269"/>
                    <a:pt x="0" y="1331223"/>
                  </a:cubicBezTo>
                  <a:lnTo>
                    <a:pt x="0" y="266251"/>
                  </a:lnTo>
                  <a:close/>
                </a:path>
              </a:pathLst>
            </a:custGeom>
            <a:solidFill>
              <a:srgbClr val="FFB51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522" tIns="142752" rIns="207522" bIns="142752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 dirty="0">
                  <a:solidFill>
                    <a:srgbClr val="22469C"/>
                  </a:solidFill>
                  <a:latin typeface="Franklin Gothic Medium Cond" panose="020B0606030402020204" pitchFamily="34" charset="0"/>
                </a:rPr>
                <a:t>K-12 Instructional and Accountability to Support Sites</a:t>
              </a:r>
              <a:endParaRPr lang="en-US" sz="3200" b="1" kern="1200" dirty="0">
                <a:solidFill>
                  <a:srgbClr val="22469C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1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ranklin Gothic Demi" panose="020B0703020102020204" pitchFamily="34" charset="0"/>
              </a:rPr>
              <a:t>Take </a:t>
            </a:r>
            <a:r>
              <a:rPr lang="en-US" dirty="0" smtClean="0">
                <a:latin typeface="Franklin Gothic Demi" panose="020B0703020102020204" pitchFamily="34" charset="0"/>
              </a:rPr>
              <a:t>a few minutes and </a:t>
            </a:r>
            <a:r>
              <a:rPr lang="en-US" dirty="0" smtClean="0">
                <a:latin typeface="Franklin Gothic Demi" panose="020B0703020102020204" pitchFamily="34" charset="0"/>
              </a:rPr>
              <a:t>reflect on </a:t>
            </a:r>
            <a:r>
              <a:rPr lang="en-US" dirty="0" smtClean="0">
                <a:latin typeface="Franklin Gothic Demi" panose="020B0703020102020204" pitchFamily="34" charset="0"/>
              </a:rPr>
              <a:t>the Instructional </a:t>
            </a:r>
            <a:r>
              <a:rPr lang="en-US" dirty="0" smtClean="0">
                <a:latin typeface="Franklin Gothic Demi" panose="020B0703020102020204" pitchFamily="34" charset="0"/>
              </a:rPr>
              <a:t>part of the Districtwide graphic tool with the following question:</a:t>
            </a:r>
          </a:p>
          <a:p>
            <a:pPr lvl="1"/>
            <a:r>
              <a:rPr lang="en-US" dirty="0" smtClean="0">
                <a:latin typeface="Franklin Gothic Demi" panose="020B0703020102020204" pitchFamily="34" charset="0"/>
              </a:rPr>
              <a:t>What </a:t>
            </a:r>
            <a:r>
              <a:rPr lang="en-US" dirty="0">
                <a:latin typeface="Franklin Gothic Demi" panose="020B0703020102020204" pitchFamily="34" charset="0"/>
              </a:rPr>
              <a:t>are some best practices you are currently doing with this aspect of Schoolwide?</a:t>
            </a:r>
            <a:endParaRPr lang="en-US" sz="2000" dirty="0">
              <a:latin typeface="Franklin Gothic Demi" panose="020B0703020102020204" pitchFamily="34" charset="0"/>
            </a:endParaRPr>
          </a:p>
          <a:p>
            <a:pPr lvl="1"/>
            <a:endParaRPr lang="en-US" dirty="0" smtClean="0">
              <a:latin typeface="Franklin Gothic Demi" panose="020B07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Districtwide AVID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05"/>
          <a:stretch/>
        </p:blipFill>
        <p:spPr>
          <a:xfrm>
            <a:off x="351692" y="1089144"/>
            <a:ext cx="8258884" cy="576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Pretend you are having a conversation with a recent graduate from your district.  What do you hope they would say about how their K-12 experience prepared them for a rigorous postsecondary education?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2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>
          <a:xfrm>
            <a:off x="1371600" y="1717589"/>
            <a:ext cx="6400800" cy="3921211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Franklin Gothic Demi" panose="020B0703020102020204" pitchFamily="34" charset="0"/>
              </a:rPr>
              <a:t>Districtwide</a:t>
            </a:r>
          </a:p>
          <a:p>
            <a:r>
              <a:rPr lang="en-US" sz="8000" dirty="0" smtClean="0"/>
              <a:t>                                    </a:t>
            </a:r>
            <a:r>
              <a:rPr lang="en-US" sz="8000" dirty="0" smtClean="0">
                <a:latin typeface="Franklin Gothic Demi" panose="020B0703020102020204" pitchFamily="34" charset="0"/>
              </a:rPr>
              <a:t>Schoolwide</a:t>
            </a:r>
            <a:endParaRPr lang="en-US" sz="8000" dirty="0">
              <a:latin typeface="Franklin Gothic Demi" panose="020B07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7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Districtwide AVID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2369" y="1397114"/>
            <a:ext cx="80185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Franklin Gothic Book" panose="020B0503020102020204" pitchFamily="34" charset="0"/>
              </a:rPr>
              <a:t>Districtwide AVID is aligning District resources and planning to support the quality and sustainable</a:t>
            </a:r>
            <a:r>
              <a:rPr lang="en-US" sz="2800" b="1" dirty="0" smtClean="0">
                <a:latin typeface="Franklin Gothic Demi" panose="020B0703020102020204" pitchFamily="34" charset="0"/>
              </a:rPr>
              <a:t> </a:t>
            </a:r>
            <a:r>
              <a:rPr lang="en-US" sz="2800" b="1" dirty="0" err="1" smtClean="0">
                <a:latin typeface="Franklin Gothic Book" panose="020B0503020102020204" pitchFamily="34" charset="0"/>
              </a:rPr>
              <a:t>schoolwide</a:t>
            </a:r>
            <a:r>
              <a:rPr lang="en-US" sz="2800" b="1" dirty="0" smtClean="0">
                <a:latin typeface="Franklin Gothic Book" panose="020B0503020102020204" pitchFamily="34" charset="0"/>
              </a:rPr>
              <a:t> implementation of the AVID system at schools K-12. </a:t>
            </a:r>
          </a:p>
          <a:p>
            <a:endParaRPr lang="en-US" sz="2800" b="1" dirty="0" smtClean="0">
              <a:latin typeface="Franklin Gothic Book" panose="020B0503020102020204" pitchFamily="34" charset="0"/>
            </a:endParaRPr>
          </a:p>
          <a:p>
            <a:r>
              <a:rPr lang="en-US" sz="2800" b="1" dirty="0" smtClean="0">
                <a:latin typeface="Franklin Gothic Book" panose="020B0503020102020204" pitchFamily="34" charset="0"/>
              </a:rPr>
              <a:t>Districtwide </a:t>
            </a:r>
            <a:r>
              <a:rPr lang="en-US" sz="2800" b="1" dirty="0">
                <a:latin typeface="Franklin Gothic Book" panose="020B0503020102020204" pitchFamily="34" charset="0"/>
              </a:rPr>
              <a:t>AVID alignment reduces the variability experienced by all students in K-12 system resulting in graduates</a:t>
            </a:r>
            <a:r>
              <a:rPr lang="en-US" sz="2800" b="1" dirty="0">
                <a:latin typeface="Franklin Gothic Demi" panose="020B0703020102020204" pitchFamily="34" charset="0"/>
              </a:rPr>
              <a:t> </a:t>
            </a:r>
            <a:r>
              <a:rPr lang="en-US" sz="2800" b="1" dirty="0">
                <a:latin typeface="Franklin Gothic Book" panose="020B0503020102020204" pitchFamily="34" charset="0"/>
              </a:rPr>
              <a:t>who have had access to rigorous instructional opportunities and are college ready.</a:t>
            </a:r>
            <a:endParaRPr lang="en-US" sz="28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2205038" y="445477"/>
            <a:ext cx="4733925" cy="4170855"/>
          </a:xfrm>
          <a:custGeom>
            <a:avLst/>
            <a:gdLst>
              <a:gd name="connsiteX0" fmla="*/ 0 w 3552825"/>
              <a:gd name="connsiteY0" fmla="*/ 1509697 h 3324225"/>
              <a:gd name="connsiteX1" fmla="*/ 888206 w 3552825"/>
              <a:gd name="connsiteY1" fmla="*/ 1509697 h 3324225"/>
              <a:gd name="connsiteX2" fmla="*/ 888206 w 3552825"/>
              <a:gd name="connsiteY2" fmla="*/ 0 h 3324225"/>
              <a:gd name="connsiteX3" fmla="*/ 2664619 w 3552825"/>
              <a:gd name="connsiteY3" fmla="*/ 0 h 3324225"/>
              <a:gd name="connsiteX4" fmla="*/ 2664619 w 3552825"/>
              <a:gd name="connsiteY4" fmla="*/ 1509697 h 3324225"/>
              <a:gd name="connsiteX5" fmla="*/ 3552825 w 3552825"/>
              <a:gd name="connsiteY5" fmla="*/ 1509697 h 3324225"/>
              <a:gd name="connsiteX6" fmla="*/ 1776413 w 3552825"/>
              <a:gd name="connsiteY6" fmla="*/ 3324225 h 3324225"/>
              <a:gd name="connsiteX7" fmla="*/ 0 w 3552825"/>
              <a:gd name="connsiteY7" fmla="*/ 1509697 h 3324225"/>
              <a:gd name="connsiteX0" fmla="*/ 0 w 3552825"/>
              <a:gd name="connsiteY0" fmla="*/ 1509697 h 2714625"/>
              <a:gd name="connsiteX1" fmla="*/ 888206 w 3552825"/>
              <a:gd name="connsiteY1" fmla="*/ 1509697 h 2714625"/>
              <a:gd name="connsiteX2" fmla="*/ 888206 w 3552825"/>
              <a:gd name="connsiteY2" fmla="*/ 0 h 2714625"/>
              <a:gd name="connsiteX3" fmla="*/ 2664619 w 3552825"/>
              <a:gd name="connsiteY3" fmla="*/ 0 h 2714625"/>
              <a:gd name="connsiteX4" fmla="*/ 2664619 w 3552825"/>
              <a:gd name="connsiteY4" fmla="*/ 1509697 h 2714625"/>
              <a:gd name="connsiteX5" fmla="*/ 3552825 w 3552825"/>
              <a:gd name="connsiteY5" fmla="*/ 1509697 h 2714625"/>
              <a:gd name="connsiteX6" fmla="*/ 1771650 w 3552825"/>
              <a:gd name="connsiteY6" fmla="*/ 2714625 h 2714625"/>
              <a:gd name="connsiteX7" fmla="*/ 0 w 3552825"/>
              <a:gd name="connsiteY7" fmla="*/ 1509697 h 271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52825" h="2714625">
                <a:moveTo>
                  <a:pt x="0" y="1509697"/>
                </a:moveTo>
                <a:lnTo>
                  <a:pt x="888206" y="1509697"/>
                </a:lnTo>
                <a:lnTo>
                  <a:pt x="888206" y="0"/>
                </a:lnTo>
                <a:lnTo>
                  <a:pt x="2664619" y="0"/>
                </a:lnTo>
                <a:lnTo>
                  <a:pt x="2664619" y="1509697"/>
                </a:lnTo>
                <a:lnTo>
                  <a:pt x="3552825" y="1509697"/>
                </a:lnTo>
                <a:lnTo>
                  <a:pt x="1771650" y="2714625"/>
                </a:lnTo>
                <a:lnTo>
                  <a:pt x="0" y="150969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83952" y="4616331"/>
            <a:ext cx="1709808" cy="1274515"/>
          </a:xfrm>
          <a:custGeom>
            <a:avLst/>
            <a:gdLst>
              <a:gd name="connsiteX0" fmla="*/ 0 w 2658842"/>
              <a:gd name="connsiteY0" fmla="*/ 266251 h 1597474"/>
              <a:gd name="connsiteX1" fmla="*/ 266251 w 2658842"/>
              <a:gd name="connsiteY1" fmla="*/ 0 h 1597474"/>
              <a:gd name="connsiteX2" fmla="*/ 2392591 w 2658842"/>
              <a:gd name="connsiteY2" fmla="*/ 0 h 1597474"/>
              <a:gd name="connsiteX3" fmla="*/ 2658842 w 2658842"/>
              <a:gd name="connsiteY3" fmla="*/ 266251 h 1597474"/>
              <a:gd name="connsiteX4" fmla="*/ 2658842 w 2658842"/>
              <a:gd name="connsiteY4" fmla="*/ 1331223 h 1597474"/>
              <a:gd name="connsiteX5" fmla="*/ 2392591 w 2658842"/>
              <a:gd name="connsiteY5" fmla="*/ 1597474 h 1597474"/>
              <a:gd name="connsiteX6" fmla="*/ 266251 w 2658842"/>
              <a:gd name="connsiteY6" fmla="*/ 1597474 h 1597474"/>
              <a:gd name="connsiteX7" fmla="*/ 0 w 2658842"/>
              <a:gd name="connsiteY7" fmla="*/ 1331223 h 1597474"/>
              <a:gd name="connsiteX8" fmla="*/ 0 w 2658842"/>
              <a:gd name="connsiteY8" fmla="*/ 266251 h 159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8842" h="1597474">
                <a:moveTo>
                  <a:pt x="0" y="266251"/>
                </a:moveTo>
                <a:cubicBezTo>
                  <a:pt x="0" y="119205"/>
                  <a:pt x="119205" y="0"/>
                  <a:pt x="266251" y="0"/>
                </a:cubicBezTo>
                <a:lnTo>
                  <a:pt x="2392591" y="0"/>
                </a:lnTo>
                <a:cubicBezTo>
                  <a:pt x="2539637" y="0"/>
                  <a:pt x="2658842" y="119205"/>
                  <a:pt x="2658842" y="266251"/>
                </a:cubicBezTo>
                <a:lnTo>
                  <a:pt x="2658842" y="1331223"/>
                </a:lnTo>
                <a:cubicBezTo>
                  <a:pt x="2658842" y="1478269"/>
                  <a:pt x="2539637" y="1597474"/>
                  <a:pt x="2392591" y="1597474"/>
                </a:cubicBezTo>
                <a:lnTo>
                  <a:pt x="266251" y="1597474"/>
                </a:lnTo>
                <a:cubicBezTo>
                  <a:pt x="119205" y="1597474"/>
                  <a:pt x="0" y="1478269"/>
                  <a:pt x="0" y="1331223"/>
                </a:cubicBezTo>
                <a:lnTo>
                  <a:pt x="0" y="266251"/>
                </a:lnTo>
                <a:close/>
              </a:path>
            </a:pathLst>
          </a:custGeom>
          <a:solidFill>
            <a:srgbClr val="FFB51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522" tIns="142752" rIns="207522" bIns="142752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Aft>
                <a:spcPct val="35000"/>
              </a:spcAft>
            </a:pPr>
            <a:r>
              <a:rPr lang="en-US" sz="1600" b="1" dirty="0">
                <a:solidFill>
                  <a:srgbClr val="22469C"/>
                </a:solidFill>
                <a:latin typeface="Franklin Gothic Medium Cond" panose="020B0606030402020204" pitchFamily="34" charset="0"/>
              </a:rPr>
              <a:t>Leadership Commitment and Accountability</a:t>
            </a:r>
            <a:endParaRPr lang="en-US" sz="1600" b="1" kern="1200" dirty="0">
              <a:solidFill>
                <a:srgbClr val="22469C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646114" y="4616331"/>
            <a:ext cx="1709808" cy="1274515"/>
          </a:xfrm>
          <a:custGeom>
            <a:avLst/>
            <a:gdLst>
              <a:gd name="connsiteX0" fmla="*/ 0 w 2658842"/>
              <a:gd name="connsiteY0" fmla="*/ 266251 h 1597474"/>
              <a:gd name="connsiteX1" fmla="*/ 266251 w 2658842"/>
              <a:gd name="connsiteY1" fmla="*/ 0 h 1597474"/>
              <a:gd name="connsiteX2" fmla="*/ 2392591 w 2658842"/>
              <a:gd name="connsiteY2" fmla="*/ 0 h 1597474"/>
              <a:gd name="connsiteX3" fmla="*/ 2658842 w 2658842"/>
              <a:gd name="connsiteY3" fmla="*/ 266251 h 1597474"/>
              <a:gd name="connsiteX4" fmla="*/ 2658842 w 2658842"/>
              <a:gd name="connsiteY4" fmla="*/ 1331223 h 1597474"/>
              <a:gd name="connsiteX5" fmla="*/ 2392591 w 2658842"/>
              <a:gd name="connsiteY5" fmla="*/ 1597474 h 1597474"/>
              <a:gd name="connsiteX6" fmla="*/ 266251 w 2658842"/>
              <a:gd name="connsiteY6" fmla="*/ 1597474 h 1597474"/>
              <a:gd name="connsiteX7" fmla="*/ 0 w 2658842"/>
              <a:gd name="connsiteY7" fmla="*/ 1331223 h 1597474"/>
              <a:gd name="connsiteX8" fmla="*/ 0 w 2658842"/>
              <a:gd name="connsiteY8" fmla="*/ 266251 h 159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8842" h="1597474">
                <a:moveTo>
                  <a:pt x="0" y="266251"/>
                </a:moveTo>
                <a:cubicBezTo>
                  <a:pt x="0" y="119205"/>
                  <a:pt x="119205" y="0"/>
                  <a:pt x="266251" y="0"/>
                </a:cubicBezTo>
                <a:lnTo>
                  <a:pt x="2392591" y="0"/>
                </a:lnTo>
                <a:cubicBezTo>
                  <a:pt x="2539637" y="0"/>
                  <a:pt x="2658842" y="119205"/>
                  <a:pt x="2658842" y="266251"/>
                </a:cubicBezTo>
                <a:lnTo>
                  <a:pt x="2658842" y="1331223"/>
                </a:lnTo>
                <a:cubicBezTo>
                  <a:pt x="2658842" y="1478269"/>
                  <a:pt x="2539637" y="1597474"/>
                  <a:pt x="2392591" y="1597474"/>
                </a:cubicBezTo>
                <a:lnTo>
                  <a:pt x="266251" y="1597474"/>
                </a:lnTo>
                <a:cubicBezTo>
                  <a:pt x="119205" y="1597474"/>
                  <a:pt x="0" y="1478269"/>
                  <a:pt x="0" y="1331223"/>
                </a:cubicBezTo>
                <a:lnTo>
                  <a:pt x="0" y="266251"/>
                </a:lnTo>
                <a:close/>
              </a:path>
            </a:pathLst>
          </a:custGeom>
          <a:solidFill>
            <a:srgbClr val="FFB51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522" tIns="142752" rIns="207522" bIns="142752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Aft>
                <a:spcPct val="35000"/>
              </a:spcAft>
            </a:pPr>
            <a:r>
              <a:rPr lang="en-US" sz="1600" b="1" dirty="0">
                <a:solidFill>
                  <a:srgbClr val="22469C"/>
                </a:solidFill>
                <a:latin typeface="Franklin Gothic Medium Cond" panose="020B0606030402020204" pitchFamily="34" charset="0"/>
              </a:rPr>
              <a:t>Establish District Infrastructure and Systems</a:t>
            </a:r>
            <a:endParaRPr lang="en-US" sz="1600" b="1" kern="1200" dirty="0">
              <a:solidFill>
                <a:srgbClr val="22469C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722198" y="4613767"/>
            <a:ext cx="1709808" cy="1274515"/>
          </a:xfrm>
          <a:custGeom>
            <a:avLst/>
            <a:gdLst>
              <a:gd name="connsiteX0" fmla="*/ 0 w 2658842"/>
              <a:gd name="connsiteY0" fmla="*/ 266251 h 1597474"/>
              <a:gd name="connsiteX1" fmla="*/ 266251 w 2658842"/>
              <a:gd name="connsiteY1" fmla="*/ 0 h 1597474"/>
              <a:gd name="connsiteX2" fmla="*/ 2392591 w 2658842"/>
              <a:gd name="connsiteY2" fmla="*/ 0 h 1597474"/>
              <a:gd name="connsiteX3" fmla="*/ 2658842 w 2658842"/>
              <a:gd name="connsiteY3" fmla="*/ 266251 h 1597474"/>
              <a:gd name="connsiteX4" fmla="*/ 2658842 w 2658842"/>
              <a:gd name="connsiteY4" fmla="*/ 1331223 h 1597474"/>
              <a:gd name="connsiteX5" fmla="*/ 2392591 w 2658842"/>
              <a:gd name="connsiteY5" fmla="*/ 1597474 h 1597474"/>
              <a:gd name="connsiteX6" fmla="*/ 266251 w 2658842"/>
              <a:gd name="connsiteY6" fmla="*/ 1597474 h 1597474"/>
              <a:gd name="connsiteX7" fmla="*/ 0 w 2658842"/>
              <a:gd name="connsiteY7" fmla="*/ 1331223 h 1597474"/>
              <a:gd name="connsiteX8" fmla="*/ 0 w 2658842"/>
              <a:gd name="connsiteY8" fmla="*/ 266251 h 159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8842" h="1597474">
                <a:moveTo>
                  <a:pt x="0" y="266251"/>
                </a:moveTo>
                <a:cubicBezTo>
                  <a:pt x="0" y="119205"/>
                  <a:pt x="119205" y="0"/>
                  <a:pt x="266251" y="0"/>
                </a:cubicBezTo>
                <a:lnTo>
                  <a:pt x="2392591" y="0"/>
                </a:lnTo>
                <a:cubicBezTo>
                  <a:pt x="2539637" y="0"/>
                  <a:pt x="2658842" y="119205"/>
                  <a:pt x="2658842" y="266251"/>
                </a:cubicBezTo>
                <a:lnTo>
                  <a:pt x="2658842" y="1331223"/>
                </a:lnTo>
                <a:cubicBezTo>
                  <a:pt x="2658842" y="1478269"/>
                  <a:pt x="2539637" y="1597474"/>
                  <a:pt x="2392591" y="1597474"/>
                </a:cubicBezTo>
                <a:lnTo>
                  <a:pt x="266251" y="1597474"/>
                </a:lnTo>
                <a:cubicBezTo>
                  <a:pt x="119205" y="1597474"/>
                  <a:pt x="0" y="1478269"/>
                  <a:pt x="0" y="1331223"/>
                </a:cubicBezTo>
                <a:lnTo>
                  <a:pt x="0" y="266251"/>
                </a:lnTo>
                <a:close/>
              </a:path>
            </a:pathLst>
          </a:custGeom>
          <a:solidFill>
            <a:srgbClr val="FFB51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522" tIns="142752" rIns="207522" bIns="142752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Aft>
                <a:spcPct val="35000"/>
              </a:spcAft>
            </a:pPr>
            <a:r>
              <a:rPr lang="en-US" sz="1600" b="1" dirty="0">
                <a:solidFill>
                  <a:srgbClr val="22469C"/>
                </a:solidFill>
                <a:latin typeface="Franklin Gothic Medium Cond" panose="020B0606030402020204" pitchFamily="34" charset="0"/>
              </a:rPr>
              <a:t>Ongoing Evaluation </a:t>
            </a:r>
            <a:r>
              <a:rPr lang="en-US" sz="1600" b="1" dirty="0" smtClean="0">
                <a:solidFill>
                  <a:srgbClr val="22469C"/>
                </a:solidFill>
                <a:latin typeface="Franklin Gothic Medium Cond" panose="020B0606030402020204" pitchFamily="34" charset="0"/>
              </a:rPr>
              <a:t>Systems </a:t>
            </a:r>
            <a:endParaRPr lang="en-US" sz="1600" b="1" dirty="0">
              <a:solidFill>
                <a:srgbClr val="22469C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772638" y="4616331"/>
            <a:ext cx="1709808" cy="1274515"/>
          </a:xfrm>
          <a:custGeom>
            <a:avLst/>
            <a:gdLst>
              <a:gd name="connsiteX0" fmla="*/ 0 w 2658842"/>
              <a:gd name="connsiteY0" fmla="*/ 266251 h 1597474"/>
              <a:gd name="connsiteX1" fmla="*/ 266251 w 2658842"/>
              <a:gd name="connsiteY1" fmla="*/ 0 h 1597474"/>
              <a:gd name="connsiteX2" fmla="*/ 2392591 w 2658842"/>
              <a:gd name="connsiteY2" fmla="*/ 0 h 1597474"/>
              <a:gd name="connsiteX3" fmla="*/ 2658842 w 2658842"/>
              <a:gd name="connsiteY3" fmla="*/ 266251 h 1597474"/>
              <a:gd name="connsiteX4" fmla="*/ 2658842 w 2658842"/>
              <a:gd name="connsiteY4" fmla="*/ 1331223 h 1597474"/>
              <a:gd name="connsiteX5" fmla="*/ 2392591 w 2658842"/>
              <a:gd name="connsiteY5" fmla="*/ 1597474 h 1597474"/>
              <a:gd name="connsiteX6" fmla="*/ 266251 w 2658842"/>
              <a:gd name="connsiteY6" fmla="*/ 1597474 h 1597474"/>
              <a:gd name="connsiteX7" fmla="*/ 0 w 2658842"/>
              <a:gd name="connsiteY7" fmla="*/ 1331223 h 1597474"/>
              <a:gd name="connsiteX8" fmla="*/ 0 w 2658842"/>
              <a:gd name="connsiteY8" fmla="*/ 266251 h 159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8842" h="1597474">
                <a:moveTo>
                  <a:pt x="0" y="266251"/>
                </a:moveTo>
                <a:cubicBezTo>
                  <a:pt x="0" y="119205"/>
                  <a:pt x="119205" y="0"/>
                  <a:pt x="266251" y="0"/>
                </a:cubicBezTo>
                <a:lnTo>
                  <a:pt x="2392591" y="0"/>
                </a:lnTo>
                <a:cubicBezTo>
                  <a:pt x="2539637" y="0"/>
                  <a:pt x="2658842" y="119205"/>
                  <a:pt x="2658842" y="266251"/>
                </a:cubicBezTo>
                <a:lnTo>
                  <a:pt x="2658842" y="1331223"/>
                </a:lnTo>
                <a:cubicBezTo>
                  <a:pt x="2658842" y="1478269"/>
                  <a:pt x="2539637" y="1597474"/>
                  <a:pt x="2392591" y="1597474"/>
                </a:cubicBezTo>
                <a:lnTo>
                  <a:pt x="266251" y="1597474"/>
                </a:lnTo>
                <a:cubicBezTo>
                  <a:pt x="119205" y="1597474"/>
                  <a:pt x="0" y="1478269"/>
                  <a:pt x="0" y="1331223"/>
                </a:cubicBezTo>
                <a:lnTo>
                  <a:pt x="0" y="266251"/>
                </a:lnTo>
                <a:close/>
              </a:path>
            </a:pathLst>
          </a:custGeom>
          <a:solidFill>
            <a:srgbClr val="FFB51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522" tIns="142752" rIns="207522" bIns="142752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Aft>
                <a:spcPct val="35000"/>
              </a:spcAft>
            </a:pPr>
            <a:r>
              <a:rPr lang="en-US" sz="1600" b="1" dirty="0">
                <a:solidFill>
                  <a:srgbClr val="22469C"/>
                </a:solidFill>
                <a:latin typeface="Franklin Gothic Medium Cond" panose="020B0606030402020204" pitchFamily="34" charset="0"/>
              </a:rPr>
              <a:t>K-12 Instructional and Accountability to Support Sites</a:t>
            </a:r>
            <a:endParaRPr lang="en-US" sz="1600" b="1" kern="1200" dirty="0">
              <a:solidFill>
                <a:srgbClr val="22469C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500438" y="560144"/>
            <a:ext cx="2143125" cy="10928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Franklin Gothic Medium Cond" panose="020B0606030402020204" pitchFamily="34" charset="0"/>
                <a:ea typeface="Calibri"/>
                <a:cs typeface="Times New Roman"/>
              </a:rPr>
              <a:t>Superintendent and BOE establish the foundational belief system and support the culture that all students can be successful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500438" y="1770186"/>
            <a:ext cx="2143125" cy="9730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Franklin Gothic Medium Cond" panose="020B0606030402020204" pitchFamily="34" charset="0"/>
                <a:ea typeface="Calibri"/>
                <a:cs typeface="Times New Roman"/>
              </a:rPr>
              <a:t>District leadership sets vision for </a:t>
            </a:r>
            <a:r>
              <a:rPr lang="en-US" sz="1400" dirty="0" smtClean="0">
                <a:latin typeface="Franklin Gothic Medium Cond" panose="020B0606030402020204" pitchFamily="34" charset="0"/>
                <a:ea typeface="Calibri"/>
                <a:cs typeface="Times New Roman"/>
              </a:rPr>
              <a:t>Districtwide AVID</a:t>
            </a:r>
            <a:endParaRPr lang="en-US" sz="1400" dirty="0">
              <a:latin typeface="Franklin Gothic Medium Cond" panose="020B0606030402020204" pitchFamily="34" charset="0"/>
              <a:ea typeface="Calibri"/>
              <a:cs typeface="Times New Roman"/>
            </a:endParaRPr>
          </a:p>
          <a:p>
            <a:pPr marL="0" marR="0" algn="ctr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Franklin Gothic Medium Cond" panose="020B0606030402020204" pitchFamily="34" charset="0"/>
                <a:ea typeface="Calibri"/>
                <a:cs typeface="Times New Roman"/>
              </a:rPr>
              <a:t>-District leadership commitment</a:t>
            </a:r>
          </a:p>
        </p:txBody>
      </p:sp>
      <p:sp>
        <p:nvSpPr>
          <p:cNvPr id="15" name="Down Arrow 4"/>
          <p:cNvSpPr/>
          <p:nvPr/>
        </p:nvSpPr>
        <p:spPr>
          <a:xfrm>
            <a:off x="2542012" y="2865093"/>
            <a:ext cx="4076998" cy="1608822"/>
          </a:xfrm>
          <a:custGeom>
            <a:avLst/>
            <a:gdLst>
              <a:gd name="connsiteX0" fmla="*/ 0 w 3552825"/>
              <a:gd name="connsiteY0" fmla="*/ 1509697 h 3324225"/>
              <a:gd name="connsiteX1" fmla="*/ 888206 w 3552825"/>
              <a:gd name="connsiteY1" fmla="*/ 1509697 h 3324225"/>
              <a:gd name="connsiteX2" fmla="*/ 888206 w 3552825"/>
              <a:gd name="connsiteY2" fmla="*/ 0 h 3324225"/>
              <a:gd name="connsiteX3" fmla="*/ 2664619 w 3552825"/>
              <a:gd name="connsiteY3" fmla="*/ 0 h 3324225"/>
              <a:gd name="connsiteX4" fmla="*/ 2664619 w 3552825"/>
              <a:gd name="connsiteY4" fmla="*/ 1509697 h 3324225"/>
              <a:gd name="connsiteX5" fmla="*/ 3552825 w 3552825"/>
              <a:gd name="connsiteY5" fmla="*/ 1509697 h 3324225"/>
              <a:gd name="connsiteX6" fmla="*/ 1776413 w 3552825"/>
              <a:gd name="connsiteY6" fmla="*/ 3324225 h 3324225"/>
              <a:gd name="connsiteX7" fmla="*/ 0 w 3552825"/>
              <a:gd name="connsiteY7" fmla="*/ 1509697 h 3324225"/>
              <a:gd name="connsiteX0" fmla="*/ 0 w 3552825"/>
              <a:gd name="connsiteY0" fmla="*/ 1509697 h 2714625"/>
              <a:gd name="connsiteX1" fmla="*/ 888206 w 3552825"/>
              <a:gd name="connsiteY1" fmla="*/ 1509697 h 2714625"/>
              <a:gd name="connsiteX2" fmla="*/ 888206 w 3552825"/>
              <a:gd name="connsiteY2" fmla="*/ 0 h 2714625"/>
              <a:gd name="connsiteX3" fmla="*/ 2664619 w 3552825"/>
              <a:gd name="connsiteY3" fmla="*/ 0 h 2714625"/>
              <a:gd name="connsiteX4" fmla="*/ 2664619 w 3552825"/>
              <a:gd name="connsiteY4" fmla="*/ 1509697 h 2714625"/>
              <a:gd name="connsiteX5" fmla="*/ 3552825 w 3552825"/>
              <a:gd name="connsiteY5" fmla="*/ 1509697 h 2714625"/>
              <a:gd name="connsiteX6" fmla="*/ 1771650 w 3552825"/>
              <a:gd name="connsiteY6" fmla="*/ 2714625 h 2714625"/>
              <a:gd name="connsiteX7" fmla="*/ 0 w 3552825"/>
              <a:gd name="connsiteY7" fmla="*/ 1509697 h 2714625"/>
              <a:gd name="connsiteX0" fmla="*/ 0 w 3552825"/>
              <a:gd name="connsiteY0" fmla="*/ 1509697 h 2714625"/>
              <a:gd name="connsiteX1" fmla="*/ 888206 w 3552825"/>
              <a:gd name="connsiteY1" fmla="*/ 1509697 h 2714625"/>
              <a:gd name="connsiteX2" fmla="*/ 881058 w 3552825"/>
              <a:gd name="connsiteY2" fmla="*/ 1494903 h 2714625"/>
              <a:gd name="connsiteX3" fmla="*/ 2664619 w 3552825"/>
              <a:gd name="connsiteY3" fmla="*/ 0 h 2714625"/>
              <a:gd name="connsiteX4" fmla="*/ 2664619 w 3552825"/>
              <a:gd name="connsiteY4" fmla="*/ 1509697 h 2714625"/>
              <a:gd name="connsiteX5" fmla="*/ 3552825 w 3552825"/>
              <a:gd name="connsiteY5" fmla="*/ 1509697 h 2714625"/>
              <a:gd name="connsiteX6" fmla="*/ 1771650 w 3552825"/>
              <a:gd name="connsiteY6" fmla="*/ 2714625 h 2714625"/>
              <a:gd name="connsiteX7" fmla="*/ 0 w 3552825"/>
              <a:gd name="connsiteY7" fmla="*/ 1509697 h 2714625"/>
              <a:gd name="connsiteX0" fmla="*/ 0 w 3552825"/>
              <a:gd name="connsiteY0" fmla="*/ 14794 h 1219722"/>
              <a:gd name="connsiteX1" fmla="*/ 888206 w 3552825"/>
              <a:gd name="connsiteY1" fmla="*/ 14794 h 1219722"/>
              <a:gd name="connsiteX2" fmla="*/ 881058 w 3552825"/>
              <a:gd name="connsiteY2" fmla="*/ 0 h 1219722"/>
              <a:gd name="connsiteX3" fmla="*/ 2657470 w 3552825"/>
              <a:gd name="connsiteY3" fmla="*/ 0 h 1219722"/>
              <a:gd name="connsiteX4" fmla="*/ 2664619 w 3552825"/>
              <a:gd name="connsiteY4" fmla="*/ 14794 h 1219722"/>
              <a:gd name="connsiteX5" fmla="*/ 3552825 w 3552825"/>
              <a:gd name="connsiteY5" fmla="*/ 14794 h 1219722"/>
              <a:gd name="connsiteX6" fmla="*/ 1771650 w 3552825"/>
              <a:gd name="connsiteY6" fmla="*/ 1219722 h 1219722"/>
              <a:gd name="connsiteX7" fmla="*/ 0 w 3552825"/>
              <a:gd name="connsiteY7" fmla="*/ 14794 h 1219722"/>
              <a:gd name="connsiteX0" fmla="*/ 0 w 3552825"/>
              <a:gd name="connsiteY0" fmla="*/ 14794 h 1219722"/>
              <a:gd name="connsiteX1" fmla="*/ 888206 w 3552825"/>
              <a:gd name="connsiteY1" fmla="*/ 14794 h 1219722"/>
              <a:gd name="connsiteX2" fmla="*/ 955241 w 3552825"/>
              <a:gd name="connsiteY2" fmla="*/ 14005 h 1219722"/>
              <a:gd name="connsiteX3" fmla="*/ 2657470 w 3552825"/>
              <a:gd name="connsiteY3" fmla="*/ 0 h 1219722"/>
              <a:gd name="connsiteX4" fmla="*/ 2664619 w 3552825"/>
              <a:gd name="connsiteY4" fmla="*/ 14794 h 1219722"/>
              <a:gd name="connsiteX5" fmla="*/ 3552825 w 3552825"/>
              <a:gd name="connsiteY5" fmla="*/ 14794 h 1219722"/>
              <a:gd name="connsiteX6" fmla="*/ 1771650 w 3552825"/>
              <a:gd name="connsiteY6" fmla="*/ 1219722 h 1219722"/>
              <a:gd name="connsiteX7" fmla="*/ 0 w 3552825"/>
              <a:gd name="connsiteY7" fmla="*/ 14794 h 1219722"/>
              <a:gd name="connsiteX0" fmla="*/ 0 w 3552825"/>
              <a:gd name="connsiteY0" fmla="*/ 789 h 1205717"/>
              <a:gd name="connsiteX1" fmla="*/ 888206 w 3552825"/>
              <a:gd name="connsiteY1" fmla="*/ 789 h 1205717"/>
              <a:gd name="connsiteX2" fmla="*/ 955241 w 3552825"/>
              <a:gd name="connsiteY2" fmla="*/ 0 h 1205717"/>
              <a:gd name="connsiteX3" fmla="*/ 2618766 w 3552825"/>
              <a:gd name="connsiteY3" fmla="*/ 2802 h 1205717"/>
              <a:gd name="connsiteX4" fmla="*/ 2664619 w 3552825"/>
              <a:gd name="connsiteY4" fmla="*/ 789 h 1205717"/>
              <a:gd name="connsiteX5" fmla="*/ 3552825 w 3552825"/>
              <a:gd name="connsiteY5" fmla="*/ 789 h 1205717"/>
              <a:gd name="connsiteX6" fmla="*/ 1771650 w 3552825"/>
              <a:gd name="connsiteY6" fmla="*/ 1205717 h 1205717"/>
              <a:gd name="connsiteX7" fmla="*/ 0 w 3552825"/>
              <a:gd name="connsiteY7" fmla="*/ 789 h 1205717"/>
              <a:gd name="connsiteX0" fmla="*/ 0 w 3552825"/>
              <a:gd name="connsiteY0" fmla="*/ 789 h 1182799"/>
              <a:gd name="connsiteX1" fmla="*/ 888206 w 3552825"/>
              <a:gd name="connsiteY1" fmla="*/ 789 h 1182799"/>
              <a:gd name="connsiteX2" fmla="*/ 955241 w 3552825"/>
              <a:gd name="connsiteY2" fmla="*/ 0 h 1182799"/>
              <a:gd name="connsiteX3" fmla="*/ 2618766 w 3552825"/>
              <a:gd name="connsiteY3" fmla="*/ 2802 h 1182799"/>
              <a:gd name="connsiteX4" fmla="*/ 2664619 w 3552825"/>
              <a:gd name="connsiteY4" fmla="*/ 789 h 1182799"/>
              <a:gd name="connsiteX5" fmla="*/ 3552825 w 3552825"/>
              <a:gd name="connsiteY5" fmla="*/ 789 h 1182799"/>
              <a:gd name="connsiteX6" fmla="*/ 1771650 w 3552825"/>
              <a:gd name="connsiteY6" fmla="*/ 1182799 h 1182799"/>
              <a:gd name="connsiteX7" fmla="*/ 0 w 3552825"/>
              <a:gd name="connsiteY7" fmla="*/ 789 h 118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52825" h="1182799">
                <a:moveTo>
                  <a:pt x="0" y="789"/>
                </a:moveTo>
                <a:lnTo>
                  <a:pt x="888206" y="789"/>
                </a:lnTo>
                <a:lnTo>
                  <a:pt x="955241" y="0"/>
                </a:lnTo>
                <a:lnTo>
                  <a:pt x="2618766" y="2802"/>
                </a:lnTo>
                <a:lnTo>
                  <a:pt x="2664619" y="789"/>
                </a:lnTo>
                <a:lnTo>
                  <a:pt x="3552825" y="789"/>
                </a:lnTo>
                <a:lnTo>
                  <a:pt x="1771650" y="1182799"/>
                </a:lnTo>
                <a:lnTo>
                  <a:pt x="0" y="7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359762" y="2940071"/>
            <a:ext cx="2419716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Franklin Gothic Medium Cond" panose="020B0606030402020204" pitchFamily="34" charset="0"/>
                <a:ea typeface="Calibri"/>
                <a:cs typeface="Times New Roman"/>
              </a:rPr>
              <a:t>AVID college readiness culture becomes </a:t>
            </a:r>
            <a:r>
              <a:rPr lang="en-US" sz="1400" dirty="0" smtClean="0">
                <a:latin typeface="Franklin Gothic Medium Cond" panose="020B0606030402020204" pitchFamily="34" charset="0"/>
                <a:ea typeface="Calibri"/>
                <a:cs typeface="Times New Roman"/>
              </a:rPr>
              <a:t>an integral </a:t>
            </a:r>
            <a:r>
              <a:rPr lang="en-US" sz="1400" dirty="0">
                <a:latin typeface="Franklin Gothic Medium Cond" panose="020B0606030402020204" pitchFamily="34" charset="0"/>
                <a:ea typeface="Calibri"/>
                <a:cs typeface="Times New Roman"/>
              </a:rPr>
              <a:t>part </a:t>
            </a:r>
            <a:r>
              <a:rPr lang="en-US" sz="1400" dirty="0" smtClean="0">
                <a:latin typeface="Franklin Gothic Medium Cond" panose="020B0606030402020204" pitchFamily="34" charset="0"/>
                <a:ea typeface="Calibri"/>
                <a:cs typeface="Times New Roman"/>
              </a:rPr>
              <a:t>of the</a:t>
            </a:r>
            <a:endParaRPr lang="en-US" sz="1400" dirty="0">
              <a:latin typeface="Franklin Gothic Medium Cond" panose="020B0606030402020204" pitchFamily="34" charset="0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475710" y="3380352"/>
            <a:ext cx="21431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50" b="1" cap="all" dirty="0">
                <a:solidFill>
                  <a:srgbClr val="22469C"/>
                </a:solidFill>
                <a:effectLst/>
                <a:latin typeface="Franklin Gothic Demi" panose="020B0703020102020204" pitchFamily="34" charset="0"/>
                <a:ea typeface="Calibri"/>
                <a:cs typeface="Times New Roman"/>
              </a:rPr>
              <a:t>District </a:t>
            </a:r>
            <a:r>
              <a:rPr lang="en-US" sz="1850" b="1" cap="all" dirty="0" smtClean="0">
                <a:solidFill>
                  <a:srgbClr val="22469C"/>
                </a:solidFill>
                <a:effectLst/>
                <a:latin typeface="Franklin Gothic Demi" panose="020B0703020102020204" pitchFamily="34" charset="0"/>
                <a:ea typeface="Calibri"/>
                <a:cs typeface="Times New Roman"/>
              </a:rPr>
              <a:t/>
            </a:r>
            <a:br>
              <a:rPr lang="en-US" sz="1850" b="1" cap="all" dirty="0" smtClean="0">
                <a:solidFill>
                  <a:srgbClr val="22469C"/>
                </a:solidFill>
                <a:effectLst/>
                <a:latin typeface="Franklin Gothic Demi" panose="020B0703020102020204" pitchFamily="34" charset="0"/>
                <a:ea typeface="Calibri"/>
                <a:cs typeface="Times New Roman"/>
              </a:rPr>
            </a:br>
            <a:r>
              <a:rPr lang="en-US" sz="1850" b="1" cap="all" dirty="0" smtClean="0">
                <a:solidFill>
                  <a:srgbClr val="22469C"/>
                </a:solidFill>
                <a:effectLst/>
                <a:latin typeface="Franklin Gothic Demi" panose="020B0703020102020204" pitchFamily="34" charset="0"/>
                <a:ea typeface="Calibri"/>
                <a:cs typeface="Times New Roman"/>
              </a:rPr>
              <a:t>Strategic </a:t>
            </a:r>
            <a:br>
              <a:rPr lang="en-US" sz="1850" b="1" cap="all" dirty="0" smtClean="0">
                <a:solidFill>
                  <a:srgbClr val="22469C"/>
                </a:solidFill>
                <a:effectLst/>
                <a:latin typeface="Franklin Gothic Demi" panose="020B0703020102020204" pitchFamily="34" charset="0"/>
                <a:ea typeface="Calibri"/>
                <a:cs typeface="Times New Roman"/>
              </a:rPr>
            </a:br>
            <a:r>
              <a:rPr lang="en-US" sz="1850" b="1" cap="all" dirty="0" smtClean="0">
                <a:solidFill>
                  <a:srgbClr val="22469C"/>
                </a:solidFill>
                <a:effectLst/>
                <a:latin typeface="Franklin Gothic Demi" panose="020B0703020102020204" pitchFamily="34" charset="0"/>
                <a:ea typeface="Calibri"/>
                <a:cs typeface="Times New Roman"/>
              </a:rPr>
              <a:t>Plan</a:t>
            </a:r>
            <a:endParaRPr lang="en-US" sz="1850" cap="all" dirty="0">
              <a:effectLst/>
              <a:latin typeface="Franklin Gothic Demi" panose="020B07030201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491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27894" y="1877406"/>
            <a:ext cx="8376138" cy="2800098"/>
            <a:chOff x="330568" y="1279533"/>
            <a:chExt cx="7235352" cy="1507160"/>
          </a:xfrm>
        </p:grpSpPr>
        <p:sp>
          <p:nvSpPr>
            <p:cNvPr id="6" name="Freeform 5"/>
            <p:cNvSpPr/>
            <p:nvPr/>
          </p:nvSpPr>
          <p:spPr>
            <a:xfrm>
              <a:off x="2839089" y="1433220"/>
              <a:ext cx="4726831" cy="1277980"/>
            </a:xfrm>
            <a:custGeom>
              <a:avLst/>
              <a:gdLst>
                <a:gd name="connsiteX0" fmla="*/ 213001 w 1277979"/>
                <a:gd name="connsiteY0" fmla="*/ 0 h 4726830"/>
                <a:gd name="connsiteX1" fmla="*/ 1064978 w 1277979"/>
                <a:gd name="connsiteY1" fmla="*/ 0 h 4726830"/>
                <a:gd name="connsiteX2" fmla="*/ 1277979 w 1277979"/>
                <a:gd name="connsiteY2" fmla="*/ 213001 h 4726830"/>
                <a:gd name="connsiteX3" fmla="*/ 1277979 w 1277979"/>
                <a:gd name="connsiteY3" fmla="*/ 4726830 h 4726830"/>
                <a:gd name="connsiteX4" fmla="*/ 1277979 w 1277979"/>
                <a:gd name="connsiteY4" fmla="*/ 4726830 h 4726830"/>
                <a:gd name="connsiteX5" fmla="*/ 0 w 1277979"/>
                <a:gd name="connsiteY5" fmla="*/ 4726830 h 4726830"/>
                <a:gd name="connsiteX6" fmla="*/ 0 w 1277979"/>
                <a:gd name="connsiteY6" fmla="*/ 4726830 h 4726830"/>
                <a:gd name="connsiteX7" fmla="*/ 0 w 1277979"/>
                <a:gd name="connsiteY7" fmla="*/ 213001 h 4726830"/>
                <a:gd name="connsiteX8" fmla="*/ 213001 w 1277979"/>
                <a:gd name="connsiteY8" fmla="*/ 0 h 4726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979" h="4726830">
                  <a:moveTo>
                    <a:pt x="1277979" y="787823"/>
                  </a:moveTo>
                  <a:lnTo>
                    <a:pt x="1277979" y="3939007"/>
                  </a:lnTo>
                  <a:cubicBezTo>
                    <a:pt x="1277979" y="4374108"/>
                    <a:pt x="1252196" y="4726828"/>
                    <a:pt x="1220390" y="4726828"/>
                  </a:cubicBezTo>
                  <a:lnTo>
                    <a:pt x="0" y="4726828"/>
                  </a:lnTo>
                  <a:lnTo>
                    <a:pt x="0" y="4726828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20390" y="2"/>
                  </a:lnTo>
                  <a:cubicBezTo>
                    <a:pt x="1252196" y="2"/>
                    <a:pt x="1277979" y="352722"/>
                    <a:pt x="1277979" y="787823"/>
                  </a:cubicBezTo>
                  <a:close/>
                </a:path>
              </a:pathLst>
            </a:custGeom>
            <a:solidFill>
              <a:schemeClr val="tx1">
                <a:lumMod val="20000"/>
                <a:lumOff val="80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6211" rIns="310036" bIns="186212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•Site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Principal is an active member of the 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/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leadership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team and is committed to 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fidelity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endParaRPr lang="en-US" sz="2000" dirty="0">
                <a:solidFill>
                  <a:schemeClr val="tx1"/>
                </a:solidFill>
                <a:latin typeface="Franklin Gothic Book" panose="020B0503020102020204" pitchFamily="34" charset="0"/>
              </a:endParaRP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•Site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Leadership team is committed to 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/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implementation </a:t>
              </a:r>
              <a:r>
                <a:rPr lang="en-US" sz="2000" dirty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and sustainability with 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</a:t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fidelity</a:t>
              </a:r>
              <a:endParaRPr lang="en-US" sz="2000" dirty="0">
                <a:solidFill>
                  <a:schemeClr val="tx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30568" y="1279533"/>
              <a:ext cx="2508523" cy="1507160"/>
            </a:xfrm>
            <a:custGeom>
              <a:avLst/>
              <a:gdLst>
                <a:gd name="connsiteX0" fmla="*/ 0 w 2658842"/>
                <a:gd name="connsiteY0" fmla="*/ 266251 h 1597474"/>
                <a:gd name="connsiteX1" fmla="*/ 266251 w 2658842"/>
                <a:gd name="connsiteY1" fmla="*/ 0 h 1597474"/>
                <a:gd name="connsiteX2" fmla="*/ 2392591 w 2658842"/>
                <a:gd name="connsiteY2" fmla="*/ 0 h 1597474"/>
                <a:gd name="connsiteX3" fmla="*/ 2658842 w 2658842"/>
                <a:gd name="connsiteY3" fmla="*/ 266251 h 1597474"/>
                <a:gd name="connsiteX4" fmla="*/ 2658842 w 2658842"/>
                <a:gd name="connsiteY4" fmla="*/ 1331223 h 1597474"/>
                <a:gd name="connsiteX5" fmla="*/ 2392591 w 2658842"/>
                <a:gd name="connsiteY5" fmla="*/ 1597474 h 1597474"/>
                <a:gd name="connsiteX6" fmla="*/ 266251 w 2658842"/>
                <a:gd name="connsiteY6" fmla="*/ 1597474 h 1597474"/>
                <a:gd name="connsiteX7" fmla="*/ 0 w 2658842"/>
                <a:gd name="connsiteY7" fmla="*/ 1331223 h 1597474"/>
                <a:gd name="connsiteX8" fmla="*/ 0 w 2658842"/>
                <a:gd name="connsiteY8" fmla="*/ 266251 h 1597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8842" h="1597474">
                  <a:moveTo>
                    <a:pt x="0" y="266251"/>
                  </a:moveTo>
                  <a:cubicBezTo>
                    <a:pt x="0" y="119205"/>
                    <a:pt x="119205" y="0"/>
                    <a:pt x="266251" y="0"/>
                  </a:cubicBezTo>
                  <a:lnTo>
                    <a:pt x="2392591" y="0"/>
                  </a:lnTo>
                  <a:cubicBezTo>
                    <a:pt x="2539637" y="0"/>
                    <a:pt x="2658842" y="119205"/>
                    <a:pt x="2658842" y="266251"/>
                  </a:cubicBezTo>
                  <a:lnTo>
                    <a:pt x="2658842" y="1331223"/>
                  </a:lnTo>
                  <a:cubicBezTo>
                    <a:pt x="2658842" y="1478269"/>
                    <a:pt x="2539637" y="1597474"/>
                    <a:pt x="2392591" y="1597474"/>
                  </a:cubicBezTo>
                  <a:lnTo>
                    <a:pt x="266251" y="1597474"/>
                  </a:lnTo>
                  <a:cubicBezTo>
                    <a:pt x="119205" y="1597474"/>
                    <a:pt x="0" y="1478269"/>
                    <a:pt x="0" y="1331223"/>
                  </a:cubicBezTo>
                  <a:lnTo>
                    <a:pt x="0" y="266251"/>
                  </a:lnTo>
                  <a:close/>
                </a:path>
              </a:pathLst>
            </a:custGeom>
            <a:solidFill>
              <a:srgbClr val="FFB517"/>
            </a:solidFill>
            <a:ln w="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522" tIns="142752" rIns="207522" bIns="142752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400" b="1" dirty="0">
                  <a:solidFill>
                    <a:srgbClr val="22469C"/>
                  </a:solidFill>
                  <a:latin typeface="Franklin Gothic Medium Cond" panose="020B0606030402020204" pitchFamily="34" charset="0"/>
                </a:rPr>
                <a:t>Leadership Commitment and Accountability</a:t>
              </a:r>
              <a:endParaRPr lang="en-US" sz="3400" b="1" kern="1200" dirty="0">
                <a:solidFill>
                  <a:srgbClr val="22469C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574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ranklin Gothic Demi" panose="020B0703020102020204" pitchFamily="34" charset="0"/>
              </a:rPr>
              <a:t>Take </a:t>
            </a:r>
            <a:r>
              <a:rPr lang="en-US" dirty="0" smtClean="0">
                <a:latin typeface="Franklin Gothic Demi" panose="020B0703020102020204" pitchFamily="34" charset="0"/>
              </a:rPr>
              <a:t>a few </a:t>
            </a:r>
            <a:r>
              <a:rPr lang="en-US" dirty="0" smtClean="0">
                <a:latin typeface="Franklin Gothic Demi" panose="020B0703020102020204" pitchFamily="34" charset="0"/>
              </a:rPr>
              <a:t>minutes </a:t>
            </a:r>
            <a:r>
              <a:rPr lang="en-US" dirty="0" smtClean="0">
                <a:latin typeface="Franklin Gothic Demi" panose="020B0703020102020204" pitchFamily="34" charset="0"/>
              </a:rPr>
              <a:t>and </a:t>
            </a:r>
            <a:r>
              <a:rPr lang="en-US" dirty="0" smtClean="0">
                <a:latin typeface="Franklin Gothic Demi" panose="020B0703020102020204" pitchFamily="34" charset="0"/>
              </a:rPr>
              <a:t>reflect on </a:t>
            </a:r>
            <a:r>
              <a:rPr lang="en-US" dirty="0" smtClean="0">
                <a:latin typeface="Franklin Gothic Demi" panose="020B0703020102020204" pitchFamily="34" charset="0"/>
              </a:rPr>
              <a:t>the Leadership part </a:t>
            </a:r>
            <a:r>
              <a:rPr lang="en-US" dirty="0" smtClean="0">
                <a:latin typeface="Franklin Gothic Demi" panose="020B0703020102020204" pitchFamily="34" charset="0"/>
              </a:rPr>
              <a:t>of the Districtwide graphic tool with the following question:</a:t>
            </a:r>
          </a:p>
          <a:p>
            <a:pPr lvl="1"/>
            <a:r>
              <a:rPr lang="en-US" dirty="0" smtClean="0">
                <a:latin typeface="Franklin Gothic Demi" panose="020B0703020102020204" pitchFamily="34" charset="0"/>
              </a:rPr>
              <a:t>What </a:t>
            </a:r>
            <a:r>
              <a:rPr lang="en-US" dirty="0">
                <a:latin typeface="Franklin Gothic Demi" panose="020B0703020102020204" pitchFamily="34" charset="0"/>
              </a:rPr>
              <a:t>are some best practices you are currently doing with this aspect of Schoolwide?</a:t>
            </a:r>
            <a:endParaRPr lang="en-US" sz="2000" dirty="0">
              <a:latin typeface="Franklin Gothic Demi" panose="020B0703020102020204" pitchFamily="34" charset="0"/>
            </a:endParaRPr>
          </a:p>
          <a:p>
            <a:pPr lvl="1"/>
            <a:endParaRPr lang="en-US" dirty="0" smtClean="0">
              <a:latin typeface="Franklin Gothic Demi" panose="020B07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9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27894" y="1877406"/>
            <a:ext cx="8376138" cy="2800098"/>
            <a:chOff x="330568" y="1279533"/>
            <a:chExt cx="7235352" cy="1507160"/>
          </a:xfrm>
        </p:grpSpPr>
        <p:sp>
          <p:nvSpPr>
            <p:cNvPr id="6" name="Freeform 5"/>
            <p:cNvSpPr/>
            <p:nvPr/>
          </p:nvSpPr>
          <p:spPr>
            <a:xfrm>
              <a:off x="2839089" y="1433220"/>
              <a:ext cx="4726831" cy="1277980"/>
            </a:xfrm>
            <a:custGeom>
              <a:avLst/>
              <a:gdLst>
                <a:gd name="connsiteX0" fmla="*/ 213001 w 1277979"/>
                <a:gd name="connsiteY0" fmla="*/ 0 h 4726830"/>
                <a:gd name="connsiteX1" fmla="*/ 1064978 w 1277979"/>
                <a:gd name="connsiteY1" fmla="*/ 0 h 4726830"/>
                <a:gd name="connsiteX2" fmla="*/ 1277979 w 1277979"/>
                <a:gd name="connsiteY2" fmla="*/ 213001 h 4726830"/>
                <a:gd name="connsiteX3" fmla="*/ 1277979 w 1277979"/>
                <a:gd name="connsiteY3" fmla="*/ 4726830 h 4726830"/>
                <a:gd name="connsiteX4" fmla="*/ 1277979 w 1277979"/>
                <a:gd name="connsiteY4" fmla="*/ 4726830 h 4726830"/>
                <a:gd name="connsiteX5" fmla="*/ 0 w 1277979"/>
                <a:gd name="connsiteY5" fmla="*/ 4726830 h 4726830"/>
                <a:gd name="connsiteX6" fmla="*/ 0 w 1277979"/>
                <a:gd name="connsiteY6" fmla="*/ 4726830 h 4726830"/>
                <a:gd name="connsiteX7" fmla="*/ 0 w 1277979"/>
                <a:gd name="connsiteY7" fmla="*/ 213001 h 4726830"/>
                <a:gd name="connsiteX8" fmla="*/ 213001 w 1277979"/>
                <a:gd name="connsiteY8" fmla="*/ 0 h 4726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979" h="4726830">
                  <a:moveTo>
                    <a:pt x="1277979" y="787823"/>
                  </a:moveTo>
                  <a:lnTo>
                    <a:pt x="1277979" y="3939007"/>
                  </a:lnTo>
                  <a:cubicBezTo>
                    <a:pt x="1277979" y="4374108"/>
                    <a:pt x="1252196" y="4726828"/>
                    <a:pt x="1220390" y="4726828"/>
                  </a:cubicBezTo>
                  <a:lnTo>
                    <a:pt x="0" y="4726828"/>
                  </a:lnTo>
                  <a:lnTo>
                    <a:pt x="0" y="4726828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20390" y="2"/>
                  </a:lnTo>
                  <a:cubicBezTo>
                    <a:pt x="1252196" y="2"/>
                    <a:pt x="1277979" y="352722"/>
                    <a:pt x="1277979" y="787823"/>
                  </a:cubicBezTo>
                  <a:close/>
                </a:path>
              </a:pathLst>
            </a:custGeom>
            <a:solidFill>
              <a:schemeClr val="tx1">
                <a:lumMod val="20000"/>
                <a:lumOff val="80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6211" rIns="310036" bIns="186212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DD selection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District level Visioning team-sustainability</a:t>
              </a:r>
              <a:b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    plan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Community Partnerships</a:t>
              </a:r>
            </a:p>
            <a:p>
              <a:pPr marL="0" lvl="1" defTabSz="8890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Franklin Gothic Book" panose="020B0503020102020204" pitchFamily="34" charset="0"/>
                </a:rPr>
                <a:t>• Resource Allocation</a:t>
              </a:r>
              <a:endParaRPr lang="en-US" sz="2000" dirty="0">
                <a:solidFill>
                  <a:schemeClr val="tx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30568" y="1279533"/>
              <a:ext cx="2508523" cy="1507160"/>
            </a:xfrm>
            <a:custGeom>
              <a:avLst/>
              <a:gdLst>
                <a:gd name="connsiteX0" fmla="*/ 0 w 2658842"/>
                <a:gd name="connsiteY0" fmla="*/ 266251 h 1597474"/>
                <a:gd name="connsiteX1" fmla="*/ 266251 w 2658842"/>
                <a:gd name="connsiteY1" fmla="*/ 0 h 1597474"/>
                <a:gd name="connsiteX2" fmla="*/ 2392591 w 2658842"/>
                <a:gd name="connsiteY2" fmla="*/ 0 h 1597474"/>
                <a:gd name="connsiteX3" fmla="*/ 2658842 w 2658842"/>
                <a:gd name="connsiteY3" fmla="*/ 266251 h 1597474"/>
                <a:gd name="connsiteX4" fmla="*/ 2658842 w 2658842"/>
                <a:gd name="connsiteY4" fmla="*/ 1331223 h 1597474"/>
                <a:gd name="connsiteX5" fmla="*/ 2392591 w 2658842"/>
                <a:gd name="connsiteY5" fmla="*/ 1597474 h 1597474"/>
                <a:gd name="connsiteX6" fmla="*/ 266251 w 2658842"/>
                <a:gd name="connsiteY6" fmla="*/ 1597474 h 1597474"/>
                <a:gd name="connsiteX7" fmla="*/ 0 w 2658842"/>
                <a:gd name="connsiteY7" fmla="*/ 1331223 h 1597474"/>
                <a:gd name="connsiteX8" fmla="*/ 0 w 2658842"/>
                <a:gd name="connsiteY8" fmla="*/ 266251 h 1597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8842" h="1597474">
                  <a:moveTo>
                    <a:pt x="0" y="266251"/>
                  </a:moveTo>
                  <a:cubicBezTo>
                    <a:pt x="0" y="119205"/>
                    <a:pt x="119205" y="0"/>
                    <a:pt x="266251" y="0"/>
                  </a:cubicBezTo>
                  <a:lnTo>
                    <a:pt x="2392591" y="0"/>
                  </a:lnTo>
                  <a:cubicBezTo>
                    <a:pt x="2539637" y="0"/>
                    <a:pt x="2658842" y="119205"/>
                    <a:pt x="2658842" y="266251"/>
                  </a:cubicBezTo>
                  <a:lnTo>
                    <a:pt x="2658842" y="1331223"/>
                  </a:lnTo>
                  <a:cubicBezTo>
                    <a:pt x="2658842" y="1478269"/>
                    <a:pt x="2539637" y="1597474"/>
                    <a:pt x="2392591" y="1597474"/>
                  </a:cubicBezTo>
                  <a:lnTo>
                    <a:pt x="266251" y="1597474"/>
                  </a:lnTo>
                  <a:cubicBezTo>
                    <a:pt x="119205" y="1597474"/>
                    <a:pt x="0" y="1478269"/>
                    <a:pt x="0" y="1331223"/>
                  </a:cubicBezTo>
                  <a:lnTo>
                    <a:pt x="0" y="266251"/>
                  </a:lnTo>
                  <a:close/>
                </a:path>
              </a:pathLst>
            </a:custGeom>
            <a:solidFill>
              <a:srgbClr val="FFB51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522" tIns="142752" rIns="207522" bIns="142752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400" b="1" dirty="0" smtClean="0">
                  <a:solidFill>
                    <a:srgbClr val="22469C"/>
                  </a:solidFill>
                  <a:latin typeface="Franklin Gothic Medium Cond" panose="020B0606030402020204" pitchFamily="34" charset="0"/>
                </a:rPr>
                <a:t>Establish District Infrastructure and Systems</a:t>
              </a:r>
              <a:endParaRPr lang="en-US" sz="3400" b="1" kern="1200" dirty="0">
                <a:solidFill>
                  <a:srgbClr val="22469C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06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ranklin Gothic Demi" panose="020B0703020102020204" pitchFamily="34" charset="0"/>
              </a:rPr>
              <a:t>Take </a:t>
            </a:r>
            <a:r>
              <a:rPr lang="en-US" dirty="0" smtClean="0">
                <a:latin typeface="Franklin Gothic Demi" panose="020B0703020102020204" pitchFamily="34" charset="0"/>
              </a:rPr>
              <a:t>a few minutes and </a:t>
            </a:r>
            <a:r>
              <a:rPr lang="en-US" dirty="0" smtClean="0">
                <a:latin typeface="Franklin Gothic Demi" panose="020B0703020102020204" pitchFamily="34" charset="0"/>
              </a:rPr>
              <a:t>reflect on </a:t>
            </a:r>
            <a:r>
              <a:rPr lang="en-US" dirty="0" smtClean="0">
                <a:latin typeface="Franklin Gothic Demi" panose="020B0703020102020204" pitchFamily="34" charset="0"/>
              </a:rPr>
              <a:t>the Systems Infrastructure part </a:t>
            </a:r>
            <a:r>
              <a:rPr lang="en-US" dirty="0" smtClean="0">
                <a:latin typeface="Franklin Gothic Demi" panose="020B0703020102020204" pitchFamily="34" charset="0"/>
              </a:rPr>
              <a:t>of the Districtwide graphic tool with the following question:</a:t>
            </a:r>
          </a:p>
          <a:p>
            <a:pPr lvl="1"/>
            <a:r>
              <a:rPr lang="en-US" dirty="0" smtClean="0">
                <a:latin typeface="Franklin Gothic Demi" panose="020B0703020102020204" pitchFamily="34" charset="0"/>
              </a:rPr>
              <a:t>What </a:t>
            </a:r>
            <a:r>
              <a:rPr lang="en-US" dirty="0">
                <a:latin typeface="Franklin Gothic Demi" panose="020B0703020102020204" pitchFamily="34" charset="0"/>
              </a:rPr>
              <a:t>are some best practices you are currently doing with this aspect of Schoolwide?</a:t>
            </a:r>
            <a:endParaRPr lang="en-US" sz="2000" dirty="0">
              <a:latin typeface="Franklin Gothic Demi" panose="020B0703020102020204" pitchFamily="34" charset="0"/>
            </a:endParaRPr>
          </a:p>
          <a:p>
            <a:pPr lvl="1"/>
            <a:endParaRPr lang="en-US" dirty="0" smtClean="0">
              <a:latin typeface="Franklin Gothic Demi" panose="020B07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25BF-C328-4495-971E-737AADFFC49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9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1">
      <a:dk1>
        <a:srgbClr val="2B4CA8"/>
      </a:dk1>
      <a:lt1>
        <a:srgbClr val="FFFFFF"/>
      </a:lt1>
      <a:dk2>
        <a:srgbClr val="FFB51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1">
      <a:dk1>
        <a:srgbClr val="2B4CA8"/>
      </a:dk1>
      <a:lt1>
        <a:srgbClr val="FFFFFF"/>
      </a:lt1>
      <a:dk2>
        <a:srgbClr val="FFB51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97906</TotalTime>
  <Words>399</Words>
  <Application>Microsoft Office PowerPoint</Application>
  <PresentationFormat>On-screen Show (4:3)</PresentationFormat>
  <Paragraphs>71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Custom Design</vt:lpstr>
      <vt:lpstr>1_Custom Design</vt:lpstr>
      <vt:lpstr>PowerPoint Presentation</vt:lpstr>
      <vt:lpstr>Quickwrite</vt:lpstr>
      <vt:lpstr> </vt:lpstr>
      <vt:lpstr>Districtwide AVID</vt:lpstr>
      <vt:lpstr>PowerPoint Presentation</vt:lpstr>
      <vt:lpstr>PowerPoint Presentation</vt:lpstr>
      <vt:lpstr>ACTIVITY</vt:lpstr>
      <vt:lpstr>PowerPoint Presentation</vt:lpstr>
      <vt:lpstr>ACTIVITY</vt:lpstr>
      <vt:lpstr>PowerPoint Presentation</vt:lpstr>
      <vt:lpstr>ACTIVITY</vt:lpstr>
      <vt:lpstr>PowerPoint Presentation</vt:lpstr>
      <vt:lpstr>ACTIVITY</vt:lpstr>
      <vt:lpstr>Districtwide AVID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AVID PPT Format</dc:title>
  <dc:creator>aAVID</dc:creator>
  <cp:lastModifiedBy>Denise Wren</cp:lastModifiedBy>
  <cp:revision>1134</cp:revision>
  <cp:lastPrinted>2015-12-04T01:14:17Z</cp:lastPrinted>
  <dcterms:created xsi:type="dcterms:W3CDTF">2011-05-12T00:43:47Z</dcterms:created>
  <dcterms:modified xsi:type="dcterms:W3CDTF">2016-01-29T17:07:06Z</dcterms:modified>
</cp:coreProperties>
</file>