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59" r:id="rId4"/>
    <p:sldId id="258" r:id="rId5"/>
    <p:sldId id="263" r:id="rId6"/>
    <p:sldId id="264" r:id="rId7"/>
    <p:sldId id="265" r:id="rId8"/>
    <p:sldId id="266" r:id="rId9"/>
    <p:sldId id="260" r:id="rId10"/>
    <p:sldId id="261" r:id="rId11"/>
    <p:sldId id="262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5C9022-E5A6-4197-B263-FF2F9AEFA30E}" type="datetimeFigureOut">
              <a:rPr lang="en-US" smtClean="0"/>
              <a:t>12/1/2015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2AD656-5AC6-46BA-A9C2-1FE66AA159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56006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9BF94D0-851E-4646-97E1-B41D8D0A0A5C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D18CD-FBC7-4871-B79D-260FEDE1C009}" type="datetimeFigureOut">
              <a:rPr lang="en-US" smtClean="0"/>
              <a:t>12/1/2015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729BD-A473-49F3-AFFB-43B027C7AE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58029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D18CD-FBC7-4871-B79D-260FEDE1C009}" type="datetimeFigureOut">
              <a:rPr lang="en-US" smtClean="0"/>
              <a:t>12/1/2015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729BD-A473-49F3-AFFB-43B027C7AE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35078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D18CD-FBC7-4871-B79D-260FEDE1C009}" type="datetimeFigureOut">
              <a:rPr lang="en-US" smtClean="0"/>
              <a:t>12/1/2015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729BD-A473-49F3-AFFB-43B027C7AE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7211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D18CD-FBC7-4871-B79D-260FEDE1C009}" type="datetimeFigureOut">
              <a:rPr lang="en-US" smtClean="0"/>
              <a:t>12/1/2015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729BD-A473-49F3-AFFB-43B027C7AE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22166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D18CD-FBC7-4871-B79D-260FEDE1C009}" type="datetimeFigureOut">
              <a:rPr lang="en-US" smtClean="0"/>
              <a:t>12/1/2015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729BD-A473-49F3-AFFB-43B027C7AE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06046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D18CD-FBC7-4871-B79D-260FEDE1C009}" type="datetimeFigureOut">
              <a:rPr lang="en-US" smtClean="0"/>
              <a:t>12/1/2015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729BD-A473-49F3-AFFB-43B027C7AE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95775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D18CD-FBC7-4871-B79D-260FEDE1C009}" type="datetimeFigureOut">
              <a:rPr lang="en-US" smtClean="0"/>
              <a:t>12/1/2015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729BD-A473-49F3-AFFB-43B027C7AE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7296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D18CD-FBC7-4871-B79D-260FEDE1C009}" type="datetimeFigureOut">
              <a:rPr lang="en-US" smtClean="0"/>
              <a:t>12/1/2015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729BD-A473-49F3-AFFB-43B027C7AE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74829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D18CD-FBC7-4871-B79D-260FEDE1C009}" type="datetimeFigureOut">
              <a:rPr lang="en-US" smtClean="0"/>
              <a:t>12/1/2015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729BD-A473-49F3-AFFB-43B027C7AE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94208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D18CD-FBC7-4871-B79D-260FEDE1C009}" type="datetimeFigureOut">
              <a:rPr lang="en-US" smtClean="0"/>
              <a:t>12/1/2015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729BD-A473-49F3-AFFB-43B027C7AE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38667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D18CD-FBC7-4871-B79D-260FEDE1C009}" type="datetimeFigureOut">
              <a:rPr lang="en-US" smtClean="0"/>
              <a:t>12/1/2015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729BD-A473-49F3-AFFB-43B027C7AE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35613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AD18CD-FBC7-4871-B79D-260FEDE1C009}" type="datetimeFigureOut">
              <a:rPr lang="en-US" smtClean="0"/>
              <a:t>12/1/2015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729BD-A473-49F3-AFFB-43B027C7AE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15787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aasa.org/AASABlog.aspx" TargetMode="External"/><Relationship Id="rId4" Type="http://schemas.openxmlformats.org/officeDocument/2006/relationships/hyperlink" Target="http://www.aasa.org/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aasa.org/join.aspx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4379 AASA 2013 Membership PowerPoint Slides_Inside2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4288"/>
            <a:ext cx="9144000" cy="68580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Every Student Succeeds Act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Noelle Ellerson</a:t>
            </a:r>
          </a:p>
          <a:p>
            <a:r>
              <a:rPr lang="en-US" dirty="0" smtClean="0"/>
              <a:t>AASA</a:t>
            </a:r>
          </a:p>
          <a:p>
            <a:r>
              <a:rPr lang="en-US" dirty="0" smtClean="0"/>
              <a:t>December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2564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4" descr="4379 AASA 2013 Membership PowerPoint Slides_Inside2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35" name="Title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819150"/>
          </a:xfrm>
        </p:spPr>
        <p:txBody>
          <a:bodyPr/>
          <a:lstStyle/>
          <a:p>
            <a:pPr eaLnBrk="1" hangingPunct="1"/>
            <a:r>
              <a:rPr lang="en-US" altLang="en-US" b="1" smtClean="0"/>
              <a:t>Questions? Comments?</a:t>
            </a:r>
          </a:p>
        </p:txBody>
      </p:sp>
      <p:sp>
        <p:nvSpPr>
          <p:cNvPr id="18436" name="Content Placeholder 1"/>
          <p:cNvSpPr>
            <a:spLocks noGrp="1"/>
          </p:cNvSpPr>
          <p:nvPr>
            <p:ph idx="1"/>
          </p:nvPr>
        </p:nvSpPr>
        <p:spPr>
          <a:xfrm>
            <a:off x="914400" y="1614488"/>
            <a:ext cx="8229600" cy="4525962"/>
          </a:xfrm>
        </p:spPr>
        <p:txBody>
          <a:bodyPr/>
          <a:lstStyle/>
          <a:p>
            <a:pPr eaLnBrk="1" hangingPunct="1"/>
            <a:r>
              <a:rPr lang="en-US" altLang="en-US" smtClean="0"/>
              <a:t>Become an AASA Member.</a:t>
            </a:r>
          </a:p>
          <a:p>
            <a:pPr eaLnBrk="1" hangingPunct="1"/>
            <a:r>
              <a:rPr lang="en-US" altLang="en-US" smtClean="0"/>
              <a:t>AASA Website: </a:t>
            </a:r>
            <a:r>
              <a:rPr lang="en-US" altLang="en-US" smtClean="0">
                <a:hlinkClick r:id="rId4"/>
              </a:rPr>
              <a:t>www.aasa.org</a:t>
            </a:r>
            <a:endParaRPr lang="en-US" altLang="en-US" smtClean="0"/>
          </a:p>
          <a:p>
            <a:pPr eaLnBrk="1" hangingPunct="1"/>
            <a:r>
              <a:rPr lang="en-US" altLang="en-US" smtClean="0"/>
              <a:t>AASA Policy Blog: </a:t>
            </a:r>
            <a:r>
              <a:rPr lang="en-US" altLang="en-US" smtClean="0">
                <a:hlinkClick r:id="rId5"/>
              </a:rPr>
              <a:t>www.aasa.org/AASABlog.aspx</a:t>
            </a:r>
            <a:endParaRPr lang="en-US" altLang="en-US" smtClean="0"/>
          </a:p>
          <a:p>
            <a:pPr eaLnBrk="1" hangingPunct="1"/>
            <a:r>
              <a:rPr lang="en-US" altLang="en-US" smtClean="0"/>
              <a:t>AASA Advocacy on Twitter (next slide!)</a:t>
            </a:r>
          </a:p>
          <a:p>
            <a:pPr eaLnBrk="1" hangingPunct="1"/>
            <a:r>
              <a:rPr lang="en-US" altLang="en-US" smtClean="0"/>
              <a:t>Annual AASA Advocacy Conference </a:t>
            </a:r>
          </a:p>
          <a:p>
            <a:pPr eaLnBrk="1" hangingPunct="1"/>
            <a:r>
              <a:rPr lang="en-US" altLang="en-US" smtClean="0"/>
              <a:t>Weekly &amp; Monthly Updates</a:t>
            </a:r>
          </a:p>
        </p:txBody>
      </p:sp>
    </p:spTree>
    <p:extLst>
      <p:ext uri="{BB962C8B-B14F-4D97-AF65-F5344CB8AC3E}">
        <p14:creationId xmlns:p14="http://schemas.microsoft.com/office/powerpoint/2010/main" val="275008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6" descr="4379 AASA 2013 Membership PowerPoint Slides_Inside2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59" name="Title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b="1" smtClean="0"/>
              <a:t>AASA Policy &amp; Advocacy Team</a:t>
            </a:r>
          </a:p>
        </p:txBody>
      </p:sp>
      <p:sp>
        <p:nvSpPr>
          <p:cNvPr id="19460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828800"/>
            <a:ext cx="3749675" cy="1600200"/>
          </a:xfrm>
        </p:spPr>
        <p:txBody>
          <a:bodyPr/>
          <a:lstStyle/>
          <a:p>
            <a:pPr algn="ctr" eaLnBrk="1" hangingPunct="1">
              <a:buFont typeface="Wingdings 3" pitchFamily="18" charset="2"/>
              <a:buNone/>
            </a:pPr>
            <a:r>
              <a:rPr lang="en-US" altLang="en-US" b="1" smtClean="0"/>
              <a:t>Noelle Ellerson</a:t>
            </a:r>
          </a:p>
          <a:p>
            <a:pPr algn="ctr" eaLnBrk="1" hangingPunct="1">
              <a:buFont typeface="Wingdings 3" pitchFamily="18" charset="2"/>
              <a:buNone/>
            </a:pPr>
            <a:r>
              <a:rPr lang="en-US" altLang="en-US" sz="2000" u="sng" smtClean="0">
                <a:solidFill>
                  <a:srgbClr val="0070C0"/>
                </a:solidFill>
              </a:rPr>
              <a:t>nellerson@aasa.org </a:t>
            </a:r>
          </a:p>
          <a:p>
            <a:pPr algn="ctr" eaLnBrk="1" hangingPunct="1">
              <a:buFont typeface="Wingdings 3" pitchFamily="18" charset="2"/>
              <a:buNone/>
            </a:pPr>
            <a:r>
              <a:rPr lang="en-US" altLang="en-US" sz="2000" smtClean="0"/>
              <a:t>@Noellerson</a:t>
            </a:r>
          </a:p>
          <a:p>
            <a:pPr algn="ctr" eaLnBrk="1" hangingPunct="1">
              <a:buFont typeface="Wingdings 3" pitchFamily="18" charset="2"/>
              <a:buNone/>
            </a:pPr>
            <a:endParaRPr lang="en-US" altLang="en-US" smtClean="0"/>
          </a:p>
          <a:p>
            <a:pPr algn="ctr" eaLnBrk="1" hangingPunct="1">
              <a:buFont typeface="Wingdings 3" pitchFamily="18" charset="2"/>
              <a:buNone/>
            </a:pPr>
            <a:endParaRPr lang="en-US" altLang="en-US" sz="1800" smtClean="0"/>
          </a:p>
          <a:p>
            <a:pPr eaLnBrk="1" hangingPunct="1"/>
            <a:endParaRPr lang="en-US" altLang="en-US" sz="2000" smtClean="0"/>
          </a:p>
        </p:txBody>
      </p:sp>
      <p:sp>
        <p:nvSpPr>
          <p:cNvPr id="19461" name="Content Placeholder 3"/>
          <p:cNvSpPr>
            <a:spLocks noGrp="1"/>
          </p:cNvSpPr>
          <p:nvPr>
            <p:ph sz="half" idx="2"/>
          </p:nvPr>
        </p:nvSpPr>
        <p:spPr>
          <a:xfrm>
            <a:off x="2846388" y="3443288"/>
            <a:ext cx="3749675" cy="2286000"/>
          </a:xfrm>
        </p:spPr>
        <p:txBody>
          <a:bodyPr/>
          <a:lstStyle/>
          <a:p>
            <a:pPr algn="ctr" eaLnBrk="1" hangingPunct="1">
              <a:buFont typeface="Wingdings 3" pitchFamily="18" charset="2"/>
              <a:buNone/>
            </a:pPr>
            <a:r>
              <a:rPr lang="en-US" altLang="en-US" b="1" smtClean="0"/>
              <a:t>Leslie Finnan</a:t>
            </a:r>
          </a:p>
          <a:p>
            <a:pPr algn="ctr" eaLnBrk="1" hangingPunct="1">
              <a:buFont typeface="Wingdings 3" pitchFamily="18" charset="2"/>
              <a:buNone/>
            </a:pPr>
            <a:r>
              <a:rPr lang="en-US" altLang="en-US" sz="2000" u="sng" smtClean="0">
                <a:solidFill>
                  <a:srgbClr val="0070C0"/>
                </a:solidFill>
              </a:rPr>
              <a:t>lfinnan@aasa.org</a:t>
            </a:r>
          </a:p>
          <a:p>
            <a:pPr algn="ctr" eaLnBrk="1" hangingPunct="1">
              <a:buFont typeface="Wingdings 3" pitchFamily="18" charset="2"/>
              <a:buNone/>
            </a:pPr>
            <a:r>
              <a:rPr lang="en-US" altLang="en-US" sz="2000" smtClean="0"/>
              <a:t>@LeslieFinnan</a:t>
            </a:r>
          </a:p>
          <a:p>
            <a:pPr algn="ctr" eaLnBrk="1" hangingPunct="1">
              <a:buFont typeface="Wingdings 3" pitchFamily="18" charset="2"/>
              <a:buNone/>
            </a:pPr>
            <a:endParaRPr lang="en-US" altLang="en-US" smtClean="0"/>
          </a:p>
          <a:p>
            <a:pPr eaLnBrk="1" hangingPunct="1"/>
            <a:endParaRPr lang="en-US" altLang="en-US" sz="2000" smtClean="0"/>
          </a:p>
        </p:txBody>
      </p:sp>
      <p:sp>
        <p:nvSpPr>
          <p:cNvPr id="19462" name="TextBox 4"/>
          <p:cNvSpPr txBox="1">
            <a:spLocks noChangeArrowheads="1"/>
          </p:cNvSpPr>
          <p:nvPr/>
        </p:nvSpPr>
        <p:spPr bwMode="auto">
          <a:xfrm>
            <a:off x="1447800" y="5943600"/>
            <a:ext cx="6172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Arial" charset="0"/>
              </a:rPr>
              <a:t>Join AASA today! </a:t>
            </a:r>
            <a:r>
              <a:rPr lang="en-US" altLang="en-US" sz="2400">
                <a:solidFill>
                  <a:srgbClr val="0070C0"/>
                </a:solidFill>
                <a:latin typeface="Arial" charset="0"/>
                <a:hlinkClick r:id="rId3"/>
              </a:rPr>
              <a:t>http://aasa.org/join.aspx</a:t>
            </a:r>
            <a:r>
              <a:rPr lang="en-US" altLang="en-US" sz="2400">
                <a:solidFill>
                  <a:srgbClr val="0070C0"/>
                </a:solidFill>
                <a:latin typeface="Arial" charset="0"/>
              </a:rPr>
              <a:t> </a:t>
            </a:r>
          </a:p>
        </p:txBody>
      </p:sp>
      <p:sp>
        <p:nvSpPr>
          <p:cNvPr id="19463" name="TextBox 1"/>
          <p:cNvSpPr txBox="1">
            <a:spLocks noChangeArrowheads="1"/>
          </p:cNvSpPr>
          <p:nvPr/>
        </p:nvSpPr>
        <p:spPr bwMode="auto">
          <a:xfrm>
            <a:off x="5337175" y="1828800"/>
            <a:ext cx="2571750" cy="1446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b="1"/>
              <a:t>Sasha Pudelski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u="sng">
                <a:solidFill>
                  <a:srgbClr val="0070C0"/>
                </a:solidFill>
              </a:rPr>
              <a:t>spudelski@aasa.org</a:t>
            </a:r>
            <a:r>
              <a:rPr lang="en-US" altLang="en-US" sz="2000"/>
              <a:t>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/>
              <a:t>@Spudelski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000"/>
          </a:p>
        </p:txBody>
      </p:sp>
    </p:spTree>
    <p:extLst>
      <p:ext uri="{BB962C8B-B14F-4D97-AF65-F5344CB8AC3E}">
        <p14:creationId xmlns:p14="http://schemas.microsoft.com/office/powerpoint/2010/main" val="35622187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4379 AASA 2013 Membership PowerPoint Slides_Inside2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4288"/>
            <a:ext cx="9144000" cy="68580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Moving Pieces?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House and Senate Bills: Summer 2015</a:t>
            </a:r>
          </a:p>
          <a:p>
            <a:r>
              <a:rPr lang="en-US" dirty="0" smtClean="0"/>
              <a:t>Conference Conversation: Late Summer/Fall</a:t>
            </a:r>
          </a:p>
          <a:p>
            <a:r>
              <a:rPr lang="en-US" dirty="0" smtClean="0"/>
              <a:t>Conference Committee: Nov 2015</a:t>
            </a:r>
          </a:p>
          <a:p>
            <a:r>
              <a:rPr lang="en-US" dirty="0" smtClean="0"/>
              <a:t>ESSA:</a:t>
            </a:r>
          </a:p>
          <a:p>
            <a:pPr lvl="1"/>
            <a:r>
              <a:rPr lang="en-US" dirty="0" smtClean="0"/>
              <a:t>Filed Nov 30</a:t>
            </a:r>
          </a:p>
          <a:p>
            <a:pPr lvl="1"/>
            <a:r>
              <a:rPr lang="en-US" dirty="0" smtClean="0"/>
              <a:t>Voted…12/2?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56455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4379 AASA 2013 Membership PowerPoint Slides_Inside2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4288"/>
            <a:ext cx="9144000" cy="68580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What’s in the Bill?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ESSA is a significant improvement over current law.</a:t>
            </a:r>
          </a:p>
          <a:p>
            <a:r>
              <a:rPr lang="en-US" dirty="0" smtClean="0"/>
              <a:t>Maintains federal role, but emphasizes role is to support/strengthen, not dictate/prescribe to, schools</a:t>
            </a:r>
          </a:p>
          <a:p>
            <a:r>
              <a:rPr lang="en-US" dirty="0" smtClean="0"/>
              <a:t>Returns pendulum of federal overreach and prescription back to state/local control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5223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4379 AASA 2013 Membership PowerPoint Slides_Inside2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4288"/>
            <a:ext cx="9144000" cy="68580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What’s in the bill?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Meat &amp; Potato Issues</a:t>
            </a:r>
          </a:p>
          <a:p>
            <a:pPr lvl="1"/>
            <a:r>
              <a:rPr lang="en-US" dirty="0" smtClean="0"/>
              <a:t>Standards</a:t>
            </a:r>
          </a:p>
          <a:p>
            <a:pPr lvl="1"/>
            <a:r>
              <a:rPr lang="en-US" dirty="0" smtClean="0"/>
              <a:t>Assessments</a:t>
            </a:r>
          </a:p>
          <a:p>
            <a:pPr lvl="1"/>
            <a:r>
              <a:rPr lang="en-US" dirty="0" smtClean="0"/>
              <a:t>Accountability</a:t>
            </a:r>
          </a:p>
          <a:p>
            <a:r>
              <a:rPr lang="en-US" dirty="0" smtClean="0"/>
              <a:t>AASA Conference Priorities</a:t>
            </a:r>
          </a:p>
          <a:p>
            <a:pPr lvl="1"/>
            <a:r>
              <a:rPr lang="en-US" dirty="0" smtClean="0"/>
              <a:t>Portability, Title I Formula, Expanded Accountability, Expanded Data Collection, Alternate Assessment</a:t>
            </a:r>
          </a:p>
          <a:p>
            <a:pPr lvl="1"/>
            <a:r>
              <a:rPr lang="en-US" dirty="0" smtClean="0"/>
              <a:t>We’re 5 for 5!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60011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4379 AASA 2013 Membership PowerPoint Slides_Inside2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4288"/>
            <a:ext cx="9144000" cy="68580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What’s in the bill?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Other Assessment:</a:t>
            </a:r>
          </a:p>
          <a:p>
            <a:pPr lvl="1"/>
            <a:r>
              <a:rPr lang="en-US" dirty="0" smtClean="0"/>
              <a:t>Pilot, Local Assessment, Participation/Opt Out</a:t>
            </a:r>
          </a:p>
          <a:p>
            <a:r>
              <a:rPr lang="en-US" dirty="0" smtClean="0"/>
              <a:t>Title I, Other</a:t>
            </a:r>
          </a:p>
          <a:p>
            <a:pPr lvl="1"/>
            <a:r>
              <a:rPr lang="en-US" dirty="0" smtClean="0"/>
              <a:t>Portability is OUT; weighted funding pilot is IN</a:t>
            </a:r>
          </a:p>
          <a:p>
            <a:pPr lvl="1"/>
            <a:r>
              <a:rPr lang="en-US" dirty="0" smtClean="0"/>
              <a:t>SIG is out, but money is still available for innovation</a:t>
            </a:r>
          </a:p>
          <a:p>
            <a:pPr lvl="1"/>
            <a:r>
              <a:rPr lang="en-US" dirty="0" smtClean="0"/>
              <a:t>Maintenance of Effort is IN</a:t>
            </a:r>
          </a:p>
          <a:p>
            <a:pPr lvl="1"/>
            <a:r>
              <a:rPr lang="en-US" dirty="0" smtClean="0"/>
              <a:t>No Title I Formula rewrite, but there is a Congressional Study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76383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4379 AASA 2013 Membership PowerPoint Slides_Inside2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4288"/>
            <a:ext cx="9144000" cy="68580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What’s in the bill?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Rural Education: REAP, USED Study, and consolidated grants</a:t>
            </a:r>
          </a:p>
          <a:p>
            <a:r>
              <a:rPr lang="en-US" dirty="0" smtClean="0"/>
              <a:t>Titles II (Professional Development) and IV (school climate) are bloc grants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992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4379 AASA 2013 Membership PowerPoint Slides_Inside2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4288"/>
            <a:ext cx="9144000" cy="68580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Timeline and Implementation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Stakeholder Support:</a:t>
            </a:r>
          </a:p>
          <a:p>
            <a:pPr lvl="1"/>
            <a:r>
              <a:rPr lang="en-US" dirty="0" smtClean="0"/>
              <a:t>Education Groups, Disabilities Groups, Governance Groups, Civil Rights Groups</a:t>
            </a:r>
          </a:p>
          <a:p>
            <a:r>
              <a:rPr lang="en-US" dirty="0" smtClean="0"/>
              <a:t>School House Rocks</a:t>
            </a:r>
          </a:p>
          <a:p>
            <a:pPr lvl="1"/>
            <a:r>
              <a:rPr lang="en-US" dirty="0" smtClean="0"/>
              <a:t>House Vote: 12/2?</a:t>
            </a:r>
          </a:p>
          <a:p>
            <a:pPr lvl="1"/>
            <a:r>
              <a:rPr lang="en-US" dirty="0" smtClean="0"/>
              <a:t>Senate Vote: Week of 12/7</a:t>
            </a:r>
          </a:p>
          <a:p>
            <a:pPr lvl="1"/>
            <a:r>
              <a:rPr lang="en-US" dirty="0" smtClean="0"/>
              <a:t>To the President’s desk shortly there after</a:t>
            </a:r>
          </a:p>
          <a:p>
            <a:pPr lvl="1"/>
            <a:r>
              <a:rPr lang="en-US" dirty="0" smtClean="0"/>
              <a:t>Related items: Current continuing resolution expires December 11. Congress will need to adopt a long-term funding plan, and has indicated they want to adjourn by Dec. 11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39677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4379 AASA 2013 Membership PowerPoint Slides_Inside2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4288"/>
            <a:ext cx="9144000" cy="68580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Timeline and Implementation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Signed into law (presumably Dec 2015)</a:t>
            </a:r>
          </a:p>
          <a:p>
            <a:r>
              <a:rPr lang="en-US" dirty="0" smtClean="0"/>
              <a:t>Current waivers would expire July 31, 2015</a:t>
            </a:r>
          </a:p>
          <a:p>
            <a:r>
              <a:rPr lang="en-US" dirty="0" smtClean="0"/>
              <a:t>New provisions go into effect for 2017-18 school year</a:t>
            </a:r>
          </a:p>
          <a:p>
            <a:r>
              <a:rPr lang="en-US" dirty="0" smtClean="0"/>
              <a:t>2016-17 school year could be ‘soft launch’ of new elements</a:t>
            </a:r>
          </a:p>
          <a:p>
            <a:r>
              <a:rPr lang="en-US" dirty="0" smtClean="0"/>
              <a:t>FY16 competitive funding will flow through current law construct; FY17 dollars will flow through ESSA construct (in schools for 17-18 school year)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02550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4" descr="4379 AASA 2013 Membership PowerPoint Slides_Inside2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 smtClean="0"/>
              <a:t>Other Topics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0"/>
            <a:ext cx="8077200" cy="4525963"/>
          </a:xfrm>
        </p:spPr>
        <p:txBody>
          <a:bodyPr rtlCol="0">
            <a:normAutofit fontScale="925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Appropriations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E-Rate/Lifeline/Education </a:t>
            </a:r>
            <a:r>
              <a:rPr lang="en-US" dirty="0" smtClean="0"/>
              <a:t>Broadband Services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Perkins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Student Data &amp; Privacy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Charters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Higher Education Act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Affordable Care Act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Early Learning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More?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74250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</TotalTime>
  <Words>418</Words>
  <Application>Microsoft Office PowerPoint</Application>
  <PresentationFormat>On-screen Show (4:3)</PresentationFormat>
  <Paragraphs>78</Paragraphs>
  <Slides>11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Every Student Succeeds Act</vt:lpstr>
      <vt:lpstr>Moving Pieces?</vt:lpstr>
      <vt:lpstr>What’s in the Bill?</vt:lpstr>
      <vt:lpstr>What’s in the bill?</vt:lpstr>
      <vt:lpstr>What’s in the bill?</vt:lpstr>
      <vt:lpstr>What’s in the bill?</vt:lpstr>
      <vt:lpstr>Timeline and Implementation</vt:lpstr>
      <vt:lpstr>Timeline and Implementation</vt:lpstr>
      <vt:lpstr>Other Topics</vt:lpstr>
      <vt:lpstr>Questions? Comments?</vt:lpstr>
      <vt:lpstr>AASA Policy &amp; Advocacy Team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Noelle Ellerson</dc:creator>
  <cp:lastModifiedBy>Noelle Ellerson</cp:lastModifiedBy>
  <cp:revision>6</cp:revision>
  <dcterms:created xsi:type="dcterms:W3CDTF">2015-12-02T03:28:14Z</dcterms:created>
  <dcterms:modified xsi:type="dcterms:W3CDTF">2015-12-02T04:23:41Z</dcterms:modified>
</cp:coreProperties>
</file>