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74" r:id="rId4"/>
    <p:sldId id="276" r:id="rId5"/>
    <p:sldId id="257" r:id="rId6"/>
    <p:sldId id="258" r:id="rId7"/>
    <p:sldId id="259" r:id="rId8"/>
    <p:sldId id="261" r:id="rId9"/>
    <p:sldId id="272" r:id="rId10"/>
    <p:sldId id="262" r:id="rId11"/>
    <p:sldId id="263" r:id="rId12"/>
    <p:sldId id="264" r:id="rId13"/>
    <p:sldId id="273" r:id="rId14"/>
    <p:sldId id="265" r:id="rId15"/>
    <p:sldId id="266" r:id="rId16"/>
    <p:sldId id="268" r:id="rId17"/>
    <p:sldId id="269" r:id="rId18"/>
    <p:sldId id="270" r:id="rId19"/>
    <p:sldId id="271"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4114800"/>
            <a:ext cx="6400800" cy="15240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17336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71963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4743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8051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376139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40446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02038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53695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8326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9207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89285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6309360"/>
            <a:ext cx="9144000" cy="548640"/>
          </a:xfrm>
          <a:prstGeom prst="rect">
            <a:avLst/>
          </a:prstGeom>
        </p:spPr>
      </p:pic>
    </p:spTree>
    <p:extLst>
      <p:ext uri="{BB962C8B-B14F-4D97-AF65-F5344CB8AC3E}">
        <p14:creationId xmlns:p14="http://schemas.microsoft.com/office/powerpoint/2010/main" val="35166070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000" b="1" kern="1200">
          <a:solidFill>
            <a:srgbClr val="8B2331"/>
          </a:solidFill>
          <a:latin typeface="+mj-lt"/>
          <a:ea typeface="+mj-ea"/>
          <a:cs typeface="+mj-cs"/>
        </a:defRPr>
      </a:lvl1pPr>
    </p:titleStyle>
    <p:bodyStyle>
      <a:lvl1pPr marL="342900" indent="-342900" algn="l" defTabSz="914400" rtl="0" eaLnBrk="1" latinLnBrk="0" hangingPunct="1">
        <a:spcBef>
          <a:spcPct val="20000"/>
        </a:spcBef>
        <a:buSzPct val="75000"/>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SzPct val="75000"/>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SzPct val="75000"/>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SzPct val="75000"/>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SzPct val="75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What’s a school to do?  Undocumented students, sanctuary districts and ICE enforcement</a:t>
            </a:r>
            <a:endParaRPr lang="en-US" dirty="0"/>
          </a:p>
        </p:txBody>
      </p:sp>
      <p:sp>
        <p:nvSpPr>
          <p:cNvPr id="3" name="Subtitle 2"/>
          <p:cNvSpPr>
            <a:spLocks noGrp="1"/>
          </p:cNvSpPr>
          <p:nvPr>
            <p:ph type="subTitle" idx="1"/>
          </p:nvPr>
        </p:nvSpPr>
        <p:spPr/>
        <p:txBody>
          <a:bodyPr>
            <a:normAutofit lnSpcReduction="10000"/>
          </a:bodyPr>
          <a:lstStyle/>
          <a:p>
            <a:endParaRPr lang="en-US" dirty="0" smtClean="0"/>
          </a:p>
          <a:p>
            <a:r>
              <a:rPr lang="en-US" dirty="0" smtClean="0"/>
              <a:t>Jollee Patterson</a:t>
            </a:r>
          </a:p>
          <a:p>
            <a:r>
              <a:rPr lang="en-US" dirty="0" smtClean="0"/>
              <a:t>Miller Nash Graham &amp; Dunn</a:t>
            </a:r>
            <a:endParaRPr lang="en-US" dirty="0"/>
          </a:p>
        </p:txBody>
      </p:sp>
    </p:spTree>
    <p:extLst>
      <p:ext uri="{BB962C8B-B14F-4D97-AF65-F5344CB8AC3E}">
        <p14:creationId xmlns:p14="http://schemas.microsoft.com/office/powerpoint/2010/main" val="2023095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of education records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FERPA prohibits release of student education records without prior parental consent</a:t>
            </a:r>
          </a:p>
          <a:p>
            <a:pPr lvl="1"/>
            <a:r>
              <a:rPr lang="en-US" dirty="0" smtClean="0"/>
              <a:t>No exception that </a:t>
            </a:r>
            <a:r>
              <a:rPr lang="en-US" dirty="0" smtClean="0"/>
              <a:t>clearly applies </a:t>
            </a:r>
            <a:r>
              <a:rPr lang="en-US" dirty="0" smtClean="0"/>
              <a:t>to ICE enforcement – not a health and safety emergency</a:t>
            </a:r>
          </a:p>
          <a:p>
            <a:r>
              <a:rPr lang="en-US" dirty="0" smtClean="0"/>
              <a:t>Designated directory information </a:t>
            </a:r>
            <a:r>
              <a:rPr lang="en-US" u="sng" dirty="0" smtClean="0"/>
              <a:t>may</a:t>
            </a:r>
            <a:r>
              <a:rPr lang="en-US" dirty="0" smtClean="0"/>
              <a:t> be released without parental consent 	</a:t>
            </a:r>
          </a:p>
          <a:p>
            <a:pPr lvl="1"/>
            <a:r>
              <a:rPr lang="en-US" dirty="0" smtClean="0"/>
              <a:t>Current practice regarding release of directory information may only apply to local law enforcement</a:t>
            </a:r>
          </a:p>
          <a:p>
            <a:pPr lvl="1"/>
            <a:r>
              <a:rPr lang="en-US" dirty="0"/>
              <a:t>D</a:t>
            </a:r>
            <a:r>
              <a:rPr lang="en-US" dirty="0" smtClean="0"/>
              <a:t>ecide what practice your district will follow for federal agents, and clearly communicate to your schools</a:t>
            </a:r>
          </a:p>
          <a:p>
            <a:pPr marL="457200" lvl="1" indent="0">
              <a:buNone/>
            </a:pPr>
            <a:endParaRPr lang="en-US" dirty="0"/>
          </a:p>
        </p:txBody>
      </p:sp>
    </p:spTree>
    <p:extLst>
      <p:ext uri="{BB962C8B-B14F-4D97-AF65-F5344CB8AC3E}">
        <p14:creationId xmlns:p14="http://schemas.microsoft.com/office/powerpoint/2010/main" val="3269249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Release of education records - subpoenas</a:t>
            </a:r>
            <a:endParaRPr lang="en-US" dirty="0"/>
          </a:p>
        </p:txBody>
      </p:sp>
      <p:sp>
        <p:nvSpPr>
          <p:cNvPr id="3" name="Content Placeholder 2"/>
          <p:cNvSpPr>
            <a:spLocks noGrp="1"/>
          </p:cNvSpPr>
          <p:nvPr>
            <p:ph idx="1"/>
          </p:nvPr>
        </p:nvSpPr>
        <p:spPr/>
        <p:txBody>
          <a:bodyPr>
            <a:normAutofit/>
          </a:bodyPr>
          <a:lstStyle/>
          <a:p>
            <a:r>
              <a:rPr lang="en-US" dirty="0" smtClean="0"/>
              <a:t>Schools must produce education records in response to a subpoena, but FERPA requires “reasonable effort” to notify parents before responding</a:t>
            </a:r>
          </a:p>
          <a:p>
            <a:r>
              <a:rPr lang="en-US" dirty="0" smtClean="0"/>
              <a:t>School staff should direct subpoenas to central office to ensure consistent response in accordance with policies</a:t>
            </a:r>
          </a:p>
          <a:p>
            <a:pPr marL="0" indent="0">
              <a:buNone/>
            </a:pPr>
            <a:endParaRPr lang="en-US" dirty="0" smtClean="0"/>
          </a:p>
          <a:p>
            <a:endParaRPr lang="en-US" dirty="0"/>
          </a:p>
        </p:txBody>
      </p:sp>
    </p:spTree>
    <p:extLst>
      <p:ext uri="{BB962C8B-B14F-4D97-AF65-F5344CB8AC3E}">
        <p14:creationId xmlns:p14="http://schemas.microsoft.com/office/powerpoint/2010/main" val="30277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interviews by ICE agents</a:t>
            </a:r>
            <a:endParaRPr lang="en-US" dirty="0"/>
          </a:p>
        </p:txBody>
      </p:sp>
      <p:sp>
        <p:nvSpPr>
          <p:cNvPr id="3" name="Content Placeholder 2"/>
          <p:cNvSpPr>
            <a:spLocks noGrp="1"/>
          </p:cNvSpPr>
          <p:nvPr>
            <p:ph idx="1"/>
          </p:nvPr>
        </p:nvSpPr>
        <p:spPr/>
        <p:txBody>
          <a:bodyPr>
            <a:normAutofit lnSpcReduction="10000"/>
          </a:bodyPr>
          <a:lstStyle/>
          <a:p>
            <a:r>
              <a:rPr lang="en-US" dirty="0" smtClean="0"/>
              <a:t>Review policies and practices regarding making students available to law enforcement during the school day</a:t>
            </a:r>
          </a:p>
          <a:p>
            <a:r>
              <a:rPr lang="en-US" dirty="0" smtClean="0"/>
              <a:t>Formal or informal agreements with local law enforcement may not apply to federal agents</a:t>
            </a:r>
          </a:p>
          <a:p>
            <a:r>
              <a:rPr lang="en-US" dirty="0" smtClean="0"/>
              <a:t>Significant risk in not providing prior notice to parents of law enforcement interviews, except in cases of child abuse, imminent harm or warrant</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120726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interviews by ICE agents	</a:t>
            </a:r>
            <a:endParaRPr lang="en-US" dirty="0"/>
          </a:p>
        </p:txBody>
      </p:sp>
      <p:sp>
        <p:nvSpPr>
          <p:cNvPr id="3" name="Content Placeholder 2"/>
          <p:cNvSpPr>
            <a:spLocks noGrp="1"/>
          </p:cNvSpPr>
          <p:nvPr>
            <p:ph idx="1"/>
          </p:nvPr>
        </p:nvSpPr>
        <p:spPr/>
        <p:txBody>
          <a:bodyPr>
            <a:normAutofit fontScale="92500"/>
          </a:bodyPr>
          <a:lstStyle/>
          <a:p>
            <a:r>
              <a:rPr lang="en-US" dirty="0" smtClean="0"/>
              <a:t>If an ICE agent comes to school seeking to interview a student, best practice is for school staff to take agent’s contact information and tell him/her that someone will be in touch promptly  </a:t>
            </a:r>
          </a:p>
          <a:p>
            <a:r>
              <a:rPr lang="en-US" dirty="0" smtClean="0"/>
              <a:t>Schools should not release student information or make students available for interview on the spot</a:t>
            </a:r>
          </a:p>
          <a:p>
            <a:r>
              <a:rPr lang="en-US" dirty="0" smtClean="0"/>
              <a:t>School should not confirm that student is in attendance</a:t>
            </a:r>
          </a:p>
          <a:p>
            <a:endParaRPr lang="en-US" dirty="0"/>
          </a:p>
        </p:txBody>
      </p:sp>
    </p:spTree>
    <p:extLst>
      <p:ext uri="{BB962C8B-B14F-4D97-AF65-F5344CB8AC3E}">
        <p14:creationId xmlns:p14="http://schemas.microsoft.com/office/powerpoint/2010/main" val="3212953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 sanctuary districts risk loss of federal funds?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Very complex </a:t>
            </a:r>
            <a:r>
              <a:rPr lang="en-US" dirty="0" smtClean="0"/>
              <a:t>question under Tenth Amendment</a:t>
            </a:r>
            <a:endParaRPr lang="en-US" dirty="0" smtClean="0"/>
          </a:p>
          <a:p>
            <a:r>
              <a:rPr lang="en-US" dirty="0" smtClean="0"/>
              <a:t>Generally understood that federal government cannot require states to assist with federal law enforcement </a:t>
            </a:r>
          </a:p>
          <a:p>
            <a:pPr lvl="1"/>
            <a:r>
              <a:rPr lang="en-US" dirty="0" smtClean="0"/>
              <a:t>Numerous legal challenges to executive order that purports to sanction states and local jurisdictions</a:t>
            </a:r>
          </a:p>
          <a:p>
            <a:r>
              <a:rPr lang="en-US" dirty="0" smtClean="0"/>
              <a:t>Most federal funds for schools come through congressional appropriation.  Substantive changes </a:t>
            </a:r>
            <a:r>
              <a:rPr lang="en-US" dirty="0" smtClean="0"/>
              <a:t>would </a:t>
            </a:r>
            <a:r>
              <a:rPr lang="en-US" dirty="0" smtClean="0"/>
              <a:t>require congressional approval.  </a:t>
            </a:r>
            <a:endParaRPr lang="en-US" dirty="0" smtClean="0"/>
          </a:p>
          <a:p>
            <a:r>
              <a:rPr lang="en-US" dirty="0" smtClean="0"/>
              <a:t>2017 DHS Orders solicit – but do not require – local law enforcement cooperation with §287(g) program</a:t>
            </a:r>
            <a:endParaRPr lang="en-US" dirty="0" smtClean="0"/>
          </a:p>
          <a:p>
            <a:endParaRPr lang="en-US" dirty="0" smtClean="0"/>
          </a:p>
          <a:p>
            <a:endParaRPr lang="en-US" dirty="0"/>
          </a:p>
        </p:txBody>
      </p:sp>
    </p:spTree>
    <p:extLst>
      <p:ext uri="{BB962C8B-B14F-4D97-AF65-F5344CB8AC3E}">
        <p14:creationId xmlns:p14="http://schemas.microsoft.com/office/powerpoint/2010/main" val="1681655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about DACA and visa holders?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President indicated intent to review DACA (Deferred Action for Childhood Arrivals) but has not issued any orders or </a:t>
            </a:r>
            <a:r>
              <a:rPr lang="en-US" dirty="0" smtClean="0"/>
              <a:t>guidance.  2017 DHS Orders “do not affect DACA recipients</a:t>
            </a:r>
            <a:r>
              <a:rPr lang="en-US" dirty="0" smtClean="0"/>
              <a:t>.”</a:t>
            </a:r>
            <a:endParaRPr lang="en-US" dirty="0" smtClean="0"/>
          </a:p>
          <a:p>
            <a:r>
              <a:rPr lang="en-US" dirty="0" smtClean="0"/>
              <a:t>For school staff on visas, be cautious and consult individual legal counsel</a:t>
            </a:r>
          </a:p>
          <a:p>
            <a:pPr lvl="1"/>
            <a:r>
              <a:rPr lang="en-US" dirty="0" smtClean="0"/>
              <a:t>Executive Order “Protecting </a:t>
            </a:r>
            <a:r>
              <a:rPr lang="en-US" dirty="0"/>
              <a:t>the Nation </a:t>
            </a:r>
            <a:r>
              <a:rPr lang="en-US" dirty="0" smtClean="0"/>
              <a:t>from </a:t>
            </a:r>
            <a:r>
              <a:rPr lang="en-US" dirty="0"/>
              <a:t>Foreign Terrorist Entry into the United </a:t>
            </a:r>
            <a:r>
              <a:rPr lang="en-US" dirty="0" smtClean="0"/>
              <a:t>States” currently on hold</a:t>
            </a:r>
          </a:p>
          <a:p>
            <a:pPr lvl="1"/>
            <a:r>
              <a:rPr lang="en-US" dirty="0"/>
              <a:t>V</a:t>
            </a:r>
            <a:r>
              <a:rPr lang="en-US" dirty="0" smtClean="0"/>
              <a:t>isa holders from named countries should be very cautious about leaving the U.S</a:t>
            </a:r>
            <a:r>
              <a:rPr lang="en-US" dirty="0"/>
              <a:t>.</a:t>
            </a:r>
          </a:p>
        </p:txBody>
      </p:sp>
    </p:spTree>
    <p:extLst>
      <p:ext uri="{BB962C8B-B14F-4D97-AF65-F5344CB8AC3E}">
        <p14:creationId xmlns:p14="http://schemas.microsoft.com/office/powerpoint/2010/main" val="361502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Records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Update emergency contact information for students</a:t>
            </a:r>
            <a:endParaRPr lang="en-US" dirty="0" smtClean="0"/>
          </a:p>
          <a:p>
            <a:r>
              <a:rPr lang="en-US" dirty="0" smtClean="0"/>
              <a:t>Review </a:t>
            </a:r>
            <a:r>
              <a:rPr lang="en-US" dirty="0" smtClean="0"/>
              <a:t>polices regarding </a:t>
            </a:r>
            <a:r>
              <a:rPr lang="en-US" dirty="0" smtClean="0"/>
              <a:t>directory information </a:t>
            </a:r>
          </a:p>
          <a:p>
            <a:r>
              <a:rPr lang="en-US" dirty="0" smtClean="0"/>
              <a:t>Direct </a:t>
            </a:r>
            <a:r>
              <a:rPr lang="en-US" dirty="0" smtClean="0"/>
              <a:t>school staff to consult with central office before responding to a request for information or a subpoena </a:t>
            </a:r>
          </a:p>
          <a:p>
            <a:r>
              <a:rPr lang="en-US" dirty="0" smtClean="0"/>
              <a:t>Assign central office person to respond to requests to ensure correct and consistent practice</a:t>
            </a:r>
          </a:p>
          <a:p>
            <a:r>
              <a:rPr lang="en-US" dirty="0" smtClean="0"/>
              <a:t>Don’t collect or maintain records related to immigration status</a:t>
            </a:r>
          </a:p>
          <a:p>
            <a:r>
              <a:rPr lang="en-US" dirty="0" smtClean="0"/>
              <a:t>Inform community of district policy and practice</a:t>
            </a:r>
          </a:p>
        </p:txBody>
      </p:sp>
    </p:spTree>
    <p:extLst>
      <p:ext uri="{BB962C8B-B14F-4D97-AF65-F5344CB8AC3E}">
        <p14:creationId xmlns:p14="http://schemas.microsoft.com/office/powerpoint/2010/main" val="705087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 Law </a:t>
            </a:r>
            <a:r>
              <a:rPr lang="en-US" dirty="0"/>
              <a:t>E</a:t>
            </a:r>
            <a:r>
              <a:rPr lang="en-US" dirty="0" smtClean="0"/>
              <a:t>nforcement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Review policies and practices on cooperation with local and federal law enforcement</a:t>
            </a:r>
          </a:p>
          <a:p>
            <a:r>
              <a:rPr lang="en-US" dirty="0" smtClean="0"/>
              <a:t>Risky to make students available for law enforcement interviews with law enforcement, except in cases of child abuse, imminent harm or a warrant</a:t>
            </a:r>
          </a:p>
          <a:p>
            <a:r>
              <a:rPr lang="en-US" dirty="0" smtClean="0"/>
              <a:t>School personnel should not confirm attendance status of student before communication with central office</a:t>
            </a:r>
          </a:p>
          <a:p>
            <a:r>
              <a:rPr lang="en-US" dirty="0" smtClean="0"/>
              <a:t>School personnel should take agent information and coordinate through central office</a:t>
            </a:r>
          </a:p>
          <a:p>
            <a:r>
              <a:rPr lang="en-US" dirty="0" smtClean="0"/>
              <a:t>Review district policy with local law enforcement</a:t>
            </a:r>
          </a:p>
          <a:p>
            <a:r>
              <a:rPr lang="en-US" dirty="0" smtClean="0"/>
              <a:t>Inform community of district policy and practice</a:t>
            </a:r>
            <a:endParaRPr lang="en-US" dirty="0"/>
          </a:p>
        </p:txBody>
      </p:sp>
    </p:spTree>
    <p:extLst>
      <p:ext uri="{BB962C8B-B14F-4D97-AF65-F5344CB8AC3E}">
        <p14:creationId xmlns:p14="http://schemas.microsoft.com/office/powerpoint/2010/main" val="4094021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 School Climate</a:t>
            </a:r>
            <a:endParaRPr lang="en-US" dirty="0"/>
          </a:p>
        </p:txBody>
      </p:sp>
      <p:sp>
        <p:nvSpPr>
          <p:cNvPr id="3" name="Content Placeholder 2"/>
          <p:cNvSpPr>
            <a:spLocks noGrp="1"/>
          </p:cNvSpPr>
          <p:nvPr>
            <p:ph idx="1"/>
          </p:nvPr>
        </p:nvSpPr>
        <p:spPr/>
        <p:txBody>
          <a:bodyPr/>
          <a:lstStyle/>
          <a:p>
            <a:r>
              <a:rPr lang="en-US" dirty="0"/>
              <a:t>Review policies on bullying and </a:t>
            </a:r>
            <a:r>
              <a:rPr lang="en-US" dirty="0" smtClean="0"/>
              <a:t>harassment</a:t>
            </a:r>
          </a:p>
          <a:p>
            <a:r>
              <a:rPr lang="en-US" dirty="0" smtClean="0"/>
              <a:t>Ensure students are informed about how to report concerns</a:t>
            </a:r>
          </a:p>
          <a:p>
            <a:r>
              <a:rPr lang="en-US" dirty="0" smtClean="0"/>
              <a:t>Thoroughly investigate concerns of harassment and bullying, take action where substantiated</a:t>
            </a:r>
            <a:endParaRPr lang="en-US" dirty="0"/>
          </a:p>
          <a:p>
            <a:r>
              <a:rPr lang="en-US" dirty="0"/>
              <a:t>Affirm importance of safe and supportive environment for all students</a:t>
            </a:r>
          </a:p>
          <a:p>
            <a:endParaRPr lang="en-US" dirty="0"/>
          </a:p>
        </p:txBody>
      </p:sp>
    </p:spTree>
    <p:extLst>
      <p:ext uri="{BB962C8B-B14F-4D97-AF65-F5344CB8AC3E}">
        <p14:creationId xmlns:p14="http://schemas.microsoft.com/office/powerpoint/2010/main" val="1974513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Best practices – communicate and be prepared!</a:t>
            </a:r>
            <a:endParaRPr lang="en-US" dirty="0"/>
          </a:p>
        </p:txBody>
      </p:sp>
      <p:sp>
        <p:nvSpPr>
          <p:cNvPr id="3" name="Content Placeholder 2"/>
          <p:cNvSpPr>
            <a:spLocks noGrp="1"/>
          </p:cNvSpPr>
          <p:nvPr>
            <p:ph idx="1"/>
          </p:nvPr>
        </p:nvSpPr>
        <p:spPr/>
        <p:txBody>
          <a:bodyPr/>
          <a:lstStyle/>
          <a:p>
            <a:r>
              <a:rPr lang="en-US" dirty="0" smtClean="0"/>
              <a:t>Determine district policy</a:t>
            </a:r>
          </a:p>
          <a:p>
            <a:r>
              <a:rPr lang="en-US" dirty="0" smtClean="0"/>
              <a:t>Communicate to your schools, students and families</a:t>
            </a:r>
          </a:p>
          <a:p>
            <a:r>
              <a:rPr lang="en-US" dirty="0" smtClean="0"/>
              <a:t>Respond to concerns and keep documentation</a:t>
            </a:r>
          </a:p>
          <a:p>
            <a:r>
              <a:rPr lang="en-US" dirty="0" smtClean="0"/>
              <a:t>Prepare in advance for media coverage </a:t>
            </a:r>
            <a:endParaRPr lang="en-US" dirty="0"/>
          </a:p>
        </p:txBody>
      </p:sp>
    </p:spTree>
    <p:extLst>
      <p:ext uri="{BB962C8B-B14F-4D97-AF65-F5344CB8AC3E}">
        <p14:creationId xmlns:p14="http://schemas.microsoft.com/office/powerpoint/2010/main" val="490440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Executive </a:t>
            </a:r>
            <a:r>
              <a:rPr lang="en-US" dirty="0" smtClean="0"/>
              <a:t>Orders on “Protecting the Homeland” </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r>
              <a:rPr lang="en-US" sz="3900" dirty="0" smtClean="0"/>
              <a:t>President has issued several Executive </a:t>
            </a:r>
            <a:r>
              <a:rPr lang="en-US" sz="3900" dirty="0"/>
              <a:t>Orders collectively called “Protecting the Homeland”</a:t>
            </a:r>
          </a:p>
          <a:p>
            <a:endParaRPr lang="en-US" sz="3900" dirty="0" smtClean="0"/>
          </a:p>
          <a:p>
            <a:r>
              <a:rPr lang="en-US" sz="3900" dirty="0" smtClean="0"/>
              <a:t>Schools most immediately impacted by EO “Enhancing </a:t>
            </a:r>
            <a:r>
              <a:rPr lang="en-US" sz="3900" dirty="0" smtClean="0"/>
              <a:t>Public Safety in the Interior of the United States”</a:t>
            </a:r>
          </a:p>
          <a:p>
            <a:pPr lvl="1"/>
            <a:r>
              <a:rPr lang="en-US" sz="3900" dirty="0" smtClean="0"/>
              <a:t>Federal government will increase enforcement efforts against “removable aliens” </a:t>
            </a:r>
          </a:p>
          <a:p>
            <a:pPr lvl="1"/>
            <a:r>
              <a:rPr lang="en-US" sz="3900" dirty="0" smtClean="0"/>
              <a:t>Federal government "shall ensure that [sanctuary] jurisdictions … are not eligible to receive Federal grants, except as deemed necessary for law enforcement purposes..." </a:t>
            </a:r>
          </a:p>
          <a:p>
            <a:pPr marL="0" indent="0">
              <a:buNone/>
            </a:pPr>
            <a:endParaRPr lang="en-US" sz="3900" dirty="0"/>
          </a:p>
        </p:txBody>
      </p:sp>
    </p:spTree>
    <p:extLst>
      <p:ext uri="{BB962C8B-B14F-4D97-AF65-F5344CB8AC3E}">
        <p14:creationId xmlns:p14="http://schemas.microsoft.com/office/powerpoint/2010/main" val="3575186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DHS Implementation Orders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On Feb. 21, DHS issued comprehensive policy guidance implementing the Executive Orders, signaling more </a:t>
            </a:r>
            <a:r>
              <a:rPr lang="en-US" dirty="0"/>
              <a:t>intensive law </a:t>
            </a:r>
            <a:r>
              <a:rPr lang="en-US" dirty="0" smtClean="0"/>
              <a:t>enforcement:</a:t>
            </a:r>
          </a:p>
          <a:p>
            <a:pPr lvl="1"/>
            <a:r>
              <a:rPr lang="en-US" dirty="0"/>
              <a:t> </a:t>
            </a:r>
            <a:r>
              <a:rPr lang="en-US" dirty="0" smtClean="0"/>
              <a:t>Elimination of most </a:t>
            </a:r>
            <a:r>
              <a:rPr lang="en-US" dirty="0"/>
              <a:t>of the previously exempt categories for </a:t>
            </a:r>
            <a:r>
              <a:rPr lang="en-US" dirty="0" smtClean="0"/>
              <a:t>enforcement</a:t>
            </a:r>
          </a:p>
          <a:p>
            <a:pPr lvl="1"/>
            <a:r>
              <a:rPr lang="en-US" dirty="0" smtClean="0"/>
              <a:t> “Sparing” use of parole </a:t>
            </a:r>
            <a:r>
              <a:rPr lang="en-US" dirty="0"/>
              <a:t>in lieu of detention </a:t>
            </a:r>
            <a:r>
              <a:rPr lang="en-US" dirty="0" smtClean="0"/>
              <a:t>and only in </a:t>
            </a:r>
            <a:r>
              <a:rPr lang="en-US" dirty="0"/>
              <a:t>the case of “demonstrated urgent humanitarian reasons or significant public </a:t>
            </a:r>
            <a:r>
              <a:rPr lang="en-US" dirty="0" smtClean="0"/>
              <a:t>benefit”</a:t>
            </a:r>
            <a:r>
              <a:rPr lang="en-US" dirty="0"/>
              <a:t>   </a:t>
            </a:r>
            <a:endParaRPr lang="en-US" dirty="0" smtClean="0"/>
          </a:p>
          <a:p>
            <a:pPr lvl="1"/>
            <a:r>
              <a:rPr lang="en-US" dirty="0" smtClean="0"/>
              <a:t>Higher level of proof for asylum claims</a:t>
            </a:r>
          </a:p>
          <a:p>
            <a:pPr lvl="1"/>
            <a:r>
              <a:rPr lang="en-US" dirty="0" smtClean="0"/>
              <a:t>Elimination of privacy rights for those in immigration </a:t>
            </a:r>
            <a:r>
              <a:rPr lang="en-US" dirty="0"/>
              <a:t>proceedings </a:t>
            </a:r>
            <a:endParaRPr lang="en-US" dirty="0" smtClean="0"/>
          </a:p>
          <a:p>
            <a:pPr lvl="1"/>
            <a:r>
              <a:rPr lang="en-US" dirty="0" smtClean="0"/>
              <a:t>Significant new resources for enforcement </a:t>
            </a:r>
            <a:r>
              <a:rPr lang="en-US" dirty="0"/>
              <a:t>agents and detention </a:t>
            </a:r>
            <a:r>
              <a:rPr lang="en-US" dirty="0" smtClean="0"/>
              <a:t>centers</a:t>
            </a:r>
            <a:r>
              <a:rPr lang="en-US" dirty="0"/>
              <a:t>  </a:t>
            </a:r>
            <a:endParaRPr lang="en-US" dirty="0"/>
          </a:p>
        </p:txBody>
      </p:sp>
    </p:spTree>
    <p:extLst>
      <p:ext uri="{BB962C8B-B14F-4D97-AF65-F5344CB8AC3E}">
        <p14:creationId xmlns:p14="http://schemas.microsoft.com/office/powerpoint/2010/main" val="2269210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about “sensitive location enforcement” </a:t>
            </a:r>
            <a:endParaRPr lang="en-US" dirty="0"/>
          </a:p>
        </p:txBody>
      </p:sp>
      <p:sp>
        <p:nvSpPr>
          <p:cNvPr id="3" name="Content Placeholder 2"/>
          <p:cNvSpPr>
            <a:spLocks noGrp="1"/>
          </p:cNvSpPr>
          <p:nvPr>
            <p:ph idx="1"/>
          </p:nvPr>
        </p:nvSpPr>
        <p:spPr/>
        <p:txBody>
          <a:bodyPr>
            <a:normAutofit fontScale="62500" lnSpcReduction="20000"/>
          </a:bodyPr>
          <a:lstStyle/>
          <a:p>
            <a:endParaRPr lang="en-US" dirty="0" smtClean="0"/>
          </a:p>
          <a:p>
            <a:r>
              <a:rPr lang="en-US" dirty="0" smtClean="0"/>
              <a:t>2011 “</a:t>
            </a:r>
            <a:r>
              <a:rPr lang="en-US" dirty="0"/>
              <a:t>S</a:t>
            </a:r>
            <a:r>
              <a:rPr lang="en-US" dirty="0" smtClean="0"/>
              <a:t>ensitive </a:t>
            </a:r>
            <a:r>
              <a:rPr lang="en-US" dirty="0"/>
              <a:t>L</a:t>
            </a:r>
            <a:r>
              <a:rPr lang="en-US" dirty="0" smtClean="0"/>
              <a:t>ocation</a:t>
            </a:r>
            <a:r>
              <a:rPr lang="en-US" dirty="0"/>
              <a:t>” </a:t>
            </a:r>
            <a:r>
              <a:rPr lang="en-US" dirty="0" smtClean="0"/>
              <a:t>enforcement policy “is </a:t>
            </a:r>
            <a:r>
              <a:rPr lang="en-US" dirty="0"/>
              <a:t>meant to ensure that ICE officers and agents exercise sound judgment when enforcing federal law at or focused on sensitive locations and make substantial efforts to avoid unnecessarily alarming local communities. The policy is not intended to categorically prohibit lawful enforcement operations when there is an immediate need for enforcement </a:t>
            </a:r>
            <a:r>
              <a:rPr lang="en-US" dirty="0" smtClean="0"/>
              <a:t>action …”</a:t>
            </a:r>
            <a:r>
              <a:rPr lang="en-US" dirty="0"/>
              <a:t>  </a:t>
            </a:r>
            <a:endParaRPr lang="en-US" dirty="0" smtClean="0"/>
          </a:p>
          <a:p>
            <a:pPr marL="0" indent="0">
              <a:buNone/>
            </a:pPr>
            <a:endParaRPr lang="en-US" dirty="0" smtClean="0"/>
          </a:p>
          <a:p>
            <a:r>
              <a:rPr lang="en-US" dirty="0"/>
              <a:t>O</a:t>
            </a:r>
            <a:r>
              <a:rPr lang="en-US" dirty="0" smtClean="0"/>
              <a:t>nly </a:t>
            </a:r>
            <a:r>
              <a:rPr lang="en-US" dirty="0"/>
              <a:t>applies to </a:t>
            </a:r>
            <a:r>
              <a:rPr lang="en-US" dirty="0" smtClean="0"/>
              <a:t>arrests, interviews, searches, and surveillance</a:t>
            </a:r>
            <a:r>
              <a:rPr lang="en-US" dirty="0"/>
              <a:t>. </a:t>
            </a:r>
            <a:r>
              <a:rPr lang="en-US" dirty="0" smtClean="0"/>
              <a:t> “Actions </a:t>
            </a:r>
            <a:r>
              <a:rPr lang="en-US" dirty="0"/>
              <a:t>not covered by this policy include actions such as obtaining records. documents and similar materials from officials or employees, providing notice to officials or employees, serving subpoenas [etc</a:t>
            </a:r>
            <a:r>
              <a:rPr lang="en-US" dirty="0" smtClean="0"/>
              <a:t>.]”</a:t>
            </a:r>
            <a:r>
              <a:rPr lang="en-US" dirty="0"/>
              <a:t/>
            </a:r>
            <a:br>
              <a:rPr lang="en-US" dirty="0"/>
            </a:br>
            <a:endParaRPr lang="en-US" dirty="0" smtClean="0"/>
          </a:p>
          <a:p>
            <a:r>
              <a:rPr lang="en-US" dirty="0" smtClean="0"/>
              <a:t>2017 DHS Orders indicate that “sensitive </a:t>
            </a:r>
            <a:r>
              <a:rPr lang="en-US" dirty="0"/>
              <a:t>locations </a:t>
            </a:r>
            <a:r>
              <a:rPr lang="en-US" dirty="0" smtClean="0"/>
              <a:t>guidance” remains </a:t>
            </a:r>
            <a:r>
              <a:rPr lang="en-US" dirty="0"/>
              <a:t>in </a:t>
            </a:r>
            <a:r>
              <a:rPr lang="en-US" dirty="0" smtClean="0"/>
              <a:t>effect</a:t>
            </a:r>
            <a:r>
              <a:rPr lang="en-US" dirty="0"/>
              <a:t/>
            </a:r>
            <a:br>
              <a:rPr lang="en-US" dirty="0"/>
            </a:br>
            <a:endParaRPr lang="en-US" dirty="0"/>
          </a:p>
        </p:txBody>
      </p:sp>
    </p:spTree>
    <p:extLst>
      <p:ext uri="{BB962C8B-B14F-4D97-AF65-F5344CB8AC3E}">
        <p14:creationId xmlns:p14="http://schemas.microsoft.com/office/powerpoint/2010/main" val="1871445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“sanctuary jurisdiction?”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 common definition – depends on the jurisdiction and context</a:t>
            </a:r>
          </a:p>
          <a:p>
            <a:r>
              <a:rPr lang="en-US" dirty="0" smtClean="0"/>
              <a:t>For schools, commonly means that district officials: </a:t>
            </a:r>
          </a:p>
          <a:p>
            <a:pPr lvl="1"/>
            <a:r>
              <a:rPr lang="en-US" dirty="0" smtClean="0"/>
              <a:t>will not provide student or family information to ICE agents except as required by law</a:t>
            </a:r>
          </a:p>
          <a:p>
            <a:pPr lvl="1"/>
            <a:r>
              <a:rPr lang="en-US" dirty="0" smtClean="0"/>
              <a:t>will establish procedural safeguards for ICE agents</a:t>
            </a:r>
          </a:p>
          <a:p>
            <a:pPr lvl="1"/>
            <a:r>
              <a:rPr lang="en-US" dirty="0" smtClean="0"/>
              <a:t>will take other actions to support immigrant students</a:t>
            </a:r>
          </a:p>
          <a:p>
            <a:r>
              <a:rPr lang="en-US" dirty="0" smtClean="0"/>
              <a:t>Concern that “sanctuary” overstates the power of schools to protect students and </a:t>
            </a:r>
            <a:r>
              <a:rPr lang="en-US" dirty="0" smtClean="0"/>
              <a:t>families</a:t>
            </a:r>
          </a:p>
          <a:p>
            <a:r>
              <a:rPr lang="en-US" dirty="0" smtClean="0"/>
              <a:t>DHS Orders do not address sanctuary jurisdiction</a:t>
            </a:r>
            <a:endParaRPr lang="en-US" dirty="0"/>
          </a:p>
        </p:txBody>
      </p:sp>
    </p:spTree>
    <p:extLst>
      <p:ext uri="{BB962C8B-B14F-4D97-AF65-F5344CB8AC3E}">
        <p14:creationId xmlns:p14="http://schemas.microsoft.com/office/powerpoint/2010/main" val="2432382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Oregon law regarding “sanctuary”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“No </a:t>
            </a:r>
            <a:r>
              <a:rPr lang="en-US" u="sng" dirty="0"/>
              <a:t>law enforcement agency </a:t>
            </a:r>
            <a:r>
              <a:rPr lang="en-US" dirty="0" smtClean="0"/>
              <a:t>shall </a:t>
            </a:r>
            <a:r>
              <a:rPr lang="en-US" dirty="0"/>
              <a:t>use agency moneys, equipment or personnel for the purpose of detecting or apprehending persons whose only violation of law is that they are persons of foreign citizenship present in the United States in violation of federal immigration laws."  </a:t>
            </a:r>
            <a:endParaRPr lang="en-US" dirty="0" smtClean="0"/>
          </a:p>
          <a:p>
            <a:r>
              <a:rPr lang="en-US" dirty="0" smtClean="0"/>
              <a:t>Executive order extends this to other </a:t>
            </a:r>
            <a:r>
              <a:rPr lang="en-US" u="sng" dirty="0" smtClean="0"/>
              <a:t>state</a:t>
            </a:r>
            <a:r>
              <a:rPr lang="en-US" dirty="0" smtClean="0"/>
              <a:t> agencies.</a:t>
            </a:r>
          </a:p>
          <a:p>
            <a:r>
              <a:rPr lang="en-US" dirty="0" smtClean="0"/>
              <a:t>Does </a:t>
            </a:r>
            <a:r>
              <a:rPr lang="en-US" u="sng" dirty="0" smtClean="0"/>
              <a:t>not</a:t>
            </a:r>
            <a:r>
              <a:rPr lang="en-US" dirty="0" smtClean="0"/>
              <a:t> apply to school districts employees (except if designated law enforcement agents)</a:t>
            </a:r>
          </a:p>
          <a:p>
            <a:r>
              <a:rPr lang="en-US" dirty="0" smtClean="0"/>
              <a:t>School districts have to establish their own policy regarding cooperation with federal law enforcement</a:t>
            </a:r>
            <a:endParaRPr lang="en-US" dirty="0"/>
          </a:p>
        </p:txBody>
      </p:sp>
    </p:spTree>
    <p:extLst>
      <p:ext uri="{BB962C8B-B14F-4D97-AF65-F5344CB8AC3E}">
        <p14:creationId xmlns:p14="http://schemas.microsoft.com/office/powerpoint/2010/main" val="1282004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a:t>
            </a:r>
            <a:r>
              <a:rPr lang="en-US" dirty="0" smtClean="0"/>
              <a:t>ights of undocumented students</a:t>
            </a:r>
            <a:endParaRPr lang="en-US" dirty="0"/>
          </a:p>
        </p:txBody>
      </p:sp>
      <p:sp>
        <p:nvSpPr>
          <p:cNvPr id="3" name="Content Placeholder 2"/>
          <p:cNvSpPr>
            <a:spLocks noGrp="1"/>
          </p:cNvSpPr>
          <p:nvPr>
            <p:ph idx="1"/>
          </p:nvPr>
        </p:nvSpPr>
        <p:spPr/>
        <p:txBody>
          <a:bodyPr>
            <a:normAutofit fontScale="85000" lnSpcReduction="20000"/>
          </a:bodyPr>
          <a:lstStyle/>
          <a:p>
            <a:r>
              <a:rPr lang="en-US" u="sng" dirty="0" smtClean="0"/>
              <a:t>Plyler v. Doe </a:t>
            </a:r>
            <a:r>
              <a:rPr lang="en-US" dirty="0" smtClean="0"/>
              <a:t>– US Supreme Court case affirming the right of undocumented students to attend school</a:t>
            </a:r>
          </a:p>
          <a:p>
            <a:r>
              <a:rPr lang="en-US" dirty="0" smtClean="0"/>
              <a:t>“By </a:t>
            </a:r>
            <a:r>
              <a:rPr lang="en-US" dirty="0"/>
              <a:t>denying these children a basic education, we deny them the ability to live within the structure of our civic institutions, and foreclose any realistic possibility that they will contribute in even the smallest way to the progress of our Nation."  </a:t>
            </a:r>
            <a:endParaRPr lang="en-US" dirty="0" smtClean="0"/>
          </a:p>
          <a:p>
            <a:r>
              <a:rPr lang="en-US" dirty="0" smtClean="0"/>
              <a:t>“Even </a:t>
            </a:r>
            <a:r>
              <a:rPr lang="en-US" dirty="0"/>
              <a:t>if the State found it expedient to control the conduct of adults by acting against their children, legislation directing the onus of a parent's misconduct against his children does not comport with fundamental conceptions of justice."  </a:t>
            </a:r>
          </a:p>
          <a:p>
            <a:endParaRPr lang="en-US" dirty="0"/>
          </a:p>
        </p:txBody>
      </p:sp>
    </p:spTree>
    <p:extLst>
      <p:ext uri="{BB962C8B-B14F-4D97-AF65-F5344CB8AC3E}">
        <p14:creationId xmlns:p14="http://schemas.microsoft.com/office/powerpoint/2010/main" val="3635716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normAutofit/>
          </a:bodyPr>
          <a:lstStyle/>
          <a:p>
            <a:r>
              <a:rPr lang="en-US" dirty="0" smtClean="0"/>
              <a:t>Under </a:t>
            </a:r>
            <a:r>
              <a:rPr lang="en-US" u="sng" dirty="0" smtClean="0"/>
              <a:t>Plyler</a:t>
            </a:r>
            <a:r>
              <a:rPr lang="en-US" dirty="0" smtClean="0"/>
              <a:t>, schools should not take actions that would discourage enrollment and success of students based on immigration status</a:t>
            </a:r>
          </a:p>
          <a:p>
            <a:pPr lvl="1"/>
            <a:r>
              <a:rPr lang="en-US" dirty="0" smtClean="0"/>
              <a:t>Do not ask about immigration status </a:t>
            </a:r>
            <a:endParaRPr lang="en-US" dirty="0"/>
          </a:p>
          <a:p>
            <a:pPr lvl="1"/>
            <a:r>
              <a:rPr lang="en-US" dirty="0" smtClean="0"/>
              <a:t>Do not request or maintain records related to immigration status</a:t>
            </a:r>
          </a:p>
        </p:txBody>
      </p:sp>
    </p:spTree>
    <p:extLst>
      <p:ext uri="{BB962C8B-B14F-4D97-AF65-F5344CB8AC3E}">
        <p14:creationId xmlns:p14="http://schemas.microsoft.com/office/powerpoint/2010/main" val="1167284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rights – harassment and bullying</a:t>
            </a:r>
            <a:endParaRPr lang="en-US" dirty="0"/>
          </a:p>
        </p:txBody>
      </p:sp>
      <p:sp>
        <p:nvSpPr>
          <p:cNvPr id="3" name="Content Placeholder 2"/>
          <p:cNvSpPr>
            <a:spLocks noGrp="1"/>
          </p:cNvSpPr>
          <p:nvPr>
            <p:ph idx="1"/>
          </p:nvPr>
        </p:nvSpPr>
        <p:spPr/>
        <p:txBody>
          <a:bodyPr>
            <a:normAutofit lnSpcReduction="10000"/>
          </a:bodyPr>
          <a:lstStyle/>
          <a:p>
            <a:r>
              <a:rPr lang="en-US" dirty="0"/>
              <a:t>All students are entitled to a </a:t>
            </a:r>
            <a:r>
              <a:rPr lang="en-US" dirty="0" smtClean="0"/>
              <a:t>school environment</a:t>
            </a:r>
            <a:r>
              <a:rPr lang="en-US" dirty="0"/>
              <a:t> </a:t>
            </a:r>
            <a:r>
              <a:rPr lang="en-US" dirty="0" smtClean="0"/>
              <a:t>free of harassment and bullying</a:t>
            </a:r>
            <a:endParaRPr lang="en-US" dirty="0"/>
          </a:p>
          <a:p>
            <a:pPr lvl="1"/>
            <a:r>
              <a:rPr lang="en-US" dirty="0"/>
              <a:t>State law requires policy and practices regarding bullying and </a:t>
            </a:r>
            <a:r>
              <a:rPr lang="en-US" dirty="0" smtClean="0"/>
              <a:t>harassment</a:t>
            </a:r>
          </a:p>
          <a:p>
            <a:pPr lvl="1"/>
            <a:r>
              <a:rPr lang="en-US" dirty="0" smtClean="0"/>
              <a:t>Inform students and families about how to report</a:t>
            </a:r>
            <a:endParaRPr lang="en-US" dirty="0"/>
          </a:p>
          <a:p>
            <a:pPr lvl="1"/>
            <a:r>
              <a:rPr lang="en-US" dirty="0"/>
              <a:t>Take concerns seriously and investigate </a:t>
            </a:r>
            <a:r>
              <a:rPr lang="en-US" dirty="0" smtClean="0"/>
              <a:t>promptly</a:t>
            </a:r>
          </a:p>
          <a:p>
            <a:pPr lvl="1"/>
            <a:r>
              <a:rPr lang="en-US" dirty="0" smtClean="0"/>
              <a:t>If harassment is found, take effective remedial action</a:t>
            </a:r>
            <a:endParaRPr lang="en-US" dirty="0"/>
          </a:p>
          <a:p>
            <a:pPr lvl="1"/>
            <a:r>
              <a:rPr lang="en-US" dirty="0"/>
              <a:t>If concerns arise, be prepared for media attention and potential legal action</a:t>
            </a:r>
          </a:p>
          <a:p>
            <a:endParaRPr lang="en-US" dirty="0"/>
          </a:p>
        </p:txBody>
      </p:sp>
    </p:spTree>
    <p:extLst>
      <p:ext uri="{BB962C8B-B14F-4D97-AF65-F5344CB8AC3E}">
        <p14:creationId xmlns:p14="http://schemas.microsoft.com/office/powerpoint/2010/main" val="222775822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510</TotalTime>
  <Words>1153</Words>
  <Application>Microsoft Office PowerPoint</Application>
  <PresentationFormat>On-screen Show (4:3)</PresentationFormat>
  <Paragraphs>103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1_Office Theme</vt:lpstr>
      <vt:lpstr>What’s a school to do?  Undocumented students, sanctuary districts and ICE enforcement</vt:lpstr>
      <vt:lpstr>Executive Orders on “Protecting the Homeland” </vt:lpstr>
      <vt:lpstr>DHS Implementation Orders </vt:lpstr>
      <vt:lpstr>What about “sensitive location enforcement” </vt:lpstr>
      <vt:lpstr>What is a “sanctuary jurisdiction?”</vt:lpstr>
      <vt:lpstr>Oregon law regarding “sanctuary”</vt:lpstr>
      <vt:lpstr>Rights of undocumented students</vt:lpstr>
      <vt:lpstr>PowerPoint Presentation</vt:lpstr>
      <vt:lpstr>Student rights – harassment and bullying</vt:lpstr>
      <vt:lpstr>Release of education records </vt:lpstr>
      <vt:lpstr>Release of education records - subpoenas</vt:lpstr>
      <vt:lpstr>Student interviews by ICE agents</vt:lpstr>
      <vt:lpstr>Student interviews by ICE agents </vt:lpstr>
      <vt:lpstr>Do sanctuary districts risk loss of federal funds? </vt:lpstr>
      <vt:lpstr>What about DACA and visa holders?</vt:lpstr>
      <vt:lpstr>Best Practices- Records </vt:lpstr>
      <vt:lpstr>Best Practices – Law Enforcement </vt:lpstr>
      <vt:lpstr>Best practices – School Climate</vt:lpstr>
      <vt:lpstr>Best practices – communicate and be prepared!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a school to do?  Undocumented students, sanctuary districts and ICE enforcment</dc:title>
  <dc:creator>Patterson, Jollee</dc:creator>
  <cp:lastModifiedBy>Patterson, Jollee</cp:lastModifiedBy>
  <cp:revision>42</cp:revision>
  <cp:lastPrinted>2017-02-22T22:02:43Z</cp:lastPrinted>
  <dcterms:created xsi:type="dcterms:W3CDTF">2017-02-14T18:32:26Z</dcterms:created>
  <dcterms:modified xsi:type="dcterms:W3CDTF">2017-02-22T22:47:30Z</dcterms:modified>
</cp:coreProperties>
</file>