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handoutMasters/handoutMaster1.xml" ContentType="application/vnd.openxmlformats-officedocument.presentationml.handoutMaster+xml"/>
  <Override PartName="/ppt/theme/theme3.xml" ContentType="application/vnd.openxmlformats-officedocument.theme+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handoutMasterIdLst>
    <p:handoutMasterId r:id="rId51"/>
  </p:handoutMasterIdLst>
  <p:sldIdLst>
    <p:sldId id="256" r:id="rId2"/>
    <p:sldId id="260" r:id="rId3"/>
    <p:sldId id="274" r:id="rId4"/>
    <p:sldId id="276" r:id="rId5"/>
    <p:sldId id="257" r:id="rId6"/>
    <p:sldId id="277" r:id="rId7"/>
    <p:sldId id="258" r:id="rId8"/>
    <p:sldId id="279" r:id="rId9"/>
    <p:sldId id="301" r:id="rId10"/>
    <p:sldId id="259" r:id="rId11"/>
    <p:sldId id="278" r:id="rId12"/>
    <p:sldId id="261" r:id="rId13"/>
    <p:sldId id="262" r:id="rId14"/>
    <p:sldId id="263" r:id="rId15"/>
    <p:sldId id="283" r:id="rId16"/>
    <p:sldId id="280" r:id="rId17"/>
    <p:sldId id="282" r:id="rId18"/>
    <p:sldId id="302" r:id="rId19"/>
    <p:sldId id="303" r:id="rId20"/>
    <p:sldId id="264" r:id="rId21"/>
    <p:sldId id="273" r:id="rId22"/>
    <p:sldId id="281" r:id="rId23"/>
    <p:sldId id="304" r:id="rId24"/>
    <p:sldId id="272" r:id="rId25"/>
    <p:sldId id="290" r:id="rId26"/>
    <p:sldId id="293" r:id="rId27"/>
    <p:sldId id="294" r:id="rId28"/>
    <p:sldId id="295" r:id="rId29"/>
    <p:sldId id="296" r:id="rId30"/>
    <p:sldId id="291" r:id="rId31"/>
    <p:sldId id="305" r:id="rId32"/>
    <p:sldId id="288" r:id="rId33"/>
    <p:sldId id="297" r:id="rId34"/>
    <p:sldId id="306" r:id="rId35"/>
    <p:sldId id="289" r:id="rId36"/>
    <p:sldId id="286" r:id="rId37"/>
    <p:sldId id="298" r:id="rId38"/>
    <p:sldId id="284" r:id="rId39"/>
    <p:sldId id="285" r:id="rId40"/>
    <p:sldId id="266" r:id="rId41"/>
    <p:sldId id="307" r:id="rId42"/>
    <p:sldId id="308" r:id="rId43"/>
    <p:sldId id="299" r:id="rId44"/>
    <p:sldId id="268" r:id="rId45"/>
    <p:sldId id="269" r:id="rId46"/>
    <p:sldId id="270" r:id="rId47"/>
    <p:sldId id="271" r:id="rId48"/>
    <p:sldId id="300"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7" Type="http://schemas.openxmlformats.org/officeDocument/2006/relationships/slide" Target="slides/slide26.xml" />
  <Relationship Id="rId28" Type="http://schemas.openxmlformats.org/officeDocument/2006/relationships/slide" Target="slides/slide27.xml" />
  <Relationship Id="rId29" Type="http://schemas.openxmlformats.org/officeDocument/2006/relationships/slide" Target="slides/slide28.xml" />
  <Relationship Id="rId30" Type="http://schemas.openxmlformats.org/officeDocument/2006/relationships/slide" Target="slides/slide29.xml" />
  <Relationship Id="rId31" Type="http://schemas.openxmlformats.org/officeDocument/2006/relationships/slide" Target="slides/slide30.xml" />
  <Relationship Id="rId32" Type="http://schemas.openxmlformats.org/officeDocument/2006/relationships/slide" Target="slides/slide31.xml" />
  <Relationship Id="rId33" Type="http://schemas.openxmlformats.org/officeDocument/2006/relationships/slide" Target="slides/slide32.xml" />
  <Relationship Id="rId34" Type="http://schemas.openxmlformats.org/officeDocument/2006/relationships/slide" Target="slides/slide33.xml" />
  <Relationship Id="rId35" Type="http://schemas.openxmlformats.org/officeDocument/2006/relationships/slide" Target="slides/slide34.xml" />
  <Relationship Id="rId36" Type="http://schemas.openxmlformats.org/officeDocument/2006/relationships/slide" Target="slides/slide35.xml" />
  <Relationship Id="rId37" Type="http://schemas.openxmlformats.org/officeDocument/2006/relationships/slide" Target="slides/slide36.xml" />
  <Relationship Id="rId38" Type="http://schemas.openxmlformats.org/officeDocument/2006/relationships/slide" Target="slides/slide37.xml" />
  <Relationship Id="rId39" Type="http://schemas.openxmlformats.org/officeDocument/2006/relationships/slide" Target="slides/slide38.xml" />
  <Relationship Id="rId40" Type="http://schemas.openxmlformats.org/officeDocument/2006/relationships/slide" Target="slides/slide39.xml" />
  <Relationship Id="rId41" Type="http://schemas.openxmlformats.org/officeDocument/2006/relationships/slide" Target="slides/slide40.xml" />
  <Relationship Id="rId42" Type="http://schemas.openxmlformats.org/officeDocument/2006/relationships/slide" Target="slides/slide41.xml" />
  <Relationship Id="rId43" Type="http://schemas.openxmlformats.org/officeDocument/2006/relationships/slide" Target="slides/slide42.xml" />
  <Relationship Id="rId44" Type="http://schemas.openxmlformats.org/officeDocument/2006/relationships/slide" Target="slides/slide43.xml" />
  <Relationship Id="rId45" Type="http://schemas.openxmlformats.org/officeDocument/2006/relationships/slide" Target="slides/slide44.xml" />
  <Relationship Id="rId46" Type="http://schemas.openxmlformats.org/officeDocument/2006/relationships/slide" Target="slides/slide45.xml" />
  <Relationship Id="rId47" Type="http://schemas.openxmlformats.org/officeDocument/2006/relationships/slide" Target="slides/slide46.xml" />
  <Relationship Id="rId48" Type="http://schemas.openxmlformats.org/officeDocument/2006/relationships/slide" Target="slides/slide47.xml" />
  <Relationship Id="rId49" Type="http://schemas.openxmlformats.org/officeDocument/2006/relationships/slide" Target="slides/slide48.xml" />
  <Relationship Id="rId50" Type="http://schemas.openxmlformats.org/officeDocument/2006/relationships/notesMaster" Target="notesMasters/notesMaster1.xml" />
  <Relationship Id="rId55" Type="http://schemas.openxmlformats.org/officeDocument/2006/relationships/tableStyles" Target="tableStyles.xml" />
  <Relationship Id="rId54" Type="http://schemas.openxmlformats.org/officeDocument/2006/relationships/theme" Target="theme/theme1.xml" />
  <Relationship Id="rId1" Type="http://schemas.openxmlformats.org/officeDocument/2006/relationships/slideMaster" Target="slideMasters/slideMaster1.xml" />
  <Relationship Id="rId53" Type="http://schemas.openxmlformats.org/officeDocument/2006/relationships/viewProps" Target="viewProps.xml" />
  <Relationship Id="rId52" Type="http://schemas.openxmlformats.org/officeDocument/2006/relationships/presProps" Target="presProps.xml" />
  <Relationship Id="rId51" Type="http://schemas.openxmlformats.org/officeDocument/2006/relationships/handoutMaster" Target="handoutMasters/handoutMaster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972E4F6-A820-4F02-9518-4F0901BD803B}" type="datetimeFigureOut">
              <a:rPr lang="en-US" smtClean="0"/>
              <a:t>9/7/2017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1925C09-DD9D-46DA-A651-FAEE2627B3C4}" type="slidenum">
              <a:rPr lang="en-US" smtClean="0"/>
              <a:t>‹#›</a:t>
            </a:fld>
            <a:endParaRPr lang="en-US" dirty="0"/>
          </a:p>
        </p:txBody>
      </p:sp>
    </p:spTree>
    <p:extLst>
      <p:ext uri="{BB962C8B-B14F-4D97-AF65-F5344CB8AC3E}">
        <p14:creationId xmlns:p14="http://schemas.microsoft.com/office/powerpoint/2010/main" val="2190072870"/>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CAEE91B-7CAC-439F-8050-D8FD5EAF90C1}" type="datetimeFigureOut">
              <a:rPr lang="en-US" smtClean="0"/>
              <a:t>9/7/2017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5BD9007-EFBD-47DC-9333-FF400F3F5B54}" type="slidenum">
              <a:rPr lang="en-US" smtClean="0"/>
              <a:t>‹#›</a:t>
            </a:fld>
            <a:endParaRPr lang="en-US" dirty="0"/>
          </a:p>
        </p:txBody>
      </p:sp>
    </p:spTree>
    <p:extLst>
      <p:ext uri="{BB962C8B-B14F-4D97-AF65-F5344CB8AC3E}">
        <p14:creationId xmlns:p14="http://schemas.microsoft.com/office/powerpoint/2010/main" val="489398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BD9007-EFBD-47DC-9333-FF400F3F5B54}" type="slidenum">
              <a:rPr lang="en-US" smtClean="0"/>
              <a:t>10</a:t>
            </a:fld>
            <a:endParaRPr lang="en-US" dirty="0"/>
          </a:p>
        </p:txBody>
      </p:sp>
    </p:spTree>
    <p:extLst>
      <p:ext uri="{BB962C8B-B14F-4D97-AF65-F5344CB8AC3E}">
        <p14:creationId xmlns:p14="http://schemas.microsoft.com/office/powerpoint/2010/main" val="226301396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4114800"/>
            <a:ext cx="6400800" cy="15240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17336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196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474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805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37613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044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203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5369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32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9207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8928514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image" Target="../media/image1.png"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09360"/>
            <a:ext cx="9144000" cy="548640"/>
          </a:xfrm>
          <a:prstGeom prst="rect">
            <a:avLst/>
          </a:prstGeom>
        </p:spPr>
      </p:pic>
    </p:spTree>
    <p:extLst>
      <p:ext uri="{BB962C8B-B14F-4D97-AF65-F5344CB8AC3E}">
        <p14:creationId xmlns:p14="http://schemas.microsoft.com/office/powerpoint/2010/main" val="35166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000" b="1" kern="1200">
          <a:solidFill>
            <a:srgbClr val="8B2331"/>
          </a:solidFill>
          <a:latin typeface="+mj-lt"/>
          <a:ea typeface="+mj-ea"/>
          <a:cs typeface="+mj-cs"/>
        </a:defRPr>
      </a:lvl1pPr>
    </p:titleStyle>
    <p:bodyStyle>
      <a:lvl1pPr marL="342900" indent="-342900" algn="l" defTabSz="914400" rtl="0" eaLnBrk="1" latinLnBrk="0" hangingPunct="1">
        <a:spcBef>
          <a:spcPct val="20000"/>
        </a:spcBef>
        <a:buSzPct val="75000"/>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SzPct val="75000"/>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SzPct val="75000"/>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SzPct val="75000"/>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7.xml.rels>&#65279;<?xml version="1.0" encoding="UTF-8" standalone="yes"?>
<Relationships xmlns="http://schemas.openxmlformats.org/package/2006/relationships">
  <Relationship Id="rId3" Type="http://schemas.openxmlformats.org/officeDocument/2006/relationships/hyperlink" Target="http://oregonlawhelp.org/files/CCDACC15-944D-570E-7F1F-7BBF3DEC0018/attachments/84B03370-E5C9-4A71-A6B8-E93CECBF35AE/family-preparedness-plan-spanish.pdf" TargetMode="External" />
  <Relationship Id="rId2" Type="http://schemas.openxmlformats.org/officeDocument/2006/relationships/hyperlink" Target="http://oregonlawhelp.org/files/CCDACC15-944D-570E-7F1F-7BBF3DEC0018/attachments/20A7B7F1-F37B-40F4-BC6C-A736FACD64CB/family-preparedness-plan-english.pdf" TargetMode="External" />
  <Relationship Id="rId1" Type="http://schemas.openxmlformats.org/officeDocument/2006/relationships/slideLayout" Target="../slideLayouts/slideLayout2.xml" />
</Relationships>
</file>

<file path=ppt/slides/_rels/slide3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96200" cy="2895600"/>
          </a:xfrm>
        </p:spPr>
        <p:txBody>
          <a:bodyPr>
            <a:normAutofit fontScale="90000"/>
          </a:bodyPr>
          <a:lstStyle/>
          <a:p>
            <a:r>
              <a:rPr lang="en-US" sz="6000" dirty="0"/>
              <a:t>Undocumented </a:t>
            </a:r>
            <a:r>
              <a:rPr lang="en-US" sz="6000" dirty="0" smtClean="0"/>
              <a:t>Students and Families: </a:t>
            </a:r>
            <a:br>
              <a:rPr lang="en-US" sz="6000" dirty="0" smtClean="0"/>
            </a:br>
            <a:r>
              <a:rPr lang="en-US" sz="4900" dirty="0" smtClean="0"/>
              <a:t>Key </a:t>
            </a:r>
            <a:r>
              <a:rPr lang="en-US" sz="4900" dirty="0"/>
              <a:t>issues for school </a:t>
            </a:r>
            <a:r>
              <a:rPr lang="en-US" sz="4900" dirty="0" smtClean="0"/>
              <a:t>personnel</a:t>
            </a:r>
            <a:br>
              <a:rPr lang="en-US" sz="4900" dirty="0" smtClean="0"/>
            </a:br>
            <a:r>
              <a:rPr lang="en-US" sz="4900" dirty="0" smtClean="0"/>
              <a:t/>
            </a:r>
            <a:br>
              <a:rPr lang="en-US" sz="4900" dirty="0" smtClean="0"/>
            </a:br>
            <a:endParaRPr lang="en-US" sz="3100"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Jollee Patterson</a:t>
            </a:r>
          </a:p>
          <a:p>
            <a:r>
              <a:rPr lang="en-US" dirty="0" smtClean="0"/>
              <a:t>Miller Nash Graham &amp; Dunn</a:t>
            </a:r>
            <a:endParaRPr lang="en-US" dirty="0"/>
          </a:p>
        </p:txBody>
      </p:sp>
    </p:spTree>
    <p:extLst>
      <p:ext uri="{BB962C8B-B14F-4D97-AF65-F5344CB8AC3E}">
        <p14:creationId xmlns:p14="http://schemas.microsoft.com/office/powerpoint/2010/main" val="2023095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Legal Rights of Undocumented Students</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u="sng" dirty="0" smtClean="0"/>
              <a:t>Plyler v. Doe </a:t>
            </a:r>
            <a:r>
              <a:rPr lang="en-US" dirty="0" smtClean="0"/>
              <a:t>– In 1982, the U.S. Supreme Court affirmed the right of undocumented students to attend public school.</a:t>
            </a:r>
          </a:p>
          <a:p>
            <a:pPr lvl="1"/>
            <a:r>
              <a:rPr lang="en-US" dirty="0" smtClean="0"/>
              <a:t>Court held that Texas law withholding state school funds for undocumented children, and authorizing schools to deny enrollment to those children, was unconstitutional.  </a:t>
            </a:r>
          </a:p>
          <a:p>
            <a:pPr lvl="1"/>
            <a:r>
              <a:rPr lang="en-US" dirty="0" smtClean="0"/>
              <a:t>The undocumented status of the children was not a justification for denying them benefits that other children received.  </a:t>
            </a:r>
          </a:p>
          <a:p>
            <a:endParaRPr lang="en-US" dirty="0"/>
          </a:p>
        </p:txBody>
      </p:sp>
    </p:spTree>
    <p:extLst>
      <p:ext uri="{BB962C8B-B14F-4D97-AF65-F5344CB8AC3E}">
        <p14:creationId xmlns:p14="http://schemas.microsoft.com/office/powerpoint/2010/main" val="3635716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228600" y="533400"/>
            <a:ext cx="8382000" cy="5562600"/>
          </a:xfrm>
        </p:spPr>
        <p:txBody>
          <a:bodyPr>
            <a:normAutofit fontScale="92500"/>
          </a:bodyPr>
          <a:lstStyle/>
          <a:p>
            <a:pPr marL="0" indent="0">
              <a:buNone/>
            </a:pPr>
            <a:r>
              <a:rPr lang="en-US" dirty="0"/>
              <a:t>“By denying these children a basic education, we deny them the ability to live within the structure of our civic institutions, and foreclose any realistic possibility that they will contribute in even the smallest way to the progress of our Nation."  </a:t>
            </a:r>
          </a:p>
          <a:p>
            <a:pPr marL="0" indent="0">
              <a:buNone/>
            </a:pPr>
            <a:endParaRPr lang="en-US" dirty="0" smtClean="0"/>
          </a:p>
          <a:p>
            <a:pPr marL="0" indent="0">
              <a:buNone/>
            </a:pPr>
            <a:r>
              <a:rPr lang="en-US" dirty="0" smtClean="0"/>
              <a:t>“</a:t>
            </a:r>
            <a:r>
              <a:rPr lang="en-US" dirty="0"/>
              <a:t>Even if the State found it expedient to control the conduct of adults by acting against their children, legislation directing the onus of a parent's misconduct against his children does not comport with fundamental conceptions of justice."  </a:t>
            </a:r>
          </a:p>
          <a:p>
            <a:endParaRPr lang="en-US" dirty="0"/>
          </a:p>
        </p:txBody>
      </p:sp>
    </p:spTree>
    <p:extLst>
      <p:ext uri="{BB962C8B-B14F-4D97-AF65-F5344CB8AC3E}">
        <p14:creationId xmlns:p14="http://schemas.microsoft.com/office/powerpoint/2010/main" val="3831498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n-US" dirty="0" smtClean="0"/>
              <a:t>Under </a:t>
            </a:r>
            <a:r>
              <a:rPr lang="en-US" u="sng" dirty="0" smtClean="0"/>
              <a:t>Plyler</a:t>
            </a:r>
            <a:r>
              <a:rPr lang="en-US" dirty="0" smtClean="0"/>
              <a:t>, schools should not take actions that would discourage enrollment and success of students based on immigration status.</a:t>
            </a:r>
          </a:p>
          <a:p>
            <a:pPr lvl="1"/>
            <a:r>
              <a:rPr lang="en-US" dirty="0" smtClean="0"/>
              <a:t>Staff should not ask about immigration status. </a:t>
            </a:r>
            <a:endParaRPr lang="en-US" dirty="0"/>
          </a:p>
          <a:p>
            <a:pPr lvl="1"/>
            <a:r>
              <a:rPr lang="en-US" dirty="0" smtClean="0"/>
              <a:t>Staff should not request or maintain records related to immigration status.</a:t>
            </a:r>
          </a:p>
          <a:p>
            <a:pPr lvl="1"/>
            <a:r>
              <a:rPr lang="en-US" dirty="0" smtClean="0"/>
              <a:t>Staff must protect the rights of immigrant students (and those students they suspect may be undocumented) to the same extent as other students.</a:t>
            </a:r>
          </a:p>
        </p:txBody>
      </p:sp>
    </p:spTree>
    <p:extLst>
      <p:ext uri="{BB962C8B-B14F-4D97-AF65-F5344CB8AC3E}">
        <p14:creationId xmlns:p14="http://schemas.microsoft.com/office/powerpoint/2010/main" val="116728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dirty="0" smtClean="0"/>
              <a:t>Key </a:t>
            </a:r>
            <a:r>
              <a:rPr lang="en-US" dirty="0"/>
              <a:t>I</a:t>
            </a:r>
            <a:r>
              <a:rPr lang="en-US" dirty="0" smtClean="0"/>
              <a:t>ssue: </a:t>
            </a:r>
            <a:r>
              <a:rPr lang="en-US" dirty="0"/>
              <a:t/>
            </a:r>
            <a:br>
              <a:rPr lang="en-US" dirty="0"/>
            </a:br>
            <a:r>
              <a:rPr lang="en-US" dirty="0" smtClean="0"/>
              <a:t>ICE </a:t>
            </a:r>
            <a:r>
              <a:rPr lang="en-US" dirty="0"/>
              <a:t>R</a:t>
            </a:r>
            <a:r>
              <a:rPr lang="en-US" dirty="0" smtClean="0"/>
              <a:t>equests </a:t>
            </a:r>
            <a:r>
              <a:rPr lang="en-US" dirty="0"/>
              <a:t>F</a:t>
            </a:r>
            <a:r>
              <a:rPr lang="en-US" dirty="0" smtClean="0"/>
              <a:t>or </a:t>
            </a:r>
            <a:r>
              <a:rPr lang="en-US" dirty="0"/>
              <a:t>S</a:t>
            </a:r>
            <a:r>
              <a:rPr lang="en-US" dirty="0" smtClean="0"/>
              <a:t>tudent </a:t>
            </a:r>
            <a:r>
              <a:rPr lang="en-US" dirty="0"/>
              <a:t>R</a:t>
            </a:r>
            <a:r>
              <a:rPr lang="en-US" dirty="0" smtClean="0"/>
              <a:t>ecords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Family Education Rights and Privacy Act (“FERPA”) prohibits the release of student education records without prior parental consent except in very limited circumstances. </a:t>
            </a:r>
          </a:p>
          <a:p>
            <a:pPr lvl="1"/>
            <a:r>
              <a:rPr lang="en-US" dirty="0" smtClean="0"/>
              <a:t>No exception that clearly applies to ICE enforcement activities – immigration enforcement is not a health and safety emergency</a:t>
            </a:r>
          </a:p>
          <a:p>
            <a:pPr marL="457200" lvl="1" indent="0">
              <a:buNone/>
            </a:pPr>
            <a:endParaRPr lang="en-US" dirty="0" smtClean="0"/>
          </a:p>
          <a:p>
            <a:r>
              <a:rPr lang="en-US" dirty="0" smtClean="0"/>
              <a:t>If ICE agent comes to school seeking student information, staff should not respond on the spot.  Refer ICE agent to designated school official.</a:t>
            </a:r>
          </a:p>
          <a:p>
            <a:pPr marL="457200" lvl="1" indent="0">
              <a:buNone/>
            </a:pPr>
            <a:endParaRPr lang="en-US" dirty="0"/>
          </a:p>
        </p:txBody>
      </p:sp>
    </p:spTree>
    <p:extLst>
      <p:ext uri="{BB962C8B-B14F-4D97-AF65-F5344CB8AC3E}">
        <p14:creationId xmlns:p14="http://schemas.microsoft.com/office/powerpoint/2010/main" val="3269249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Release of Student </a:t>
            </a:r>
            <a:r>
              <a:rPr lang="en-US" dirty="0"/>
              <a:t>R</a:t>
            </a:r>
            <a:r>
              <a:rPr lang="en-US" dirty="0" smtClean="0"/>
              <a:t>ecords: Subpoenas</a:t>
            </a:r>
            <a:endParaRPr lang="en-US" dirty="0"/>
          </a:p>
        </p:txBody>
      </p:sp>
      <p:sp>
        <p:nvSpPr>
          <p:cNvPr id="3" name="Content Placeholder 2"/>
          <p:cNvSpPr>
            <a:spLocks noGrp="1"/>
          </p:cNvSpPr>
          <p:nvPr>
            <p:ph idx="1"/>
          </p:nvPr>
        </p:nvSpPr>
        <p:spPr/>
        <p:txBody>
          <a:bodyPr>
            <a:normAutofit/>
          </a:bodyPr>
          <a:lstStyle/>
          <a:p>
            <a:r>
              <a:rPr lang="en-US" dirty="0" smtClean="0"/>
              <a:t>ICE may seek student records via a subpoena</a:t>
            </a:r>
          </a:p>
          <a:p>
            <a:pPr lvl="1"/>
            <a:r>
              <a:rPr lang="en-US" dirty="0" smtClean="0"/>
              <a:t>ICE agents have the authority to issue subpoenas</a:t>
            </a:r>
          </a:p>
          <a:p>
            <a:pPr lvl="1"/>
            <a:r>
              <a:rPr lang="en-US" dirty="0" smtClean="0"/>
              <a:t>Issuing a subpoena does not violate the Sensitive </a:t>
            </a:r>
            <a:r>
              <a:rPr lang="en-US" dirty="0"/>
              <a:t>L</a:t>
            </a:r>
            <a:r>
              <a:rPr lang="en-US" dirty="0" smtClean="0"/>
              <a:t>ocation </a:t>
            </a:r>
            <a:r>
              <a:rPr lang="en-US" dirty="0"/>
              <a:t>E</a:t>
            </a:r>
            <a:r>
              <a:rPr lang="en-US" dirty="0" smtClean="0"/>
              <a:t>nforcement Policy</a:t>
            </a:r>
          </a:p>
          <a:p>
            <a:pPr lvl="1"/>
            <a:r>
              <a:rPr lang="en-US" dirty="0"/>
              <a:t>Parental consent not required, but FERPA requires district to make “reasonable effort” to notify parents before sending documents so parents have an opportunity to object </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0277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Responding to ICE Subpoenas </a:t>
            </a:r>
            <a:endParaRPr lang="en-US" dirty="0"/>
          </a:p>
        </p:txBody>
      </p:sp>
      <p:sp>
        <p:nvSpPr>
          <p:cNvPr id="3" name="Content Placeholder 2"/>
          <p:cNvSpPr>
            <a:spLocks noGrp="1"/>
          </p:cNvSpPr>
          <p:nvPr>
            <p:ph idx="1"/>
          </p:nvPr>
        </p:nvSpPr>
        <p:spPr/>
        <p:txBody>
          <a:bodyPr>
            <a:normAutofit lnSpcReduction="10000"/>
          </a:bodyPr>
          <a:lstStyle/>
          <a:p>
            <a:r>
              <a:rPr lang="en-US" dirty="0" smtClean="0"/>
              <a:t>ICE subpoenas should go through regular district procedure for responding to subpoenas:</a:t>
            </a:r>
            <a:endParaRPr lang="en-US" dirty="0"/>
          </a:p>
          <a:p>
            <a:pPr lvl="1"/>
            <a:r>
              <a:rPr lang="en-US" dirty="0" smtClean="0"/>
              <a:t>Schools </a:t>
            </a:r>
            <a:r>
              <a:rPr lang="en-US" dirty="0"/>
              <a:t>must produce education records in response to a </a:t>
            </a:r>
            <a:r>
              <a:rPr lang="en-US" dirty="0" smtClean="0"/>
              <a:t>subpoena after notifying parents.</a:t>
            </a:r>
          </a:p>
          <a:p>
            <a:pPr lvl="1"/>
            <a:r>
              <a:rPr lang="en-US" dirty="0" smtClean="0"/>
              <a:t>School staff </a:t>
            </a:r>
            <a:r>
              <a:rPr lang="en-US" dirty="0"/>
              <a:t>should direct subpoenas to central office to ensure consistent response in accordance with </a:t>
            </a:r>
            <a:r>
              <a:rPr lang="en-US" dirty="0" smtClean="0"/>
              <a:t>district practice.</a:t>
            </a:r>
          </a:p>
          <a:p>
            <a:pPr lvl="1"/>
            <a:r>
              <a:rPr lang="en-US" dirty="0" smtClean="0"/>
              <a:t>Do not treat subpoenas from ICE differently than any other subpoena.</a:t>
            </a:r>
            <a:endParaRPr lang="en-US" dirty="0"/>
          </a:p>
          <a:p>
            <a:endParaRPr lang="en-US" dirty="0"/>
          </a:p>
        </p:txBody>
      </p:sp>
    </p:spTree>
    <p:extLst>
      <p:ext uri="{BB962C8B-B14F-4D97-AF65-F5344CB8AC3E}">
        <p14:creationId xmlns:p14="http://schemas.microsoft.com/office/powerpoint/2010/main" val="4276440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“Directory Information”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Under FERPA, specific categories of student information (“directory information”) </a:t>
            </a:r>
            <a:r>
              <a:rPr lang="en-US" u="sng" dirty="0"/>
              <a:t>may</a:t>
            </a:r>
            <a:r>
              <a:rPr lang="en-US" dirty="0"/>
              <a:t> be released without parental </a:t>
            </a:r>
            <a:r>
              <a:rPr lang="en-US" dirty="0" smtClean="0"/>
              <a:t>consent:</a:t>
            </a:r>
            <a:endParaRPr lang="en-US" dirty="0"/>
          </a:p>
          <a:p>
            <a:pPr lvl="1"/>
            <a:r>
              <a:rPr lang="en-US" dirty="0" smtClean="0"/>
              <a:t>“Directory information” can include sensitive information such as student’s name, address, telephone number, and date and place of birth.</a:t>
            </a:r>
          </a:p>
          <a:p>
            <a:pPr lvl="1"/>
            <a:r>
              <a:rPr lang="en-US" dirty="0" smtClean="0"/>
              <a:t>School board must adopt a policy designating which categories of information the district will treat as “directory information.” </a:t>
            </a:r>
          </a:p>
          <a:p>
            <a:pPr lvl="1"/>
            <a:r>
              <a:rPr lang="en-US" dirty="0" smtClean="0"/>
              <a:t>Parents must be able to “opt out” of the release of directory information.</a:t>
            </a:r>
            <a:endParaRPr lang="en-US" dirty="0"/>
          </a:p>
          <a:p>
            <a:endParaRPr lang="en-US" dirty="0"/>
          </a:p>
        </p:txBody>
      </p:sp>
    </p:spTree>
    <p:extLst>
      <p:ext uri="{BB962C8B-B14F-4D97-AF65-F5344CB8AC3E}">
        <p14:creationId xmlns:p14="http://schemas.microsoft.com/office/powerpoint/2010/main" val="3437419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of Directory </a:t>
            </a:r>
            <a:r>
              <a:rPr lang="en-US" dirty="0"/>
              <a:t>I</a:t>
            </a:r>
            <a:r>
              <a:rPr lang="en-US" dirty="0" smtClean="0"/>
              <a:t>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While school district </a:t>
            </a:r>
            <a:r>
              <a:rPr lang="en-US" u="sng" dirty="0" smtClean="0"/>
              <a:t>may</a:t>
            </a:r>
            <a:r>
              <a:rPr lang="en-US" dirty="0" smtClean="0"/>
              <a:t> release directory information without prior parental consent, district is </a:t>
            </a:r>
            <a:r>
              <a:rPr lang="en-US" u="sng" dirty="0" smtClean="0"/>
              <a:t>not required </a:t>
            </a:r>
            <a:r>
              <a:rPr lang="en-US" dirty="0" smtClean="0"/>
              <a:t>to do so under FERPA.</a:t>
            </a:r>
          </a:p>
          <a:p>
            <a:r>
              <a:rPr lang="en-US" dirty="0" smtClean="0"/>
              <a:t>If ICE, or any other entity, requests directory information about specific students, the district should respond consistently with other such requests.</a:t>
            </a:r>
          </a:p>
          <a:p>
            <a:r>
              <a:rPr lang="en-US" dirty="0" smtClean="0"/>
              <a:t>Districts that share directory information with local law enforcement may want to consider whether the same policy should apply to ICE.</a:t>
            </a:r>
            <a:endParaRPr lang="en-US" dirty="0"/>
          </a:p>
        </p:txBody>
      </p:sp>
    </p:spTree>
    <p:extLst>
      <p:ext uri="{BB962C8B-B14F-4D97-AF65-F5344CB8AC3E}">
        <p14:creationId xmlns:p14="http://schemas.microsoft.com/office/powerpoint/2010/main" val="2355323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Oregon Law Limits Ability to Request or Disclose Immigration </a:t>
            </a:r>
            <a:r>
              <a:rPr lang="en-US" dirty="0"/>
              <a:t>S</a:t>
            </a:r>
            <a:r>
              <a:rPr lang="en-US" dirty="0" smtClean="0"/>
              <a:t>tatus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HB 3464 provides that a public body cannot disclose, for the purposes of federal immigration law enforcement, the following information about a person: </a:t>
            </a:r>
          </a:p>
          <a:p>
            <a:pPr lvl="1"/>
            <a:r>
              <a:rPr lang="en-US" dirty="0" smtClean="0"/>
              <a:t>Address and contact information (including social media)</a:t>
            </a:r>
          </a:p>
          <a:p>
            <a:pPr lvl="1"/>
            <a:r>
              <a:rPr lang="en-US" dirty="0" smtClean="0"/>
              <a:t>Workplace or hours of work</a:t>
            </a:r>
          </a:p>
          <a:p>
            <a:pPr lvl="1"/>
            <a:r>
              <a:rPr lang="en-US" dirty="0" smtClean="0"/>
              <a:t>School or school hours</a:t>
            </a:r>
          </a:p>
          <a:p>
            <a:pPr lvl="1"/>
            <a:r>
              <a:rPr lang="en-US" dirty="0" smtClean="0"/>
              <a:t>Identity or contact information of relatives or known associates</a:t>
            </a:r>
          </a:p>
          <a:p>
            <a:pPr lvl="1"/>
            <a:r>
              <a:rPr lang="en-US" dirty="0" smtClean="0"/>
              <a:t>Date and time of meetings with the public entity that are not otherwise public records</a:t>
            </a:r>
          </a:p>
          <a:p>
            <a:pPr lvl="1"/>
            <a:endParaRPr lang="en-US" dirty="0"/>
          </a:p>
          <a:p>
            <a:pPr lvl="1"/>
            <a:endParaRPr lang="en-US" dirty="0" smtClean="0"/>
          </a:p>
        </p:txBody>
      </p:sp>
    </p:spTree>
    <p:extLst>
      <p:ext uri="{BB962C8B-B14F-4D97-AF65-F5344CB8AC3E}">
        <p14:creationId xmlns:p14="http://schemas.microsoft.com/office/powerpoint/2010/main" val="3097048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lstStyle/>
          <a:p>
            <a:r>
              <a:rPr lang="en-US" dirty="0" smtClean="0"/>
              <a:t>Law also prohibits public entities from inquiring or requesting information about a person’s citizenship or immigration status, unless required by state or federal law.</a:t>
            </a:r>
          </a:p>
          <a:p>
            <a:r>
              <a:rPr lang="en-US" dirty="0" smtClean="0"/>
              <a:t>Law requires a public body to review policies yearly to ensure compliance with the law.  </a:t>
            </a:r>
          </a:p>
          <a:p>
            <a:r>
              <a:rPr lang="en-US" dirty="0" smtClean="0"/>
              <a:t>Law does not prohibit public bodies from complying the federal immigration enforcement as required by law.  </a:t>
            </a:r>
            <a:endParaRPr lang="en-US" dirty="0"/>
          </a:p>
        </p:txBody>
      </p:sp>
    </p:spTree>
    <p:extLst>
      <p:ext uri="{BB962C8B-B14F-4D97-AF65-F5344CB8AC3E}">
        <p14:creationId xmlns:p14="http://schemas.microsoft.com/office/powerpoint/2010/main" val="355284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Immigration Enforcement – Current Status</a:t>
            </a:r>
            <a:endParaRPr lang="en-US" dirty="0"/>
          </a:p>
        </p:txBody>
      </p:sp>
      <p:sp>
        <p:nvSpPr>
          <p:cNvPr id="3" name="Content Placeholder 2"/>
          <p:cNvSpPr>
            <a:spLocks noGrp="1"/>
          </p:cNvSpPr>
          <p:nvPr>
            <p:ph idx="1"/>
          </p:nvPr>
        </p:nvSpPr>
        <p:spPr>
          <a:xfrm>
            <a:off x="381000" y="1219200"/>
            <a:ext cx="8305800" cy="4906963"/>
          </a:xfrm>
        </p:spPr>
        <p:txBody>
          <a:bodyPr>
            <a:normAutofit fontScale="77500" lnSpcReduction="20000"/>
          </a:bodyPr>
          <a:lstStyle/>
          <a:p>
            <a:endParaRPr lang="en-US" dirty="0" smtClean="0"/>
          </a:p>
          <a:p>
            <a:r>
              <a:rPr lang="en-US" sz="3900" dirty="0" smtClean="0"/>
              <a:t>In January 2017, the President issued an Executive Order: “Enhancing Public Safety in the Interior of the United States.”</a:t>
            </a:r>
          </a:p>
          <a:p>
            <a:pPr lvl="1"/>
            <a:r>
              <a:rPr lang="en-US" sz="3900" dirty="0" smtClean="0"/>
              <a:t>Federal government will increase enforcement efforts against “removable aliens.” </a:t>
            </a:r>
          </a:p>
          <a:p>
            <a:pPr lvl="1"/>
            <a:r>
              <a:rPr lang="en-US" sz="3900" dirty="0" smtClean="0"/>
              <a:t>Federal government "shall ensure that [sanctuary] jurisdictions … are not eligible to receive Federal grants, except as deemed necessary for law enforcement purposes..." </a:t>
            </a:r>
          </a:p>
          <a:p>
            <a:pPr marL="0" indent="0">
              <a:buNone/>
            </a:pPr>
            <a:endParaRPr lang="en-US" sz="3900" dirty="0"/>
          </a:p>
        </p:txBody>
      </p:sp>
    </p:spTree>
    <p:extLst>
      <p:ext uri="{BB962C8B-B14F-4D97-AF65-F5344CB8AC3E}">
        <p14:creationId xmlns:p14="http://schemas.microsoft.com/office/powerpoint/2010/main" val="3575186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a:t>
            </a:r>
            <a:r>
              <a:rPr lang="en-US" dirty="0"/>
              <a:t>I</a:t>
            </a:r>
            <a:r>
              <a:rPr lang="en-US" dirty="0" smtClean="0"/>
              <a:t>ssue: ICE Requests for Student Interviews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is significant risk in not giving parents prior notice of law enforcement interviews, except in cases of child abuse, imminent harm, or a warrant</a:t>
            </a:r>
            <a:r>
              <a:rPr lang="en-US" dirty="0" smtClean="0"/>
              <a:t>.</a:t>
            </a:r>
          </a:p>
          <a:p>
            <a:r>
              <a:rPr lang="en-US" dirty="0" smtClean="0"/>
              <a:t>Review policies and practices regarding making students available to law enforcement during the school day.</a:t>
            </a:r>
          </a:p>
          <a:p>
            <a:r>
              <a:rPr lang="en-US" dirty="0" smtClean="0"/>
              <a:t>Formal or informal protocols with local law enforcement regarding access to students does not necessarily apply to federal agents.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20726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Responding to ICE Interview Requests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an ICE agent comes to school seeking to interview a student, the best practice is for school staff to take agent’s contact information and tell him/her that someone will be in touch promptly.  </a:t>
            </a:r>
          </a:p>
          <a:p>
            <a:r>
              <a:rPr lang="en-US" dirty="0"/>
              <a:t>School </a:t>
            </a:r>
            <a:r>
              <a:rPr lang="en-US" dirty="0" smtClean="0"/>
              <a:t>staff should </a:t>
            </a:r>
            <a:r>
              <a:rPr lang="en-US" dirty="0"/>
              <a:t>not confirm that student is in </a:t>
            </a:r>
            <a:r>
              <a:rPr lang="en-US" dirty="0" smtClean="0"/>
              <a:t>attendance.</a:t>
            </a:r>
          </a:p>
          <a:p>
            <a:r>
              <a:rPr lang="en-US" dirty="0" smtClean="0"/>
              <a:t>School staff should not release student information or make students available for interview on the spot, except if ICE has a warrant or asserts there is imminent harm.  </a:t>
            </a:r>
          </a:p>
          <a:p>
            <a:endParaRPr lang="en-US" dirty="0"/>
          </a:p>
        </p:txBody>
      </p:sp>
    </p:spTree>
    <p:extLst>
      <p:ext uri="{BB962C8B-B14F-4D97-AF65-F5344CB8AC3E}">
        <p14:creationId xmlns:p14="http://schemas.microsoft.com/office/powerpoint/2010/main" val="3212953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Issue:  Local </a:t>
            </a:r>
            <a:r>
              <a:rPr lang="en-US" dirty="0"/>
              <a:t>L</a:t>
            </a:r>
            <a:r>
              <a:rPr lang="en-US" dirty="0" smtClean="0"/>
              <a:t>aw </a:t>
            </a:r>
            <a:r>
              <a:rPr lang="en-US" dirty="0"/>
              <a:t>E</a:t>
            </a:r>
            <a:r>
              <a:rPr lang="en-US" dirty="0" smtClean="0"/>
              <a:t>nforcement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Discuss immigration enforcement policies with local law enforcement to ensure clear understanding and expectations.</a:t>
            </a:r>
          </a:p>
          <a:p>
            <a:r>
              <a:rPr lang="en-US" dirty="0" smtClean="0"/>
              <a:t>Informal or formal agreements with local law enforcement regarding access to students and student information should not automatically apply to ICE agents.</a:t>
            </a:r>
          </a:p>
          <a:p>
            <a:pPr lvl="1"/>
            <a:r>
              <a:rPr lang="en-US" dirty="0" smtClean="0"/>
              <a:t>Example:  District practice </a:t>
            </a:r>
            <a:r>
              <a:rPr lang="en-US" dirty="0"/>
              <a:t>regarding release of directory information </a:t>
            </a:r>
            <a:r>
              <a:rPr lang="en-US" dirty="0" smtClean="0"/>
              <a:t>to local law enforcement </a:t>
            </a:r>
          </a:p>
          <a:p>
            <a:r>
              <a:rPr lang="en-US" dirty="0" smtClean="0"/>
              <a:t>SROs generally are not involved in immigration enforcement.</a:t>
            </a:r>
            <a:endParaRPr lang="en-US" dirty="0"/>
          </a:p>
          <a:p>
            <a:r>
              <a:rPr lang="en-US" dirty="0"/>
              <a:t>C</a:t>
            </a:r>
            <a:r>
              <a:rPr lang="en-US" dirty="0" smtClean="0"/>
              <a:t>learly </a:t>
            </a:r>
            <a:r>
              <a:rPr lang="en-US" dirty="0"/>
              <a:t>communicate </a:t>
            </a:r>
            <a:r>
              <a:rPr lang="en-US" dirty="0" smtClean="0"/>
              <a:t>roles to schools and families.</a:t>
            </a:r>
            <a:endParaRPr lang="en-US" dirty="0"/>
          </a:p>
          <a:p>
            <a:endParaRPr lang="en-US" dirty="0"/>
          </a:p>
        </p:txBody>
      </p:sp>
    </p:spTree>
    <p:extLst>
      <p:ext uri="{BB962C8B-B14F-4D97-AF65-F5344CB8AC3E}">
        <p14:creationId xmlns:p14="http://schemas.microsoft.com/office/powerpoint/2010/main" val="1338908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Discussion </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b="1" dirty="0" smtClean="0"/>
              <a:t>Do your district policies and practices reflect these requirements related to student records, student interviews, and local law enforcement?  What additional resources or support does your district need?  </a:t>
            </a:r>
            <a:endParaRPr lang="en-US" sz="4000" b="1" dirty="0"/>
          </a:p>
        </p:txBody>
      </p:sp>
    </p:spTree>
    <p:extLst>
      <p:ext uri="{BB962C8B-B14F-4D97-AF65-F5344CB8AC3E}">
        <p14:creationId xmlns:p14="http://schemas.microsoft.com/office/powerpoint/2010/main" val="903483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a:t>
            </a:r>
            <a:r>
              <a:rPr lang="en-US" dirty="0"/>
              <a:t>I</a:t>
            </a:r>
            <a:r>
              <a:rPr lang="en-US" dirty="0" smtClean="0"/>
              <a:t>ssue: Bullying and Harassment</a:t>
            </a:r>
            <a:endParaRPr lang="en-US" dirty="0"/>
          </a:p>
        </p:txBody>
      </p:sp>
      <p:sp>
        <p:nvSpPr>
          <p:cNvPr id="3" name="Content Placeholder 2"/>
          <p:cNvSpPr>
            <a:spLocks noGrp="1"/>
          </p:cNvSpPr>
          <p:nvPr>
            <p:ph idx="1"/>
          </p:nvPr>
        </p:nvSpPr>
        <p:spPr/>
        <p:txBody>
          <a:bodyPr>
            <a:normAutofit/>
          </a:bodyPr>
          <a:lstStyle/>
          <a:p>
            <a:r>
              <a:rPr lang="en-US" dirty="0" smtClean="0"/>
              <a:t>Widespread concerns about increases in harassment and bullying, especially based on national origin and race.  Bullying:</a:t>
            </a:r>
          </a:p>
          <a:p>
            <a:pPr lvl="1"/>
            <a:r>
              <a:rPr lang="en-US" dirty="0"/>
              <a:t>I</a:t>
            </a:r>
            <a:r>
              <a:rPr lang="en-US" dirty="0" smtClean="0"/>
              <a:t>mpacts a student’s ability to feel safe at school and learn</a:t>
            </a:r>
          </a:p>
          <a:p>
            <a:pPr lvl="1"/>
            <a:r>
              <a:rPr lang="en-US" dirty="0" smtClean="0"/>
              <a:t>Increases absenteeism</a:t>
            </a:r>
          </a:p>
          <a:p>
            <a:pPr lvl="1"/>
            <a:r>
              <a:rPr lang="en-US" dirty="0" smtClean="0"/>
              <a:t>Distracts administrators and staff from teaching and learning</a:t>
            </a:r>
          </a:p>
          <a:p>
            <a:pPr lvl="1"/>
            <a:r>
              <a:rPr lang="en-US" dirty="0" smtClean="0"/>
              <a:t>Violates the law</a:t>
            </a:r>
          </a:p>
          <a:p>
            <a:endParaRPr lang="en-US" dirty="0" smtClean="0"/>
          </a:p>
        </p:txBody>
      </p:sp>
    </p:spTree>
    <p:extLst>
      <p:ext uri="{BB962C8B-B14F-4D97-AF65-F5344CB8AC3E}">
        <p14:creationId xmlns:p14="http://schemas.microsoft.com/office/powerpoint/2010/main" val="2227758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Bullying – Required Policies and Procedures </a:t>
            </a:r>
            <a:endParaRPr lang="en-US" dirty="0"/>
          </a:p>
        </p:txBody>
      </p:sp>
      <p:sp>
        <p:nvSpPr>
          <p:cNvPr id="3" name="Content Placeholder 2"/>
          <p:cNvSpPr>
            <a:spLocks noGrp="1"/>
          </p:cNvSpPr>
          <p:nvPr>
            <p:ph idx="1"/>
          </p:nvPr>
        </p:nvSpPr>
        <p:spPr/>
        <p:txBody>
          <a:bodyPr>
            <a:normAutofit/>
          </a:bodyPr>
          <a:lstStyle/>
          <a:p>
            <a:r>
              <a:rPr lang="en-US" dirty="0" smtClean="0"/>
              <a:t>State </a:t>
            </a:r>
            <a:r>
              <a:rPr lang="en-US" dirty="0"/>
              <a:t>law requires </a:t>
            </a:r>
            <a:r>
              <a:rPr lang="en-US" dirty="0" smtClean="0"/>
              <a:t>schools to have a policy prohibiting bullying, harassment, intimidation, and cyberbullying. Policy must include:</a:t>
            </a:r>
          </a:p>
          <a:p>
            <a:pPr lvl="1"/>
            <a:r>
              <a:rPr lang="en-US" dirty="0" smtClean="0"/>
              <a:t>Definition of protected class:  “A </a:t>
            </a:r>
            <a:r>
              <a:rPr lang="en-US" dirty="0"/>
              <a:t>group of persons distinguished, or perceived to be distinguished, by race, color, religion, sex, sexual orientation, national origin, marital status, familial status, source of income or </a:t>
            </a:r>
            <a:r>
              <a:rPr lang="en-US" dirty="0" smtClean="0"/>
              <a:t>disability.”</a:t>
            </a:r>
            <a:endParaRPr lang="en-US" dirty="0"/>
          </a:p>
        </p:txBody>
      </p:sp>
    </p:spTree>
    <p:extLst>
      <p:ext uri="{BB962C8B-B14F-4D97-AF65-F5344CB8AC3E}">
        <p14:creationId xmlns:p14="http://schemas.microsoft.com/office/powerpoint/2010/main" val="3270353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825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fontScale="92500"/>
          </a:bodyPr>
          <a:lstStyle/>
          <a:p>
            <a:r>
              <a:rPr lang="en-US" dirty="0" smtClean="0"/>
              <a:t>A statement that the policy applies to behavior at school, school-sponsored activities, school-provided transportation, and school bus stops</a:t>
            </a:r>
          </a:p>
          <a:p>
            <a:r>
              <a:rPr lang="en-US" dirty="0" smtClean="0"/>
              <a:t>A description of behavior expected from students</a:t>
            </a:r>
          </a:p>
          <a:p>
            <a:r>
              <a:rPr lang="en-US" dirty="0" smtClean="0"/>
              <a:t>A uniform procedure for reporting concerns</a:t>
            </a:r>
          </a:p>
          <a:p>
            <a:r>
              <a:rPr lang="en-US" dirty="0" smtClean="0"/>
              <a:t>A requirement that school employees report bullying, and a description of the consequences for failure to report</a:t>
            </a:r>
          </a:p>
          <a:p>
            <a:r>
              <a:rPr lang="en-US" dirty="0" smtClean="0"/>
              <a:t>A process allowing a student or volunteer to make an anonymous report of bullying</a:t>
            </a:r>
            <a:endParaRPr lang="en-US" dirty="0"/>
          </a:p>
        </p:txBody>
      </p:sp>
    </p:spTree>
    <p:extLst>
      <p:ext uri="{BB962C8B-B14F-4D97-AF65-F5344CB8AC3E}">
        <p14:creationId xmlns:p14="http://schemas.microsoft.com/office/powerpoint/2010/main" val="3038724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143000"/>
          </a:xfrm>
        </p:spPr>
        <p:txBody>
          <a:bodyPr/>
          <a:lstStyle/>
          <a:p>
            <a:endParaRPr lang="en-US" dirty="0"/>
          </a:p>
        </p:txBody>
      </p:sp>
      <p:sp>
        <p:nvSpPr>
          <p:cNvPr id="3" name="Content Placeholder 2"/>
          <p:cNvSpPr>
            <a:spLocks noGrp="1"/>
          </p:cNvSpPr>
          <p:nvPr>
            <p:ph idx="1"/>
          </p:nvPr>
        </p:nvSpPr>
        <p:spPr>
          <a:xfrm>
            <a:off x="381000" y="685800"/>
            <a:ext cx="8534400" cy="5410200"/>
          </a:xfrm>
        </p:spPr>
        <p:txBody>
          <a:bodyPr>
            <a:normAutofit lnSpcReduction="10000"/>
          </a:bodyPr>
          <a:lstStyle/>
          <a:p>
            <a:r>
              <a:rPr lang="en-US" dirty="0" smtClean="0"/>
              <a:t>A uniform procedure for investigating allegations</a:t>
            </a:r>
          </a:p>
          <a:p>
            <a:r>
              <a:rPr lang="en-US" dirty="0" smtClean="0"/>
              <a:t>A procedure for how the school will respond to confirmed instances of harassment</a:t>
            </a:r>
          </a:p>
          <a:p>
            <a:r>
              <a:rPr lang="en-US" dirty="0" smtClean="0"/>
              <a:t>A list of clear consequences and remedial action for a person found to have committed an act of harassment</a:t>
            </a:r>
          </a:p>
          <a:p>
            <a:r>
              <a:rPr lang="en-US" dirty="0" smtClean="0"/>
              <a:t>A prohibition against retaliation for reporting harassment, and consequences for such retaliation</a:t>
            </a:r>
          </a:p>
          <a:p>
            <a:r>
              <a:rPr lang="en-US" dirty="0" smtClean="0"/>
              <a:t>A prohibition against false reporting</a:t>
            </a:r>
            <a:endParaRPr lang="en-US" dirty="0"/>
          </a:p>
        </p:txBody>
      </p:sp>
    </p:spTree>
    <p:extLst>
      <p:ext uri="{BB962C8B-B14F-4D97-AF65-F5344CB8AC3E}">
        <p14:creationId xmlns:p14="http://schemas.microsoft.com/office/powerpoint/2010/main" val="941179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228600"/>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92500"/>
          </a:bodyPr>
          <a:lstStyle/>
          <a:p>
            <a:r>
              <a:rPr lang="en-US" dirty="0" smtClean="0"/>
              <a:t>Required publication:</a:t>
            </a:r>
          </a:p>
          <a:p>
            <a:pPr lvl="1"/>
            <a:r>
              <a:rPr lang="en-US" dirty="0" smtClean="0"/>
              <a:t>Policy must be made available at least annually to parents, guardians, school employees, and students</a:t>
            </a:r>
          </a:p>
          <a:p>
            <a:pPr lvl="1"/>
            <a:r>
              <a:rPr lang="en-US" dirty="0" smtClean="0"/>
              <a:t>Policy must be </a:t>
            </a:r>
            <a:r>
              <a:rPr lang="en-US" dirty="0"/>
              <a:t>o</a:t>
            </a:r>
            <a:r>
              <a:rPr lang="en-US" dirty="0" smtClean="0"/>
              <a:t>therwise readily available (ideally on website)</a:t>
            </a:r>
          </a:p>
          <a:p>
            <a:r>
              <a:rPr lang="en-US" dirty="0" smtClean="0"/>
              <a:t>Required training:  Districts must provide training on the prevention of, and appropriate response to, harassment, bullying, and intimidation.</a:t>
            </a:r>
          </a:p>
          <a:p>
            <a:r>
              <a:rPr lang="en-US" dirty="0"/>
              <a:t>Failure to comply can lead to a finding of school district being “</a:t>
            </a:r>
            <a:r>
              <a:rPr lang="en-US" dirty="0" smtClean="0"/>
              <a:t>nonstandard.”   </a:t>
            </a:r>
            <a:endParaRPr lang="en-US" dirty="0"/>
          </a:p>
          <a:p>
            <a:endParaRPr lang="en-US" dirty="0"/>
          </a:p>
        </p:txBody>
      </p:sp>
    </p:spTree>
    <p:extLst>
      <p:ext uri="{BB962C8B-B14F-4D97-AF65-F5344CB8AC3E}">
        <p14:creationId xmlns:p14="http://schemas.microsoft.com/office/powerpoint/2010/main" val="2345382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Legal liability - Bullying and Harassment</a:t>
            </a:r>
            <a:endParaRPr lang="en-US" dirty="0"/>
          </a:p>
        </p:txBody>
      </p:sp>
      <p:sp>
        <p:nvSpPr>
          <p:cNvPr id="3" name="Content Placeholder 2"/>
          <p:cNvSpPr>
            <a:spLocks noGrp="1"/>
          </p:cNvSpPr>
          <p:nvPr>
            <p:ph idx="1"/>
          </p:nvPr>
        </p:nvSpPr>
        <p:spPr/>
        <p:txBody>
          <a:bodyPr/>
          <a:lstStyle/>
          <a:p>
            <a:r>
              <a:rPr lang="en-US" dirty="0" smtClean="0"/>
              <a:t>In addition to policy mandates, schools can face significant legal liability for failing to investigate reports of bullying and harassment, and taking remedial action when the investigation substantiates the allegations.</a:t>
            </a:r>
          </a:p>
          <a:p>
            <a:r>
              <a:rPr lang="en-US" dirty="0" smtClean="0"/>
              <a:t>Significant risk of negative media attention, leading to further distraction from key work.</a:t>
            </a:r>
            <a:endParaRPr lang="en-US" dirty="0"/>
          </a:p>
        </p:txBody>
      </p:sp>
    </p:spTree>
    <p:extLst>
      <p:ext uri="{BB962C8B-B14F-4D97-AF65-F5344CB8AC3E}">
        <p14:creationId xmlns:p14="http://schemas.microsoft.com/office/powerpoint/2010/main" val="118434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DHS Implementation Orders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Department of Homeland Security (“DHS”) issued policy guidance implementing the Executive Order, signaling more </a:t>
            </a:r>
            <a:r>
              <a:rPr lang="en-US" dirty="0"/>
              <a:t>intensive </a:t>
            </a:r>
            <a:r>
              <a:rPr lang="en-US" dirty="0" smtClean="0"/>
              <a:t>enforcement of immigration laws:</a:t>
            </a:r>
          </a:p>
          <a:p>
            <a:pPr lvl="1"/>
            <a:r>
              <a:rPr lang="en-US" b="1" dirty="0" smtClean="0"/>
              <a:t>Elimination of most </a:t>
            </a:r>
            <a:r>
              <a:rPr lang="en-US" b="1" dirty="0"/>
              <a:t>of the previously exempt categories </a:t>
            </a:r>
            <a:r>
              <a:rPr lang="en-US" dirty="0"/>
              <a:t>for </a:t>
            </a:r>
            <a:r>
              <a:rPr lang="en-US" dirty="0" smtClean="0"/>
              <a:t>enforcement</a:t>
            </a:r>
          </a:p>
          <a:p>
            <a:pPr lvl="1"/>
            <a:r>
              <a:rPr lang="en-US" dirty="0" smtClean="0"/>
              <a:t>“</a:t>
            </a:r>
            <a:r>
              <a:rPr lang="en-US" b="1" dirty="0" smtClean="0"/>
              <a:t>Sparing” use of parole </a:t>
            </a:r>
            <a:r>
              <a:rPr lang="en-US" dirty="0"/>
              <a:t>in lieu of detention </a:t>
            </a:r>
            <a:r>
              <a:rPr lang="en-US" dirty="0" smtClean="0"/>
              <a:t>and only in </a:t>
            </a:r>
            <a:r>
              <a:rPr lang="en-US" dirty="0"/>
              <a:t>the case of “demonstrated urgent humanitarian reasons or significant public </a:t>
            </a:r>
            <a:r>
              <a:rPr lang="en-US" dirty="0" smtClean="0"/>
              <a:t>benefit”</a:t>
            </a:r>
            <a:r>
              <a:rPr lang="en-US" dirty="0"/>
              <a:t>   </a:t>
            </a:r>
            <a:endParaRPr lang="en-US" dirty="0" smtClean="0"/>
          </a:p>
          <a:p>
            <a:pPr lvl="1"/>
            <a:r>
              <a:rPr lang="en-US" dirty="0"/>
              <a:t>Goal of </a:t>
            </a:r>
            <a:r>
              <a:rPr lang="en-US" b="1" dirty="0"/>
              <a:t>rapid resolution </a:t>
            </a:r>
            <a:r>
              <a:rPr lang="en-US" dirty="0"/>
              <a:t>of immigration </a:t>
            </a:r>
            <a:r>
              <a:rPr lang="en-US" dirty="0" smtClean="0"/>
              <a:t>matters</a:t>
            </a:r>
          </a:p>
          <a:p>
            <a:pPr lvl="1"/>
            <a:r>
              <a:rPr lang="en-US" b="1" dirty="0" smtClean="0"/>
              <a:t>Elimination of privacy rights </a:t>
            </a:r>
            <a:r>
              <a:rPr lang="en-US" dirty="0" smtClean="0"/>
              <a:t>for immigration proceedings </a:t>
            </a:r>
          </a:p>
          <a:p>
            <a:pPr lvl="1"/>
            <a:r>
              <a:rPr lang="en-US" b="1" dirty="0" smtClean="0"/>
              <a:t>Significant new resources </a:t>
            </a:r>
            <a:r>
              <a:rPr lang="en-US" dirty="0" smtClean="0"/>
              <a:t>for enforcement </a:t>
            </a:r>
            <a:r>
              <a:rPr lang="en-US" dirty="0"/>
              <a:t>agents and detention </a:t>
            </a:r>
            <a:r>
              <a:rPr lang="en-US" dirty="0" smtClean="0"/>
              <a:t>centers</a:t>
            </a:r>
            <a:r>
              <a:rPr lang="en-US" dirty="0"/>
              <a:t>  </a:t>
            </a:r>
          </a:p>
        </p:txBody>
      </p:sp>
    </p:spTree>
    <p:extLst>
      <p:ext uri="{BB962C8B-B14F-4D97-AF65-F5344CB8AC3E}">
        <p14:creationId xmlns:p14="http://schemas.microsoft.com/office/powerpoint/2010/main" val="2269210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Immigrant and Undocumented Students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dirty="0" smtClean="0"/>
              <a:t>Schools must be responsive to instances of, or complaints about, bullying and harassment based on race, color, and/or national origin:</a:t>
            </a:r>
          </a:p>
          <a:p>
            <a:pPr lvl="1"/>
            <a:r>
              <a:rPr lang="en-US" dirty="0" smtClean="0"/>
              <a:t>Set clear expectations about student conduct</a:t>
            </a:r>
          </a:p>
          <a:p>
            <a:pPr lvl="1"/>
            <a:r>
              <a:rPr lang="en-US" dirty="0" smtClean="0"/>
              <a:t>Investigate concerns promptly</a:t>
            </a:r>
          </a:p>
          <a:p>
            <a:pPr lvl="1"/>
            <a:r>
              <a:rPr lang="en-US" dirty="0" smtClean="0"/>
              <a:t>Apply consistent and fair disciplinary consequences</a:t>
            </a:r>
          </a:p>
          <a:p>
            <a:pPr lvl="1"/>
            <a:r>
              <a:rPr lang="en-US" dirty="0"/>
              <a:t>Address concerns about </a:t>
            </a:r>
            <a:r>
              <a:rPr lang="en-US" dirty="0" smtClean="0"/>
              <a:t>retaliation</a:t>
            </a:r>
          </a:p>
          <a:p>
            <a:pPr lvl="1"/>
            <a:r>
              <a:rPr lang="en-US" dirty="0" smtClean="0"/>
              <a:t>In addition, consider restorative justice or other programs to increase awareness and compassion</a:t>
            </a:r>
          </a:p>
          <a:p>
            <a:endParaRPr lang="en-US" dirty="0"/>
          </a:p>
        </p:txBody>
      </p:sp>
    </p:spTree>
    <p:extLst>
      <p:ext uri="{BB962C8B-B14F-4D97-AF65-F5344CB8AC3E}">
        <p14:creationId xmlns:p14="http://schemas.microsoft.com/office/powerpoint/2010/main" val="994530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Discussion </a:t>
            </a:r>
            <a:endParaRPr lang="en-US" dirty="0"/>
          </a:p>
        </p:txBody>
      </p:sp>
      <p:sp>
        <p:nvSpPr>
          <p:cNvPr id="3" name="Content Placeholder 2"/>
          <p:cNvSpPr>
            <a:spLocks noGrp="1"/>
          </p:cNvSpPr>
          <p:nvPr>
            <p:ph idx="1"/>
          </p:nvPr>
        </p:nvSpPr>
        <p:spPr/>
        <p:txBody>
          <a:bodyPr/>
          <a:lstStyle/>
          <a:p>
            <a:pPr marL="0" indent="0" algn="ctr">
              <a:buNone/>
            </a:pPr>
            <a:r>
              <a:rPr lang="en-US" sz="4000" b="1" dirty="0" smtClean="0"/>
              <a:t>Are you hearing concerns about bullying and harassment?  Do </a:t>
            </a:r>
            <a:r>
              <a:rPr lang="en-US" sz="4000" b="1" dirty="0"/>
              <a:t>your district policies reflect these requirements related to </a:t>
            </a:r>
            <a:r>
              <a:rPr lang="en-US" sz="4000" b="1" dirty="0" smtClean="0"/>
              <a:t>bullying and harassment?  </a:t>
            </a:r>
            <a:r>
              <a:rPr lang="en-US" sz="4000" b="1" dirty="0"/>
              <a:t>What additional resources or support does your district need?  </a:t>
            </a:r>
          </a:p>
          <a:p>
            <a:endParaRPr lang="en-US" dirty="0"/>
          </a:p>
        </p:txBody>
      </p:sp>
    </p:spTree>
    <p:extLst>
      <p:ext uri="{BB962C8B-B14F-4D97-AF65-F5344CB8AC3E}">
        <p14:creationId xmlns:p14="http://schemas.microsoft.com/office/powerpoint/2010/main" val="2234968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it bullying or </a:t>
            </a:r>
            <a:br>
              <a:rPr lang="en-US" dirty="0" smtClean="0"/>
            </a:br>
            <a:r>
              <a:rPr lang="en-US" dirty="0" smtClean="0"/>
              <a:t>First Amendment </a:t>
            </a:r>
            <a:r>
              <a:rPr lang="en-US" dirty="0"/>
              <a:t>p</a:t>
            </a:r>
            <a:r>
              <a:rPr lang="en-US" dirty="0" smtClean="0"/>
              <a:t>rotected speech?</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“Trump, Trump, Trump!!”  “Build the Wall!!”</a:t>
            </a:r>
          </a:p>
          <a:p>
            <a:r>
              <a:rPr lang="en-US" dirty="0" smtClean="0"/>
              <a:t>In 1969, the U.S. Supreme Court held that public school students do not “shed their constitutional rights to freedom of speech or expression at the schoolhouse gate.”</a:t>
            </a:r>
          </a:p>
          <a:p>
            <a:r>
              <a:rPr lang="en-US" dirty="0" smtClean="0"/>
              <a:t> But student speech is not necessarily protected if it “collides with the rights of other students to be secure and to be let alone.”</a:t>
            </a:r>
            <a:endParaRPr lang="en-US" dirty="0"/>
          </a:p>
        </p:txBody>
      </p:sp>
    </p:spTree>
    <p:extLst>
      <p:ext uri="{BB962C8B-B14F-4D97-AF65-F5344CB8AC3E}">
        <p14:creationId xmlns:p14="http://schemas.microsoft.com/office/powerpoint/2010/main" val="4125844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563562"/>
          </a:xfrm>
        </p:spPr>
        <p:txBody>
          <a:bodyPr>
            <a:normAutofit fontScale="90000"/>
          </a:bodyPr>
          <a:lstStyle/>
          <a:p>
            <a:endParaRPr lang="en-US" dirty="0"/>
          </a:p>
        </p:txBody>
      </p:sp>
      <p:sp>
        <p:nvSpPr>
          <p:cNvPr id="3" name="Content Placeholder 2"/>
          <p:cNvSpPr>
            <a:spLocks noGrp="1"/>
          </p:cNvSpPr>
          <p:nvPr>
            <p:ph idx="1"/>
          </p:nvPr>
        </p:nvSpPr>
        <p:spPr>
          <a:xfrm>
            <a:off x="533400" y="914400"/>
            <a:ext cx="8153400" cy="5211763"/>
          </a:xfrm>
        </p:spPr>
        <p:txBody>
          <a:bodyPr>
            <a:normAutofit fontScale="92500" lnSpcReduction="10000"/>
          </a:bodyPr>
          <a:lstStyle/>
          <a:p>
            <a:r>
              <a:rPr lang="en-US" dirty="0" smtClean="0"/>
              <a:t>“Schools may restrict speech that might reasonably lead school authorities to forecast substantial disruption of, or material interference with, school activities or that collides with the rights of other students to be secure and to be let alone.”  </a:t>
            </a:r>
            <a:r>
              <a:rPr lang="en-US" i="1" dirty="0" smtClean="0"/>
              <a:t>C.R. v. Eugene</a:t>
            </a:r>
            <a:r>
              <a:rPr lang="en-US" dirty="0" smtClean="0"/>
              <a:t>, Ninth Circuit, 2016</a:t>
            </a:r>
          </a:p>
          <a:p>
            <a:r>
              <a:rPr lang="en-US" dirty="0" smtClean="0"/>
              <a:t>These are challenging cases, but schools can (and must) distinguish between expression of unpopular or hurtful viewpoints, and intimidation that impacts a student’s or group of students’ safety and ability to succeed at school.  </a:t>
            </a:r>
            <a:endParaRPr lang="en-US" dirty="0"/>
          </a:p>
        </p:txBody>
      </p:sp>
    </p:spTree>
    <p:extLst>
      <p:ext uri="{BB962C8B-B14F-4D97-AF65-F5344CB8AC3E}">
        <p14:creationId xmlns:p14="http://schemas.microsoft.com/office/powerpoint/2010/main" val="2537417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Discussion</a:t>
            </a:r>
            <a:endParaRPr lang="en-US" dirty="0"/>
          </a:p>
        </p:txBody>
      </p:sp>
      <p:sp>
        <p:nvSpPr>
          <p:cNvPr id="3" name="Content Placeholder 2"/>
          <p:cNvSpPr>
            <a:spLocks noGrp="1"/>
          </p:cNvSpPr>
          <p:nvPr>
            <p:ph idx="1"/>
          </p:nvPr>
        </p:nvSpPr>
        <p:spPr/>
        <p:txBody>
          <a:bodyPr/>
          <a:lstStyle/>
          <a:p>
            <a:pPr marL="0" indent="0" algn="ctr">
              <a:buNone/>
            </a:pPr>
            <a:r>
              <a:rPr lang="en-US" sz="4000" b="1" dirty="0" smtClean="0"/>
              <a:t>What are the factors that might help staff distinguish between hurtful political expression and bullying or intimidating speech?  Are your schools facing challenges in addressing this issue?</a:t>
            </a:r>
            <a:r>
              <a:rPr lang="en-US" dirty="0" smtClean="0"/>
              <a:t>    </a:t>
            </a:r>
            <a:endParaRPr lang="en-US" dirty="0"/>
          </a:p>
        </p:txBody>
      </p:sp>
    </p:spTree>
    <p:extLst>
      <p:ext uri="{BB962C8B-B14F-4D97-AF65-F5344CB8AC3E}">
        <p14:creationId xmlns:p14="http://schemas.microsoft.com/office/powerpoint/2010/main" val="3051273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Issue -- Complaint </a:t>
            </a:r>
            <a:r>
              <a:rPr lang="en-US" dirty="0"/>
              <a:t>P</a:t>
            </a:r>
            <a:r>
              <a:rPr lang="en-US" dirty="0" smtClean="0"/>
              <a:t>rocedure </a:t>
            </a:r>
            <a:endParaRPr lang="en-US" dirty="0"/>
          </a:p>
        </p:txBody>
      </p:sp>
      <p:sp>
        <p:nvSpPr>
          <p:cNvPr id="3" name="Content Placeholder 2"/>
          <p:cNvSpPr>
            <a:spLocks noGrp="1"/>
          </p:cNvSpPr>
          <p:nvPr>
            <p:ph idx="1"/>
          </p:nvPr>
        </p:nvSpPr>
        <p:spPr/>
        <p:txBody>
          <a:bodyPr>
            <a:normAutofit fontScale="92500"/>
          </a:bodyPr>
          <a:lstStyle/>
          <a:p>
            <a:r>
              <a:rPr lang="en-US" dirty="0" smtClean="0"/>
              <a:t>Oregon Administrative Rules require school districts to have a complaint procedure</a:t>
            </a:r>
            <a:r>
              <a:rPr lang="en-US" dirty="0"/>
              <a:t> </a:t>
            </a:r>
            <a:r>
              <a:rPr lang="en-US" dirty="0" smtClean="0"/>
              <a:t>via which parents or community members can raise concerns.</a:t>
            </a:r>
          </a:p>
          <a:p>
            <a:r>
              <a:rPr lang="en-US" dirty="0" smtClean="0"/>
              <a:t>The procedure must include the steps and timelines the district will use to review concerns.</a:t>
            </a:r>
          </a:p>
          <a:p>
            <a:r>
              <a:rPr lang="en-US" dirty="0" smtClean="0"/>
              <a:t>Good option for families with concerns about school climate or other immigration issues. </a:t>
            </a:r>
          </a:p>
          <a:p>
            <a:r>
              <a:rPr lang="en-US" dirty="0" smtClean="0"/>
              <a:t>Have one, make it available, and use it.</a:t>
            </a:r>
            <a:endParaRPr lang="en-US" dirty="0"/>
          </a:p>
        </p:txBody>
      </p:sp>
    </p:spTree>
    <p:extLst>
      <p:ext uri="{BB962C8B-B14F-4D97-AF65-F5344CB8AC3E}">
        <p14:creationId xmlns:p14="http://schemas.microsoft.com/office/powerpoint/2010/main" val="3568120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Issue – </a:t>
            </a:r>
            <a:r>
              <a:rPr lang="en-US" dirty="0"/>
              <a:t>F</a:t>
            </a:r>
            <a:r>
              <a:rPr lang="en-US" dirty="0" smtClean="0"/>
              <a:t>amily </a:t>
            </a:r>
            <a:r>
              <a:rPr lang="en-US" dirty="0"/>
              <a:t>D</a:t>
            </a:r>
            <a:r>
              <a:rPr lang="en-US" dirty="0" smtClean="0"/>
              <a:t>isruption</a:t>
            </a:r>
            <a:endParaRPr lang="en-US" dirty="0"/>
          </a:p>
        </p:txBody>
      </p:sp>
      <p:sp>
        <p:nvSpPr>
          <p:cNvPr id="3" name="Content Placeholder 2"/>
          <p:cNvSpPr>
            <a:spLocks noGrp="1"/>
          </p:cNvSpPr>
          <p:nvPr>
            <p:ph idx="1"/>
          </p:nvPr>
        </p:nvSpPr>
        <p:spPr/>
        <p:txBody>
          <a:bodyPr/>
          <a:lstStyle/>
          <a:p>
            <a:r>
              <a:rPr lang="en-US" dirty="0" smtClean="0"/>
              <a:t>While no significant increase in ICE activity at schools, immigration enforcement is having a profound impact on families:</a:t>
            </a:r>
          </a:p>
          <a:p>
            <a:pPr lvl="1"/>
            <a:r>
              <a:rPr lang="en-US" dirty="0" smtClean="0"/>
              <a:t>More immigration enforcement resources</a:t>
            </a:r>
          </a:p>
          <a:p>
            <a:pPr lvl="1"/>
            <a:r>
              <a:rPr lang="en-US" dirty="0" smtClean="0"/>
              <a:t>Very limited use of parole</a:t>
            </a:r>
          </a:p>
          <a:p>
            <a:pPr lvl="1"/>
            <a:r>
              <a:rPr lang="en-US" dirty="0" smtClean="0"/>
              <a:t>Rapid resolution of cases</a:t>
            </a:r>
          </a:p>
          <a:p>
            <a:pPr lvl="1"/>
            <a:r>
              <a:rPr lang="en-US" dirty="0" smtClean="0"/>
              <a:t>Preference for deportation</a:t>
            </a:r>
          </a:p>
          <a:p>
            <a:pPr marL="0" indent="0">
              <a:buNone/>
            </a:pPr>
            <a:r>
              <a:rPr lang="en-US" dirty="0" smtClean="0"/>
              <a:t>  </a:t>
            </a:r>
          </a:p>
          <a:p>
            <a:pPr lvl="1"/>
            <a:endParaRPr lang="en-US" dirty="0"/>
          </a:p>
        </p:txBody>
      </p:sp>
    </p:spTree>
    <p:extLst>
      <p:ext uri="{BB962C8B-B14F-4D97-AF65-F5344CB8AC3E}">
        <p14:creationId xmlns:p14="http://schemas.microsoft.com/office/powerpoint/2010/main" val="2998054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58762"/>
          </a:xfrm>
        </p:spPr>
        <p:txBody>
          <a:bodyPr>
            <a:normAutofit fontScale="90000"/>
          </a:bodyPr>
          <a:lstStyle/>
          <a:p>
            <a:endParaRPr lang="en-US" dirty="0"/>
          </a:p>
        </p:txBody>
      </p:sp>
      <p:sp>
        <p:nvSpPr>
          <p:cNvPr id="3" name="Content Placeholder 2"/>
          <p:cNvSpPr>
            <a:spLocks noGrp="1"/>
          </p:cNvSpPr>
          <p:nvPr>
            <p:ph idx="1"/>
          </p:nvPr>
        </p:nvSpPr>
        <p:spPr>
          <a:xfrm>
            <a:off x="152400" y="838200"/>
            <a:ext cx="8458200" cy="5105400"/>
          </a:xfrm>
        </p:spPr>
        <p:txBody>
          <a:bodyPr>
            <a:normAutofit/>
          </a:bodyPr>
          <a:lstStyle/>
          <a:p>
            <a:r>
              <a:rPr lang="en-US" dirty="0" smtClean="0"/>
              <a:t>Update emergency contact information (do this for all students, don’t just single out students who staff may believe are undocumented…)</a:t>
            </a:r>
          </a:p>
          <a:p>
            <a:r>
              <a:rPr lang="en-US" dirty="0" smtClean="0"/>
              <a:t>“Protect Your Family:  Information for Families in Oregon to Plan for Time of Unavailability” </a:t>
            </a:r>
          </a:p>
          <a:p>
            <a:pPr lvl="1"/>
            <a:r>
              <a:rPr lang="en-US" sz="1400" dirty="0">
                <a:hlinkClick r:id="rId2"/>
              </a:rPr>
              <a:t>http://</a:t>
            </a:r>
            <a:r>
              <a:rPr lang="en-US" sz="1400" dirty="0" smtClean="0">
                <a:hlinkClick r:id="rId2"/>
              </a:rPr>
              <a:t>oregonlawhelp.org/files/CCDACC15-944D-570E-7F1F-7BBF3DEC0018/attachments/20A7B7F1-F37B-40F4-BC6C-A736FACD64CB/family-preparedness-plan-english.pdf</a:t>
            </a:r>
            <a:endParaRPr lang="en-US" sz="1400" dirty="0" smtClean="0"/>
          </a:p>
          <a:p>
            <a:pPr lvl="1"/>
            <a:r>
              <a:rPr lang="en-US" sz="1400" dirty="0">
                <a:hlinkClick r:id="rId3"/>
              </a:rPr>
              <a:t>http://</a:t>
            </a:r>
            <a:r>
              <a:rPr lang="en-US" sz="1400" dirty="0" smtClean="0">
                <a:hlinkClick r:id="rId3"/>
              </a:rPr>
              <a:t>oregonlawhelp.org/files/CCDACC15-944D-570E-7F1F-7BBF3DEC0018/attachments/84B03370-E5C9-4A71-A6B8-E93CECBF35AE/family-preparedness-plan-spanish.pdf</a:t>
            </a:r>
            <a:endParaRPr lang="en-US" sz="1400" dirty="0" smtClean="0"/>
          </a:p>
          <a:p>
            <a:r>
              <a:rPr lang="en-US" dirty="0" smtClean="0"/>
              <a:t>Train counselors, provide students with crisis support if needed</a:t>
            </a:r>
            <a:endParaRPr lang="en-US" dirty="0"/>
          </a:p>
        </p:txBody>
      </p:sp>
    </p:spTree>
    <p:extLst>
      <p:ext uri="{BB962C8B-B14F-4D97-AF65-F5344CB8AC3E}">
        <p14:creationId xmlns:p14="http://schemas.microsoft.com/office/powerpoint/2010/main" val="40217234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 Sanctuary </a:t>
            </a:r>
            <a:r>
              <a:rPr lang="en-US" dirty="0"/>
              <a:t>d</a:t>
            </a:r>
            <a:r>
              <a:rPr lang="en-US" dirty="0" smtClean="0"/>
              <a:t>esignations</a:t>
            </a:r>
            <a:endParaRPr lang="en-US" dirty="0"/>
          </a:p>
        </p:txBody>
      </p:sp>
      <p:sp>
        <p:nvSpPr>
          <p:cNvPr id="3" name="Content Placeholder 2"/>
          <p:cNvSpPr>
            <a:spLocks noGrp="1"/>
          </p:cNvSpPr>
          <p:nvPr>
            <p:ph idx="1"/>
          </p:nvPr>
        </p:nvSpPr>
        <p:spPr/>
        <p:txBody>
          <a:bodyPr/>
          <a:lstStyle/>
          <a:p>
            <a:r>
              <a:rPr lang="en-US" dirty="0" smtClean="0"/>
              <a:t>School district sanctuary designations</a:t>
            </a:r>
          </a:p>
          <a:p>
            <a:pPr lvl="1">
              <a:buFont typeface="Wingdings" panose="05000000000000000000" pitchFamily="2" charset="2"/>
              <a:buChar char="§"/>
            </a:pPr>
            <a:r>
              <a:rPr lang="en-US" dirty="0" smtClean="0"/>
              <a:t>Pros:  Provides a strong message of support and values to students, families, and staff; reinforces existing legal protections</a:t>
            </a:r>
          </a:p>
          <a:p>
            <a:pPr lvl="1">
              <a:buFont typeface="Wingdings" panose="05000000000000000000" pitchFamily="2" charset="2"/>
              <a:buChar char="§"/>
            </a:pPr>
            <a:r>
              <a:rPr lang="en-US" dirty="0" smtClean="0"/>
              <a:t>Cons:  May over-promise the scope of protection a school can provide; can politicize the issue more than necessary; can put the district on the media (and federal government) radar</a:t>
            </a:r>
          </a:p>
          <a:p>
            <a:pPr marL="0" indent="0">
              <a:buNone/>
            </a:pPr>
            <a:endParaRPr lang="en-US" dirty="0"/>
          </a:p>
        </p:txBody>
      </p:sp>
    </p:spTree>
    <p:extLst>
      <p:ext uri="{BB962C8B-B14F-4D97-AF65-F5344CB8AC3E}">
        <p14:creationId xmlns:p14="http://schemas.microsoft.com/office/powerpoint/2010/main" val="68129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Options to Formal Sanctuary </a:t>
            </a:r>
            <a:r>
              <a:rPr lang="en-US" dirty="0"/>
              <a:t>D</a:t>
            </a:r>
            <a:r>
              <a:rPr lang="en-US" dirty="0" smtClean="0"/>
              <a:t>esignations</a:t>
            </a:r>
            <a:endParaRPr lang="en-US" dirty="0"/>
          </a:p>
        </p:txBody>
      </p:sp>
      <p:sp>
        <p:nvSpPr>
          <p:cNvPr id="3" name="Content Placeholder 2"/>
          <p:cNvSpPr>
            <a:spLocks noGrp="1"/>
          </p:cNvSpPr>
          <p:nvPr>
            <p:ph idx="1"/>
          </p:nvPr>
        </p:nvSpPr>
        <p:spPr/>
        <p:txBody>
          <a:bodyPr>
            <a:normAutofit lnSpcReduction="10000"/>
          </a:bodyPr>
          <a:lstStyle/>
          <a:p>
            <a:r>
              <a:rPr lang="en-US" dirty="0" smtClean="0"/>
              <a:t>Board resolution that states support for all students, but does not self-identify district as “sanctuary”</a:t>
            </a:r>
          </a:p>
          <a:p>
            <a:r>
              <a:rPr lang="en-US" dirty="0" smtClean="0"/>
              <a:t>Reinforce training for all staff on compliance with laws discussed today</a:t>
            </a:r>
          </a:p>
          <a:p>
            <a:r>
              <a:rPr lang="en-US" dirty="0" smtClean="0"/>
              <a:t>Communicate clearly with families about district policies and practices</a:t>
            </a:r>
          </a:p>
          <a:p>
            <a:r>
              <a:rPr lang="en-US" dirty="0" smtClean="0"/>
              <a:t>Provide external resources for students and families</a:t>
            </a:r>
            <a:endParaRPr lang="en-US" dirty="0"/>
          </a:p>
        </p:txBody>
      </p:sp>
    </p:spTree>
    <p:extLst>
      <p:ext uri="{BB962C8B-B14F-4D97-AF65-F5344CB8AC3E}">
        <p14:creationId xmlns:p14="http://schemas.microsoft.com/office/powerpoint/2010/main" val="343897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Sensitive Location Enforcement Policy </a:t>
            </a:r>
            <a:endParaRPr lang="en-US" dirty="0"/>
          </a:p>
        </p:txBody>
      </p:sp>
      <p:sp>
        <p:nvSpPr>
          <p:cNvPr id="3" name="Content Placeholder 2"/>
          <p:cNvSpPr>
            <a:spLocks noGrp="1"/>
          </p:cNvSpPr>
          <p:nvPr>
            <p:ph idx="1"/>
          </p:nvPr>
        </p:nvSpPr>
        <p:spPr>
          <a:xfrm>
            <a:off x="457200" y="1143000"/>
            <a:ext cx="8229600" cy="4983163"/>
          </a:xfrm>
        </p:spPr>
        <p:txBody>
          <a:bodyPr>
            <a:normAutofit fontScale="25000" lnSpcReduction="20000"/>
          </a:bodyPr>
          <a:lstStyle/>
          <a:p>
            <a:endParaRPr lang="en-US" dirty="0" smtClean="0"/>
          </a:p>
          <a:p>
            <a:r>
              <a:rPr lang="en-US" sz="9600" dirty="0" smtClean="0"/>
              <a:t>2011 Policy requiring ICE agents to “exercise </a:t>
            </a:r>
            <a:r>
              <a:rPr lang="en-US" sz="9600" dirty="0"/>
              <a:t>sound judgment when enforcing federal law at or focused on sensitive locations and </a:t>
            </a:r>
            <a:r>
              <a:rPr lang="en-US" sz="9600" b="1" dirty="0"/>
              <a:t>make substantial efforts to avoid unnecessarily alarming local communities</a:t>
            </a:r>
            <a:r>
              <a:rPr lang="en-US" sz="9600" dirty="0"/>
              <a:t>. The policy is </a:t>
            </a:r>
            <a:r>
              <a:rPr lang="en-US" sz="9600" b="1" dirty="0"/>
              <a:t>not intended to categorically prohibit lawful enforcement operations when there is an immediate need for enforcement </a:t>
            </a:r>
            <a:r>
              <a:rPr lang="en-US" sz="9600" b="1" dirty="0" smtClean="0"/>
              <a:t>action</a:t>
            </a:r>
            <a:r>
              <a:rPr lang="en-US" sz="9600" dirty="0" smtClean="0"/>
              <a:t> …”</a:t>
            </a:r>
            <a:r>
              <a:rPr lang="en-US" sz="9600" dirty="0"/>
              <a:t>  </a:t>
            </a:r>
            <a:endParaRPr lang="en-US" sz="9600" dirty="0" smtClean="0"/>
          </a:p>
          <a:p>
            <a:endParaRPr lang="en-US" sz="9600" dirty="0" smtClean="0"/>
          </a:p>
          <a:p>
            <a:r>
              <a:rPr lang="en-US" sz="9600" dirty="0" smtClean="0"/>
              <a:t>Policy only applies </a:t>
            </a:r>
            <a:r>
              <a:rPr lang="en-US" sz="9600" dirty="0"/>
              <a:t>to </a:t>
            </a:r>
            <a:r>
              <a:rPr lang="en-US" sz="9600" b="1" dirty="0" smtClean="0"/>
              <a:t>arrests, interviews, searches, and surveillance</a:t>
            </a:r>
            <a:r>
              <a:rPr lang="en-US" sz="9600" dirty="0"/>
              <a:t>. </a:t>
            </a:r>
            <a:r>
              <a:rPr lang="en-US" sz="9600" dirty="0" smtClean="0"/>
              <a:t> “Actions </a:t>
            </a:r>
            <a:r>
              <a:rPr lang="en-US" sz="9600" dirty="0"/>
              <a:t>not covered by this policy include actions such as obtaining </a:t>
            </a:r>
            <a:r>
              <a:rPr lang="en-US" sz="9600" dirty="0" smtClean="0"/>
              <a:t>records, documents </a:t>
            </a:r>
            <a:r>
              <a:rPr lang="en-US" sz="9600" dirty="0"/>
              <a:t>and similar materials from officials or employees, providing notice to officials or employees, serving subpoenas [etc</a:t>
            </a:r>
            <a:r>
              <a:rPr lang="en-US" sz="9600" dirty="0" smtClean="0"/>
              <a:t>.]”</a:t>
            </a:r>
          </a:p>
          <a:p>
            <a:endParaRPr lang="en-US" sz="9600" dirty="0" smtClean="0"/>
          </a:p>
          <a:p>
            <a:r>
              <a:rPr lang="en-US" sz="9600" dirty="0" smtClean="0"/>
              <a:t>2017 DHS Orders indicate that the Sensitive Location Enforcement Policy remains </a:t>
            </a:r>
            <a:r>
              <a:rPr lang="en-US" sz="9600" dirty="0"/>
              <a:t>in </a:t>
            </a:r>
            <a:r>
              <a:rPr lang="en-US" sz="9600" dirty="0" smtClean="0"/>
              <a:t>effect.</a:t>
            </a:r>
            <a:r>
              <a:rPr lang="en-US" sz="9600" dirty="0"/>
              <a:t/>
            </a:r>
            <a:br>
              <a:rPr lang="en-US" sz="9600" dirty="0"/>
            </a:br>
            <a:endParaRPr lang="en-US" sz="9600" dirty="0"/>
          </a:p>
        </p:txBody>
      </p:sp>
    </p:spTree>
    <p:extLst>
      <p:ext uri="{BB962C8B-B14F-4D97-AF65-F5344CB8AC3E}">
        <p14:creationId xmlns:p14="http://schemas.microsoft.com/office/powerpoint/2010/main" val="1871445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Issue: DACA and Visas</a:t>
            </a:r>
            <a:endParaRPr lang="en-US" dirty="0"/>
          </a:p>
        </p:txBody>
      </p:sp>
      <p:sp>
        <p:nvSpPr>
          <p:cNvPr id="3" name="Content Placeholder 2"/>
          <p:cNvSpPr>
            <a:spLocks noGrp="1"/>
          </p:cNvSpPr>
          <p:nvPr>
            <p:ph idx="1"/>
          </p:nvPr>
        </p:nvSpPr>
        <p:spPr/>
        <p:txBody>
          <a:bodyPr>
            <a:normAutofit lnSpcReduction="10000"/>
          </a:bodyPr>
          <a:lstStyle/>
          <a:p>
            <a:r>
              <a:rPr lang="en-US" dirty="0" smtClean="0"/>
              <a:t>President indicated intent to review DACA (Deferred Action for Childhood Arrivals) but additional statements have been confusing.  In April 2017, DHS indicated that DACA is still in effect.</a:t>
            </a:r>
          </a:p>
          <a:p>
            <a:r>
              <a:rPr lang="en-US" dirty="0" smtClean="0"/>
              <a:t>For school staff on visas, be cautious and consult legal counsel as necessary</a:t>
            </a:r>
          </a:p>
          <a:p>
            <a:pPr lvl="1"/>
            <a:r>
              <a:rPr lang="en-US" dirty="0" smtClean="0"/>
              <a:t>Executive Order “Protecting </a:t>
            </a:r>
            <a:r>
              <a:rPr lang="en-US" dirty="0"/>
              <a:t>the Nation </a:t>
            </a:r>
            <a:r>
              <a:rPr lang="en-US" dirty="0" smtClean="0"/>
              <a:t>from </a:t>
            </a:r>
            <a:r>
              <a:rPr lang="en-US" dirty="0"/>
              <a:t>Foreign Terrorist Entry into the United </a:t>
            </a:r>
            <a:r>
              <a:rPr lang="en-US" dirty="0" smtClean="0"/>
              <a:t>States” still under review by the courts</a:t>
            </a:r>
          </a:p>
        </p:txBody>
      </p:sp>
    </p:spTree>
    <p:extLst>
      <p:ext uri="{BB962C8B-B14F-4D97-AF65-F5344CB8AC3E}">
        <p14:creationId xmlns:p14="http://schemas.microsoft.com/office/powerpoint/2010/main" val="361502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 – Media Coverage</a:t>
            </a:r>
            <a:endParaRPr lang="en-US" dirty="0"/>
          </a:p>
        </p:txBody>
      </p:sp>
      <p:sp>
        <p:nvSpPr>
          <p:cNvPr id="3" name="Content Placeholder 2"/>
          <p:cNvSpPr>
            <a:spLocks noGrp="1"/>
          </p:cNvSpPr>
          <p:nvPr>
            <p:ph idx="1"/>
          </p:nvPr>
        </p:nvSpPr>
        <p:spPr/>
        <p:txBody>
          <a:bodyPr/>
          <a:lstStyle/>
          <a:p>
            <a:r>
              <a:rPr lang="en-US" u="sng" dirty="0" smtClean="0"/>
              <a:t>Not if, when </a:t>
            </a:r>
            <a:r>
              <a:rPr lang="en-US" dirty="0" smtClean="0"/>
              <a:t>-- anywhere, anytime, any issue – before you know it, your district is in the news</a:t>
            </a:r>
          </a:p>
          <a:p>
            <a:r>
              <a:rPr lang="en-US" dirty="0" smtClean="0"/>
              <a:t>Immigration is a hot topic, and anything having to do with students just turns up the heat</a:t>
            </a:r>
          </a:p>
          <a:p>
            <a:r>
              <a:rPr lang="en-US" dirty="0" smtClean="0"/>
              <a:t>Advocacy groups on all sides</a:t>
            </a:r>
          </a:p>
          <a:p>
            <a:r>
              <a:rPr lang="en-US" dirty="0" smtClean="0"/>
              <a:t>Media will not wait for you to be ready</a:t>
            </a:r>
            <a:endParaRPr lang="en-US" dirty="0"/>
          </a:p>
        </p:txBody>
      </p:sp>
    </p:spTree>
    <p:extLst>
      <p:ext uri="{BB962C8B-B14F-4D97-AF65-F5344CB8AC3E}">
        <p14:creationId xmlns:p14="http://schemas.microsoft.com/office/powerpoint/2010/main" val="1935901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3349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lstStyle/>
          <a:p>
            <a:pPr marL="0" indent="0">
              <a:buNone/>
            </a:pPr>
            <a:r>
              <a:rPr lang="en-US" dirty="0" smtClean="0"/>
              <a:t>Prepare </a:t>
            </a:r>
            <a:r>
              <a:rPr lang="en-US" u="sng" dirty="0" smtClean="0"/>
              <a:t>now</a:t>
            </a:r>
            <a:r>
              <a:rPr lang="en-US" dirty="0" smtClean="0"/>
              <a:t>:</a:t>
            </a:r>
          </a:p>
          <a:p>
            <a:pPr>
              <a:buFontTx/>
              <a:buChar char="-"/>
            </a:pPr>
            <a:r>
              <a:rPr lang="en-US" dirty="0" smtClean="0"/>
              <a:t>Designated media contact</a:t>
            </a:r>
          </a:p>
          <a:p>
            <a:pPr>
              <a:buFontTx/>
              <a:buChar char="-"/>
            </a:pPr>
            <a:r>
              <a:rPr lang="en-US" dirty="0" smtClean="0"/>
              <a:t>Key talking points that reflect district values and preserve student privacy</a:t>
            </a:r>
          </a:p>
          <a:p>
            <a:pPr>
              <a:buFontTx/>
              <a:buChar char="-"/>
            </a:pPr>
            <a:r>
              <a:rPr lang="en-US" dirty="0" smtClean="0"/>
              <a:t>Communicate independently with school community (students, staff, and families) as rapidly as possible, even if you don’t know much.  “We know, we care, we are investigating, and you will hear back from us.”</a:t>
            </a:r>
            <a:endParaRPr lang="en-US" dirty="0"/>
          </a:p>
        </p:txBody>
      </p:sp>
    </p:spTree>
    <p:extLst>
      <p:ext uri="{BB962C8B-B14F-4D97-AF65-F5344CB8AC3E}">
        <p14:creationId xmlns:p14="http://schemas.microsoft.com/office/powerpoint/2010/main" val="15977452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	</a:t>
            </a:r>
            <a:endParaRPr lang="en-US" dirty="0"/>
          </a:p>
        </p:txBody>
      </p:sp>
      <p:sp>
        <p:nvSpPr>
          <p:cNvPr id="3" name="Content Placeholder 2"/>
          <p:cNvSpPr>
            <a:spLocks noGrp="1"/>
          </p:cNvSpPr>
          <p:nvPr>
            <p:ph idx="1"/>
          </p:nvPr>
        </p:nvSpPr>
        <p:spPr/>
        <p:txBody>
          <a:bodyPr/>
          <a:lstStyle/>
          <a:p>
            <a:pPr marL="0" indent="0">
              <a:buNone/>
            </a:pPr>
            <a:r>
              <a:rPr lang="en-US" b="1" dirty="0" smtClean="0"/>
              <a:t>Regardless of political sentiment, undocumented and immigrant students are protected by many of the same laws that support and protect all students.  Schools must enforce these laws consistently and fairly.  </a:t>
            </a:r>
            <a:endParaRPr lang="en-US" b="1" dirty="0"/>
          </a:p>
        </p:txBody>
      </p:sp>
    </p:spTree>
    <p:extLst>
      <p:ext uri="{BB962C8B-B14F-4D97-AF65-F5344CB8AC3E}">
        <p14:creationId xmlns:p14="http://schemas.microsoft.com/office/powerpoint/2010/main" val="5497106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Practices- Student Information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Review polices regarding student records and directory information </a:t>
            </a:r>
          </a:p>
          <a:p>
            <a:r>
              <a:rPr lang="en-US" dirty="0"/>
              <a:t>Don’t collect or maintain records related to immigration </a:t>
            </a:r>
            <a:r>
              <a:rPr lang="en-US" dirty="0" smtClean="0"/>
              <a:t>status </a:t>
            </a:r>
            <a:r>
              <a:rPr lang="en-US" dirty="0"/>
              <a:t>– confirm current </a:t>
            </a:r>
            <a:r>
              <a:rPr lang="en-US" dirty="0" smtClean="0"/>
              <a:t>practices</a:t>
            </a:r>
          </a:p>
          <a:p>
            <a:r>
              <a:rPr lang="en-US" dirty="0" smtClean="0"/>
              <a:t>Ensure families have clear way to opt out from release of directory information</a:t>
            </a:r>
          </a:p>
          <a:p>
            <a:r>
              <a:rPr lang="en-US" dirty="0" smtClean="0"/>
              <a:t>Update </a:t>
            </a:r>
            <a:r>
              <a:rPr lang="en-US" dirty="0"/>
              <a:t>emergency contact information </a:t>
            </a:r>
          </a:p>
          <a:p>
            <a:r>
              <a:rPr lang="en-US" dirty="0" smtClean="0"/>
              <a:t>Direct school staff to consult with central office before responding to a request for information or a subpoena </a:t>
            </a:r>
          </a:p>
          <a:p>
            <a:r>
              <a:rPr lang="en-US" dirty="0" smtClean="0"/>
              <a:t>Assign central office person to respond to records requests and subpoenas to ensure correct and consistent practice</a:t>
            </a:r>
          </a:p>
          <a:p>
            <a:r>
              <a:rPr lang="en-US" dirty="0" smtClean="0"/>
              <a:t>Inform community of district policy and practice</a:t>
            </a:r>
          </a:p>
        </p:txBody>
      </p:sp>
    </p:spTree>
    <p:extLst>
      <p:ext uri="{BB962C8B-B14F-4D97-AF65-F5344CB8AC3E}">
        <p14:creationId xmlns:p14="http://schemas.microsoft.com/office/powerpoint/2010/main" val="7050876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 Law </a:t>
            </a:r>
            <a:r>
              <a:rPr lang="en-US" dirty="0"/>
              <a:t>E</a:t>
            </a:r>
            <a:r>
              <a:rPr lang="en-US" dirty="0" smtClean="0"/>
              <a:t>nforcement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policies and practices on cooperation with local and federal law enforcement</a:t>
            </a:r>
          </a:p>
          <a:p>
            <a:r>
              <a:rPr lang="en-US" dirty="0" smtClean="0"/>
              <a:t>Review policies about making students available for law enforcement interviews with law enforcement, except in cases of child abuse, imminent harm, or a warrant</a:t>
            </a:r>
          </a:p>
          <a:p>
            <a:r>
              <a:rPr lang="en-US" dirty="0" smtClean="0"/>
              <a:t>Discuss practices with local law enforcement </a:t>
            </a:r>
          </a:p>
          <a:p>
            <a:r>
              <a:rPr lang="en-US" dirty="0" smtClean="0"/>
              <a:t>School personnel should not confirm attendance status of student before communication with central office</a:t>
            </a:r>
          </a:p>
          <a:p>
            <a:r>
              <a:rPr lang="en-US" dirty="0" smtClean="0"/>
              <a:t>School personnel should take agent information and coordinate through central office</a:t>
            </a:r>
          </a:p>
          <a:p>
            <a:r>
              <a:rPr lang="en-US" dirty="0" smtClean="0"/>
              <a:t>Inform community of district policy and practice</a:t>
            </a:r>
            <a:endParaRPr lang="en-US" dirty="0"/>
          </a:p>
        </p:txBody>
      </p:sp>
    </p:spTree>
    <p:extLst>
      <p:ext uri="{BB962C8B-B14F-4D97-AF65-F5344CB8AC3E}">
        <p14:creationId xmlns:p14="http://schemas.microsoft.com/office/powerpoint/2010/main" val="40940218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 School Climate</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Review policies on bullying and </a:t>
            </a:r>
            <a:r>
              <a:rPr lang="en-US" dirty="0" smtClean="0"/>
              <a:t>harassment</a:t>
            </a:r>
          </a:p>
          <a:p>
            <a:r>
              <a:rPr lang="en-US" dirty="0"/>
              <a:t>Affirm importance of safe and supportive environment for all </a:t>
            </a:r>
            <a:r>
              <a:rPr lang="en-US" dirty="0" smtClean="0"/>
              <a:t>students</a:t>
            </a:r>
          </a:p>
          <a:p>
            <a:r>
              <a:rPr lang="en-US" dirty="0" smtClean="0"/>
              <a:t>Ensure students are informed about how to report concerns</a:t>
            </a:r>
          </a:p>
          <a:p>
            <a:r>
              <a:rPr lang="en-US" dirty="0" smtClean="0"/>
              <a:t>Thoroughly investigate concerns of harassment and bullying; take action where substantiated</a:t>
            </a:r>
          </a:p>
          <a:p>
            <a:r>
              <a:rPr lang="en-US" dirty="0" smtClean="0"/>
              <a:t>Treat all students consistently and fairly</a:t>
            </a:r>
            <a:endParaRPr lang="en-US" dirty="0"/>
          </a:p>
          <a:p>
            <a:r>
              <a:rPr lang="en-US" dirty="0" smtClean="0"/>
              <a:t>Provide a complaint procedure and follow it</a:t>
            </a:r>
            <a:endParaRPr lang="en-US" dirty="0"/>
          </a:p>
          <a:p>
            <a:endParaRPr lang="en-US" dirty="0"/>
          </a:p>
        </p:txBody>
      </p:sp>
    </p:spTree>
    <p:extLst>
      <p:ext uri="{BB962C8B-B14F-4D97-AF65-F5344CB8AC3E}">
        <p14:creationId xmlns:p14="http://schemas.microsoft.com/office/powerpoint/2010/main" val="1974513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practices – communicate and be prepared!</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Communicate key policies and procedures to your schools, students, and families – and then communicate again!</a:t>
            </a:r>
          </a:p>
          <a:p>
            <a:r>
              <a:rPr lang="en-US" dirty="0" smtClean="0"/>
              <a:t>Respond to concerns and keep documentation!</a:t>
            </a:r>
          </a:p>
          <a:p>
            <a:r>
              <a:rPr lang="en-US" dirty="0" smtClean="0"/>
              <a:t>Prepare in advance for media coverage!</a:t>
            </a:r>
            <a:endParaRPr lang="en-US" dirty="0"/>
          </a:p>
        </p:txBody>
      </p:sp>
    </p:spTree>
    <p:extLst>
      <p:ext uri="{BB962C8B-B14F-4D97-AF65-F5344CB8AC3E}">
        <p14:creationId xmlns:p14="http://schemas.microsoft.com/office/powerpoint/2010/main" val="4904409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pPr marL="0" indent="0" algn="ctr">
              <a:buNone/>
            </a:pPr>
            <a:r>
              <a:rPr lang="en-US" sz="9600" dirty="0" smtClean="0"/>
              <a:t>Thank you and have a great school year!</a:t>
            </a:r>
            <a:endParaRPr lang="en-US" sz="9600" dirty="0"/>
          </a:p>
        </p:txBody>
      </p:sp>
    </p:spTree>
    <p:extLst>
      <p:ext uri="{BB962C8B-B14F-4D97-AF65-F5344CB8AC3E}">
        <p14:creationId xmlns:p14="http://schemas.microsoft.com/office/powerpoint/2010/main" val="229485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“Sanctuary” </a:t>
            </a:r>
            <a:r>
              <a:rPr lang="en-US" dirty="0"/>
              <a:t>J</a:t>
            </a:r>
            <a:r>
              <a:rPr lang="en-US" dirty="0" smtClean="0"/>
              <a:t>urisdictions</a:t>
            </a:r>
            <a:endParaRPr lang="en-US" dirty="0"/>
          </a:p>
        </p:txBody>
      </p:sp>
      <p:sp>
        <p:nvSpPr>
          <p:cNvPr id="3" name="Content Placeholder 2"/>
          <p:cNvSpPr>
            <a:spLocks noGrp="1"/>
          </p:cNvSpPr>
          <p:nvPr>
            <p:ph idx="1"/>
          </p:nvPr>
        </p:nvSpPr>
        <p:spPr>
          <a:xfrm>
            <a:off x="381000" y="1371600"/>
            <a:ext cx="8305800" cy="4754563"/>
          </a:xfrm>
        </p:spPr>
        <p:txBody>
          <a:bodyPr>
            <a:normAutofit fontScale="92500" lnSpcReduction="10000"/>
          </a:bodyPr>
          <a:lstStyle/>
          <a:p>
            <a:r>
              <a:rPr lang="en-US" dirty="0" smtClean="0"/>
              <a:t>No common definition – depends on the jurisdiction and context</a:t>
            </a:r>
          </a:p>
          <a:p>
            <a:r>
              <a:rPr lang="en-US" dirty="0" smtClean="0"/>
              <a:t>For schools, typically means that district officials: </a:t>
            </a:r>
          </a:p>
          <a:p>
            <a:pPr lvl="1"/>
            <a:r>
              <a:rPr lang="en-US" dirty="0" smtClean="0"/>
              <a:t>will not provide student or family information to ICE agents except as required by law</a:t>
            </a:r>
          </a:p>
          <a:p>
            <a:pPr lvl="1"/>
            <a:r>
              <a:rPr lang="en-US" dirty="0" smtClean="0"/>
              <a:t>will establish procedural safeguards for ICE agents coming to schools</a:t>
            </a:r>
          </a:p>
          <a:p>
            <a:pPr lvl="1"/>
            <a:r>
              <a:rPr lang="en-US" dirty="0" smtClean="0"/>
              <a:t>will take other actions to support immigrant students</a:t>
            </a:r>
          </a:p>
          <a:p>
            <a:r>
              <a:rPr lang="en-US" dirty="0" smtClean="0"/>
              <a:t>Existing laws already require many of these protections.</a:t>
            </a:r>
          </a:p>
          <a:p>
            <a:pPr lvl="1"/>
            <a:endParaRPr lang="en-US" dirty="0" smtClean="0"/>
          </a:p>
        </p:txBody>
      </p:sp>
    </p:spTree>
    <p:extLst>
      <p:ext uri="{BB962C8B-B14F-4D97-AF65-F5344CB8AC3E}">
        <p14:creationId xmlns:p14="http://schemas.microsoft.com/office/powerpoint/2010/main" val="243238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Sanctuary Jurisdictions -- Current Status</a:t>
            </a:r>
            <a:endParaRPr lang="en-US" dirty="0"/>
          </a:p>
        </p:txBody>
      </p:sp>
      <p:sp>
        <p:nvSpPr>
          <p:cNvPr id="3" name="Content Placeholder 2"/>
          <p:cNvSpPr>
            <a:spLocks noGrp="1"/>
          </p:cNvSpPr>
          <p:nvPr>
            <p:ph idx="1"/>
          </p:nvPr>
        </p:nvSpPr>
        <p:spPr>
          <a:xfrm>
            <a:off x="457200" y="1600200"/>
            <a:ext cx="8305800" cy="4525963"/>
          </a:xfrm>
        </p:spPr>
        <p:txBody>
          <a:bodyPr>
            <a:normAutofit fontScale="92500"/>
          </a:bodyPr>
          <a:lstStyle/>
          <a:p>
            <a:r>
              <a:rPr lang="en-US" dirty="0" smtClean="0"/>
              <a:t>In April, a federal court blocked the government from enforcing the portion of the Executive Order that threatened to withhold federal funds from sanctuary jurisdictions that do not cooperate with federal immigration authorities.   </a:t>
            </a:r>
          </a:p>
          <a:p>
            <a:r>
              <a:rPr lang="en-US" dirty="0" smtClean="0"/>
              <a:t>For school districts, most federal funds come through congressional appropriations; executive branch has limited ability to withhold such funds.</a:t>
            </a:r>
            <a:endParaRPr lang="en-US" dirty="0"/>
          </a:p>
        </p:txBody>
      </p:sp>
    </p:spTree>
    <p:extLst>
      <p:ext uri="{BB962C8B-B14F-4D97-AF65-F5344CB8AC3E}">
        <p14:creationId xmlns:p14="http://schemas.microsoft.com/office/powerpoint/2010/main" val="3239729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Law </a:t>
            </a:r>
            <a:r>
              <a:rPr lang="en-US" dirty="0"/>
              <a:t>R</a:t>
            </a:r>
            <a:r>
              <a:rPr lang="en-US" dirty="0" smtClean="0"/>
              <a:t>egarding Sanctuary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a:t>
            </a:r>
            <a:r>
              <a:rPr lang="en-US" b="1" dirty="0"/>
              <a:t>law enforcement agency </a:t>
            </a:r>
            <a:r>
              <a:rPr lang="en-US" dirty="0" smtClean="0"/>
              <a:t>shall </a:t>
            </a:r>
            <a:r>
              <a:rPr lang="en-US" dirty="0"/>
              <a:t>use agency moneys, equipment or personnel for the purpose of detecting or apprehending persons whose only violation of law is that they are persons of foreign citizenship present in the United States in violation of federal immigration laws."  </a:t>
            </a:r>
            <a:endParaRPr lang="en-US" dirty="0" smtClean="0"/>
          </a:p>
          <a:p>
            <a:pPr lvl="1"/>
            <a:r>
              <a:rPr lang="en-US" dirty="0" smtClean="0"/>
              <a:t>Governor extended this to other </a:t>
            </a:r>
            <a:r>
              <a:rPr lang="en-US" b="1" dirty="0" smtClean="0"/>
              <a:t>state</a:t>
            </a:r>
            <a:r>
              <a:rPr lang="en-US" dirty="0" smtClean="0"/>
              <a:t> agencies.</a:t>
            </a:r>
          </a:p>
          <a:p>
            <a:pPr lvl="1"/>
            <a:r>
              <a:rPr lang="en-US" b="1" dirty="0" smtClean="0"/>
              <a:t>Does not </a:t>
            </a:r>
            <a:r>
              <a:rPr lang="en-US" dirty="0" smtClean="0"/>
              <a:t>apply to school districts employees (except if designated law enforcement agents)</a:t>
            </a:r>
          </a:p>
          <a:p>
            <a:r>
              <a:rPr lang="en-US" dirty="0" smtClean="0"/>
              <a:t>New law limits ability to request or disclose information about immigration status</a:t>
            </a:r>
          </a:p>
        </p:txBody>
      </p:sp>
    </p:spTree>
    <p:extLst>
      <p:ext uri="{BB962C8B-B14F-4D97-AF65-F5344CB8AC3E}">
        <p14:creationId xmlns:p14="http://schemas.microsoft.com/office/powerpoint/2010/main" val="1282004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Immigration Enforcement </a:t>
            </a:r>
            <a:br>
              <a:rPr lang="en-US" dirty="0" smtClean="0"/>
            </a:br>
            <a:r>
              <a:rPr lang="en-US" dirty="0" smtClean="0"/>
              <a:t>Activity </a:t>
            </a:r>
            <a:r>
              <a:rPr lang="en-US" dirty="0"/>
              <a:t>i</a:t>
            </a:r>
            <a:r>
              <a:rPr lang="en-US" dirty="0" smtClean="0"/>
              <a:t>n Schools</a:t>
            </a:r>
            <a:endParaRPr lang="en-US" dirty="0"/>
          </a:p>
        </p:txBody>
      </p:sp>
      <p:sp>
        <p:nvSpPr>
          <p:cNvPr id="3" name="Content Placeholder 2"/>
          <p:cNvSpPr>
            <a:spLocks noGrp="1"/>
          </p:cNvSpPr>
          <p:nvPr>
            <p:ph idx="1"/>
          </p:nvPr>
        </p:nvSpPr>
        <p:spPr/>
        <p:txBody>
          <a:bodyPr>
            <a:normAutofit fontScale="92500"/>
          </a:bodyPr>
          <a:lstStyle/>
          <a:p>
            <a:r>
              <a:rPr lang="en-US" dirty="0"/>
              <a:t>I</a:t>
            </a:r>
            <a:r>
              <a:rPr lang="en-US" dirty="0" smtClean="0"/>
              <a:t>ncrease in enforcement activity impacting students and families</a:t>
            </a:r>
          </a:p>
          <a:p>
            <a:r>
              <a:rPr lang="en-US" dirty="0" smtClean="0"/>
              <a:t>No public information about significant enforcement actions at schools; some anecdotal information about sporadic enforcement at or around schools</a:t>
            </a:r>
          </a:p>
          <a:p>
            <a:r>
              <a:rPr lang="en-US" dirty="0" smtClean="0"/>
              <a:t>Fear and confusion creating for immigrant students</a:t>
            </a:r>
          </a:p>
          <a:p>
            <a:r>
              <a:rPr lang="en-US" dirty="0" smtClean="0"/>
              <a:t>Significant increase in bullying and harassment</a:t>
            </a:r>
          </a:p>
          <a:p>
            <a:endParaRPr lang="en-US" dirty="0"/>
          </a:p>
        </p:txBody>
      </p:sp>
    </p:spTree>
    <p:extLst>
      <p:ext uri="{BB962C8B-B14F-4D97-AF65-F5344CB8AC3E}">
        <p14:creationId xmlns:p14="http://schemas.microsoft.com/office/powerpoint/2010/main" val="375938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Discussion </a:t>
            </a:r>
            <a:endParaRPr lang="en-US" dirty="0"/>
          </a:p>
        </p:txBody>
      </p:sp>
      <p:sp>
        <p:nvSpPr>
          <p:cNvPr id="3" name="Content Placeholder 2"/>
          <p:cNvSpPr>
            <a:spLocks noGrp="1"/>
          </p:cNvSpPr>
          <p:nvPr>
            <p:ph idx="1"/>
          </p:nvPr>
        </p:nvSpPr>
        <p:spPr/>
        <p:txBody>
          <a:bodyPr>
            <a:normAutofit/>
          </a:bodyPr>
          <a:lstStyle/>
          <a:p>
            <a:pPr marL="0" indent="0" algn="ctr">
              <a:buNone/>
            </a:pPr>
            <a:r>
              <a:rPr lang="en-US" sz="4800" b="1" dirty="0" smtClean="0"/>
              <a:t>What issues related to immigration enforcement are you hearing about in your schools? </a:t>
            </a:r>
            <a:endParaRPr lang="en-US" sz="4800" b="1" dirty="0"/>
          </a:p>
        </p:txBody>
      </p:sp>
    </p:spTree>
    <p:extLst>
      <p:ext uri="{BB962C8B-B14F-4D97-AF65-F5344CB8AC3E}">
        <p14:creationId xmlns:p14="http://schemas.microsoft.com/office/powerpoint/2010/main" val="199441343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2893</Words>
  <Application>Microsoft Office PowerPoint</Application>
  <PresentationFormat>On-screen Show (4:3)</PresentationFormat>
  <Paragraphs>220</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1_Office Theme</vt:lpstr>
      <vt:lpstr>Undocumented Students and Families:  Key issues for school personnel  </vt:lpstr>
      <vt:lpstr>Immigration Enforcement – Current Status</vt:lpstr>
      <vt:lpstr>DHS Implementation Orders </vt:lpstr>
      <vt:lpstr>Sensitive Location Enforcement Policy </vt:lpstr>
      <vt:lpstr>“Sanctuary” Jurisdictions</vt:lpstr>
      <vt:lpstr>Sanctuary Jurisdictions -- Current Status</vt:lpstr>
      <vt:lpstr>Oregon Law Regarding Sanctuary</vt:lpstr>
      <vt:lpstr>Immigration Enforcement  Activity in Schools</vt:lpstr>
      <vt:lpstr>Table Discussion </vt:lpstr>
      <vt:lpstr>Legal Rights of Undocumented Students</vt:lpstr>
      <vt:lpstr>PowerPoint Presentation</vt:lpstr>
      <vt:lpstr>PowerPoint Presentation</vt:lpstr>
      <vt:lpstr>Key Issue:  ICE Requests For Student Records  </vt:lpstr>
      <vt:lpstr>Release of Student Records: Subpoenas</vt:lpstr>
      <vt:lpstr>Responding to ICE Subpoenas </vt:lpstr>
      <vt:lpstr>“Directory Information”</vt:lpstr>
      <vt:lpstr>Release of Directory Information</vt:lpstr>
      <vt:lpstr>New Oregon Law Limits Ability to Request or Disclose Immigration Status</vt:lpstr>
      <vt:lpstr>PowerPoint Presentation</vt:lpstr>
      <vt:lpstr>Key Issue: ICE Requests for Student Interviews</vt:lpstr>
      <vt:lpstr>Responding to ICE Interview Requests </vt:lpstr>
      <vt:lpstr>Key Issue:  Local Law Enforcement</vt:lpstr>
      <vt:lpstr>Table Discussion </vt:lpstr>
      <vt:lpstr>Key Issue: Bullying and Harassment</vt:lpstr>
      <vt:lpstr>Bullying – Required Policies and Procedures </vt:lpstr>
      <vt:lpstr>PowerPoint Presentation</vt:lpstr>
      <vt:lpstr>PowerPoint Presentation</vt:lpstr>
      <vt:lpstr>PowerPoint Presentation</vt:lpstr>
      <vt:lpstr>Legal liability - Bullying and Harassment</vt:lpstr>
      <vt:lpstr>Immigrant and Undocumented Students</vt:lpstr>
      <vt:lpstr>Table Discussion </vt:lpstr>
      <vt:lpstr>Is it bullying or  First Amendment protected speech?</vt:lpstr>
      <vt:lpstr>PowerPoint Presentation</vt:lpstr>
      <vt:lpstr>Table Discussion</vt:lpstr>
      <vt:lpstr>Key Issue -- Complaint Procedure </vt:lpstr>
      <vt:lpstr>Key Issue – Family Disruption</vt:lpstr>
      <vt:lpstr>PowerPoint Presentation</vt:lpstr>
      <vt:lpstr>Key Issue: Sanctuary designations</vt:lpstr>
      <vt:lpstr>Options to Formal Sanctuary Designations</vt:lpstr>
      <vt:lpstr>Key Issue: DACA and Visas</vt:lpstr>
      <vt:lpstr>Key Issue – Media Coverage</vt:lpstr>
      <vt:lpstr>PowerPoint Presentation</vt:lpstr>
      <vt:lpstr>Bottom line </vt:lpstr>
      <vt:lpstr>Best Practices- Student Information </vt:lpstr>
      <vt:lpstr>Best Practices – Law Enforcement </vt:lpstr>
      <vt:lpstr>Best practices – School Climate</vt:lpstr>
      <vt:lpstr>Best practices – communicate and be prepared!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