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60" r:id="rId4"/>
    <p:sldId id="258" r:id="rId5"/>
    <p:sldId id="263" r:id="rId6"/>
    <p:sldId id="264" r:id="rId7"/>
    <p:sldId id="259" r:id="rId8"/>
    <p:sldId id="261" r:id="rId9"/>
    <p:sldId id="262" r:id="rId10"/>
    <p:sldId id="265" r:id="rId11"/>
    <p:sldId id="266" r:id="rId12"/>
    <p:sldId id="270" r:id="rId13"/>
    <p:sldId id="271" r:id="rId14"/>
    <p:sldId id="274" r:id="rId15"/>
    <p:sldId id="267" r:id="rId16"/>
    <p:sldId id="272"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869" autoAdjust="0"/>
    <p:restoredTop sz="91336" autoAdjust="0"/>
  </p:normalViewPr>
  <p:slideViewPr>
    <p:cSldViewPr snapToGrid="0" snapToObjects="1">
      <p:cViewPr>
        <p:scale>
          <a:sx n="80" d="100"/>
          <a:sy n="80" d="100"/>
        </p:scale>
        <p:origin x="-1800" y="-4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6804342638988304E-2"/>
          <c:y val="2.65046861123805E-2"/>
          <c:w val="0.85625048499372403"/>
          <c:h val="0.844062389529319"/>
        </c:manualLayout>
      </c:layout>
      <c:lineChart>
        <c:grouping val="standard"/>
        <c:varyColors val="0"/>
        <c:ser>
          <c:idx val="0"/>
          <c:order val="0"/>
          <c:tx>
            <c:v>White Students</c:v>
          </c:tx>
          <c:spPr>
            <a:ln w="38100"/>
          </c:spPr>
          <c:marker>
            <c:symbol val="none"/>
          </c:marker>
          <c:cat>
            <c:strRef>
              <c:f>Enrollment!$A$6:$A$30</c:f>
              <c:strCache>
                <c:ptCount val="25"/>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strCache>
            </c:strRef>
          </c:cat>
          <c:val>
            <c:numRef>
              <c:f>Enrollment!$B$6:$B$30</c:f>
              <c:numCache>
                <c:formatCode>#,##0</c:formatCode>
                <c:ptCount val="25"/>
                <c:pt idx="0">
                  <c:v>430513</c:v>
                </c:pt>
                <c:pt idx="1">
                  <c:v>439351</c:v>
                </c:pt>
                <c:pt idx="2">
                  <c:v>446251</c:v>
                </c:pt>
                <c:pt idx="3">
                  <c:v>448439</c:v>
                </c:pt>
                <c:pt idx="4">
                  <c:v>449120</c:v>
                </c:pt>
                <c:pt idx="5">
                  <c:v>450276</c:v>
                </c:pt>
                <c:pt idx="6">
                  <c:v>453713</c:v>
                </c:pt>
                <c:pt idx="7">
                  <c:v>452163</c:v>
                </c:pt>
                <c:pt idx="8">
                  <c:v>450116</c:v>
                </c:pt>
                <c:pt idx="9">
                  <c:v>446480</c:v>
                </c:pt>
                <c:pt idx="10">
                  <c:v>431545</c:v>
                </c:pt>
                <c:pt idx="11">
                  <c:v>428208</c:v>
                </c:pt>
                <c:pt idx="12">
                  <c:v>422484</c:v>
                </c:pt>
                <c:pt idx="13">
                  <c:v>413695</c:v>
                </c:pt>
                <c:pt idx="14">
                  <c:v>401527</c:v>
                </c:pt>
                <c:pt idx="15">
                  <c:v>403477</c:v>
                </c:pt>
                <c:pt idx="16">
                  <c:v>395732</c:v>
                </c:pt>
                <c:pt idx="17">
                  <c:v>390850</c:v>
                </c:pt>
                <c:pt idx="18">
                  <c:v>385807</c:v>
                </c:pt>
                <c:pt idx="19">
                  <c:v>379036</c:v>
                </c:pt>
                <c:pt idx="20">
                  <c:v>372194</c:v>
                </c:pt>
                <c:pt idx="21">
                  <c:v>366474</c:v>
                </c:pt>
                <c:pt idx="22">
                  <c:v>364792</c:v>
                </c:pt>
                <c:pt idx="23">
                  <c:v>363770</c:v>
                </c:pt>
                <c:pt idx="24">
                  <c:v>363155</c:v>
                </c:pt>
              </c:numCache>
            </c:numRef>
          </c:val>
          <c:smooth val="0"/>
        </c:ser>
        <c:ser>
          <c:idx val="1"/>
          <c:order val="1"/>
          <c:tx>
            <c:v>Students of Color</c:v>
          </c:tx>
          <c:spPr>
            <a:ln w="38100"/>
          </c:spPr>
          <c:marker>
            <c:symbol val="none"/>
          </c:marker>
          <c:val>
            <c:numRef>
              <c:f>Enrollment!$M$6:$M$30</c:f>
              <c:numCache>
                <c:formatCode>#,##0</c:formatCode>
                <c:ptCount val="25"/>
                <c:pt idx="0">
                  <c:v>54139</c:v>
                </c:pt>
                <c:pt idx="1">
                  <c:v>59263</c:v>
                </c:pt>
                <c:pt idx="2">
                  <c:v>63871</c:v>
                </c:pt>
                <c:pt idx="3">
                  <c:v>68830</c:v>
                </c:pt>
                <c:pt idx="4">
                  <c:v>72825</c:v>
                </c:pt>
                <c:pt idx="5">
                  <c:v>77638</c:v>
                </c:pt>
                <c:pt idx="6">
                  <c:v>82809</c:v>
                </c:pt>
                <c:pt idx="7">
                  <c:v>88196</c:v>
                </c:pt>
                <c:pt idx="8">
                  <c:v>92751</c:v>
                </c:pt>
                <c:pt idx="9">
                  <c:v>98605</c:v>
                </c:pt>
                <c:pt idx="10">
                  <c:v>104782</c:v>
                </c:pt>
                <c:pt idx="11">
                  <c:v>112804</c:v>
                </c:pt>
                <c:pt idx="12">
                  <c:v>118800</c:v>
                </c:pt>
                <c:pt idx="13">
                  <c:v>126742</c:v>
                </c:pt>
                <c:pt idx="14">
                  <c:v>134034</c:v>
                </c:pt>
                <c:pt idx="15">
                  <c:v>144384</c:v>
                </c:pt>
                <c:pt idx="16">
                  <c:v>154759</c:v>
                </c:pt>
                <c:pt idx="17">
                  <c:v>162828</c:v>
                </c:pt>
                <c:pt idx="18">
                  <c:v>168059</c:v>
                </c:pt>
                <c:pt idx="19">
                  <c:v>177294</c:v>
                </c:pt>
                <c:pt idx="20">
                  <c:v>189134</c:v>
                </c:pt>
                <c:pt idx="21">
                  <c:v>194476</c:v>
                </c:pt>
                <c:pt idx="22">
                  <c:v>198922</c:v>
                </c:pt>
                <c:pt idx="23">
                  <c:v>203330</c:v>
                </c:pt>
                <c:pt idx="24">
                  <c:v>207702</c:v>
                </c:pt>
              </c:numCache>
            </c:numRef>
          </c:val>
          <c:smooth val="0"/>
        </c:ser>
        <c:dLbls>
          <c:showLegendKey val="0"/>
          <c:showVal val="0"/>
          <c:showCatName val="0"/>
          <c:showSerName val="0"/>
          <c:showPercent val="0"/>
          <c:showBubbleSize val="0"/>
        </c:dLbls>
        <c:marker val="1"/>
        <c:smooth val="0"/>
        <c:axId val="6177920"/>
        <c:axId val="6179456"/>
      </c:lineChart>
      <c:catAx>
        <c:axId val="6177920"/>
        <c:scaling>
          <c:orientation val="minMax"/>
        </c:scaling>
        <c:delete val="0"/>
        <c:axPos val="b"/>
        <c:majorTickMark val="out"/>
        <c:minorTickMark val="none"/>
        <c:tickLblPos val="nextTo"/>
        <c:txPr>
          <a:bodyPr/>
          <a:lstStyle/>
          <a:p>
            <a:pPr>
              <a:defRPr sz="1200" baseline="0"/>
            </a:pPr>
            <a:endParaRPr lang="en-US"/>
          </a:p>
        </c:txPr>
        <c:crossAx val="6179456"/>
        <c:crosses val="autoZero"/>
        <c:auto val="1"/>
        <c:lblAlgn val="ctr"/>
        <c:lblOffset val="100"/>
        <c:tickLblSkip val="3"/>
        <c:tickMarkSkip val="1"/>
        <c:noMultiLvlLbl val="0"/>
      </c:catAx>
      <c:valAx>
        <c:axId val="6179456"/>
        <c:scaling>
          <c:orientation val="minMax"/>
        </c:scaling>
        <c:delete val="0"/>
        <c:axPos val="l"/>
        <c:majorGridlines/>
        <c:numFmt formatCode="#,##0" sourceLinked="1"/>
        <c:majorTickMark val="out"/>
        <c:minorTickMark val="none"/>
        <c:tickLblPos val="nextTo"/>
        <c:txPr>
          <a:bodyPr/>
          <a:lstStyle/>
          <a:p>
            <a:pPr>
              <a:defRPr sz="1200" baseline="0"/>
            </a:pPr>
            <a:endParaRPr lang="en-US"/>
          </a:p>
        </c:txPr>
        <c:crossAx val="6177920"/>
        <c:crosses val="autoZero"/>
        <c:crossBetween val="between"/>
      </c:valAx>
      <c:spPr>
        <a:noFill/>
      </c:spPr>
    </c:plotArea>
    <c:legend>
      <c:legendPos val="b"/>
      <c:layout>
        <c:manualLayout>
          <c:xMode val="edge"/>
          <c:yMode val="edge"/>
          <c:x val="0.26229957050823199"/>
          <c:y val="0.94451677429923797"/>
          <c:w val="0.47540085898353601"/>
          <c:h val="5.54832257007613E-2"/>
        </c:manualLayout>
      </c:layout>
      <c:overlay val="0"/>
      <c:txPr>
        <a:bodyPr/>
        <a:lstStyle/>
        <a:p>
          <a:pPr>
            <a:defRPr sz="1600" baseline="0"/>
          </a:pPr>
          <a:endParaRPr lang="en-US"/>
        </a:p>
      </c:txPr>
    </c:legend>
    <c:plotVisOnly val="1"/>
    <c:dispBlanksAs val="gap"/>
    <c:showDLblsOverMax val="0"/>
  </c:chart>
  <c:spPr>
    <a:ln w="19050">
      <a:solidFill>
        <a:schemeClr val="tx1"/>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Enrollment!$B$4</c:f>
              <c:strCache>
                <c:ptCount val="1"/>
                <c:pt idx="0">
                  <c:v>White</c:v>
                </c:pt>
              </c:strCache>
            </c:strRef>
          </c:tx>
          <c:spPr>
            <a:ln w="38100"/>
          </c:spPr>
          <c:marker>
            <c:symbol val="none"/>
          </c:marker>
          <c:cat>
            <c:strRef>
              <c:f>Enrollment!$A$6:$A$30</c:f>
              <c:strCache>
                <c:ptCount val="25"/>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strCache>
            </c:strRef>
          </c:cat>
          <c:val>
            <c:numRef>
              <c:f>Enrollment!$B$6:$B$30</c:f>
              <c:numCache>
                <c:formatCode>#,##0</c:formatCode>
                <c:ptCount val="25"/>
                <c:pt idx="0">
                  <c:v>430513</c:v>
                </c:pt>
                <c:pt idx="1">
                  <c:v>439351</c:v>
                </c:pt>
                <c:pt idx="2">
                  <c:v>446251</c:v>
                </c:pt>
                <c:pt idx="3">
                  <c:v>448439</c:v>
                </c:pt>
                <c:pt idx="4">
                  <c:v>449120</c:v>
                </c:pt>
                <c:pt idx="5">
                  <c:v>450276</c:v>
                </c:pt>
                <c:pt idx="6">
                  <c:v>453713</c:v>
                </c:pt>
                <c:pt idx="7">
                  <c:v>452163</c:v>
                </c:pt>
                <c:pt idx="8">
                  <c:v>450116</c:v>
                </c:pt>
                <c:pt idx="9">
                  <c:v>446480</c:v>
                </c:pt>
                <c:pt idx="10">
                  <c:v>431545</c:v>
                </c:pt>
                <c:pt idx="11">
                  <c:v>428208</c:v>
                </c:pt>
                <c:pt idx="12">
                  <c:v>422484</c:v>
                </c:pt>
                <c:pt idx="13">
                  <c:v>413695</c:v>
                </c:pt>
                <c:pt idx="14">
                  <c:v>401527</c:v>
                </c:pt>
                <c:pt idx="15">
                  <c:v>403477</c:v>
                </c:pt>
                <c:pt idx="16">
                  <c:v>395732</c:v>
                </c:pt>
                <c:pt idx="17">
                  <c:v>390850</c:v>
                </c:pt>
                <c:pt idx="18">
                  <c:v>385807</c:v>
                </c:pt>
                <c:pt idx="19">
                  <c:v>379036</c:v>
                </c:pt>
                <c:pt idx="20">
                  <c:v>372194</c:v>
                </c:pt>
                <c:pt idx="21">
                  <c:v>366474</c:v>
                </c:pt>
                <c:pt idx="22">
                  <c:v>364792</c:v>
                </c:pt>
                <c:pt idx="23">
                  <c:v>363770</c:v>
                </c:pt>
                <c:pt idx="24">
                  <c:v>363155</c:v>
                </c:pt>
              </c:numCache>
            </c:numRef>
          </c:val>
          <c:smooth val="0"/>
        </c:ser>
        <c:ser>
          <c:idx val="1"/>
          <c:order val="1"/>
          <c:tx>
            <c:v>Hispanic</c:v>
          </c:tx>
          <c:spPr>
            <a:ln w="38100"/>
          </c:spPr>
          <c:marker>
            <c:symbol val="none"/>
          </c:marker>
          <c:cat>
            <c:strRef>
              <c:f>Enrollment!$A$6:$A$30</c:f>
              <c:strCache>
                <c:ptCount val="25"/>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strCache>
            </c:strRef>
          </c:cat>
          <c:val>
            <c:numRef>
              <c:f>Enrollment!$C$6:$C$30</c:f>
              <c:numCache>
                <c:formatCode>#,##0</c:formatCode>
                <c:ptCount val="25"/>
                <c:pt idx="0">
                  <c:v>21200</c:v>
                </c:pt>
                <c:pt idx="1">
                  <c:v>24165</c:v>
                </c:pt>
                <c:pt idx="2">
                  <c:v>27115</c:v>
                </c:pt>
                <c:pt idx="3">
                  <c:v>30244</c:v>
                </c:pt>
                <c:pt idx="4">
                  <c:v>32787</c:v>
                </c:pt>
                <c:pt idx="5">
                  <c:v>36059</c:v>
                </c:pt>
                <c:pt idx="6">
                  <c:v>40118</c:v>
                </c:pt>
                <c:pt idx="7">
                  <c:v>43712</c:v>
                </c:pt>
                <c:pt idx="8">
                  <c:v>47029</c:v>
                </c:pt>
                <c:pt idx="9">
                  <c:v>51543</c:v>
                </c:pt>
                <c:pt idx="10">
                  <c:v>56377</c:v>
                </c:pt>
                <c:pt idx="11">
                  <c:v>62394</c:v>
                </c:pt>
                <c:pt idx="12">
                  <c:v>67591</c:v>
                </c:pt>
                <c:pt idx="13">
                  <c:v>73618</c:v>
                </c:pt>
                <c:pt idx="14">
                  <c:v>77233</c:v>
                </c:pt>
                <c:pt idx="15">
                  <c:v>84168</c:v>
                </c:pt>
                <c:pt idx="16">
                  <c:v>90053</c:v>
                </c:pt>
                <c:pt idx="17">
                  <c:v>94811</c:v>
                </c:pt>
                <c:pt idx="18">
                  <c:v>97287</c:v>
                </c:pt>
                <c:pt idx="19">
                  <c:v>109842</c:v>
                </c:pt>
                <c:pt idx="20">
                  <c:v>115102</c:v>
                </c:pt>
                <c:pt idx="21">
                  <c:v>118017</c:v>
                </c:pt>
                <c:pt idx="22">
                  <c:v>121372</c:v>
                </c:pt>
                <c:pt idx="23">
                  <c:v>124701</c:v>
                </c:pt>
                <c:pt idx="24">
                  <c:v>127845</c:v>
                </c:pt>
              </c:numCache>
            </c:numRef>
          </c:val>
          <c:smooth val="0"/>
        </c:ser>
        <c:ser>
          <c:idx val="2"/>
          <c:order val="2"/>
          <c:tx>
            <c:v>Asian/PI</c:v>
          </c:tx>
          <c:spPr>
            <a:ln w="38100"/>
          </c:spPr>
          <c:marker>
            <c:symbol val="none"/>
          </c:marker>
          <c:cat>
            <c:strRef>
              <c:f>Enrollment!$A$6:$A$30</c:f>
              <c:strCache>
                <c:ptCount val="25"/>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strCache>
            </c:strRef>
          </c:cat>
          <c:val>
            <c:numRef>
              <c:f>Enrollment!$F$6:$F$30</c:f>
              <c:numCache>
                <c:formatCode>#,##0</c:formatCode>
                <c:ptCount val="25"/>
                <c:pt idx="0">
                  <c:v>13574</c:v>
                </c:pt>
                <c:pt idx="1">
                  <c:v>14359</c:v>
                </c:pt>
                <c:pt idx="2">
                  <c:v>15360</c:v>
                </c:pt>
                <c:pt idx="3">
                  <c:v>16137</c:v>
                </c:pt>
                <c:pt idx="4">
                  <c:v>16700</c:v>
                </c:pt>
                <c:pt idx="5">
                  <c:v>17720</c:v>
                </c:pt>
                <c:pt idx="6">
                  <c:v>18060</c:v>
                </c:pt>
                <c:pt idx="7">
                  <c:v>19189</c:v>
                </c:pt>
                <c:pt idx="8">
                  <c:v>19831</c:v>
                </c:pt>
                <c:pt idx="9">
                  <c:v>20610</c:v>
                </c:pt>
                <c:pt idx="10">
                  <c:v>21560</c:v>
                </c:pt>
                <c:pt idx="11">
                  <c:v>22642</c:v>
                </c:pt>
                <c:pt idx="12">
                  <c:v>22742</c:v>
                </c:pt>
                <c:pt idx="13">
                  <c:v>23982</c:v>
                </c:pt>
                <c:pt idx="14">
                  <c:v>24170</c:v>
                </c:pt>
                <c:pt idx="15">
                  <c:v>25175</c:v>
                </c:pt>
                <c:pt idx="16">
                  <c:v>25718</c:v>
                </c:pt>
                <c:pt idx="17">
                  <c:v>26341</c:v>
                </c:pt>
                <c:pt idx="18">
                  <c:v>26775</c:v>
                </c:pt>
                <c:pt idx="19">
                  <c:v>25927</c:v>
                </c:pt>
                <c:pt idx="20">
                  <c:v>25233</c:v>
                </c:pt>
                <c:pt idx="21">
                  <c:v>25705</c:v>
                </c:pt>
                <c:pt idx="22">
                  <c:v>25956</c:v>
                </c:pt>
                <c:pt idx="23">
                  <c:v>26251</c:v>
                </c:pt>
                <c:pt idx="24">
                  <c:v>26423</c:v>
                </c:pt>
              </c:numCache>
            </c:numRef>
          </c:val>
          <c:smooth val="0"/>
        </c:ser>
        <c:ser>
          <c:idx val="3"/>
          <c:order val="3"/>
          <c:tx>
            <c:v>Black</c:v>
          </c:tx>
          <c:spPr>
            <a:ln w="38100"/>
          </c:spPr>
          <c:marker>
            <c:symbol val="none"/>
          </c:marker>
          <c:cat>
            <c:strRef>
              <c:f>Enrollment!$A$6:$A$30</c:f>
              <c:strCache>
                <c:ptCount val="25"/>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strCache>
            </c:strRef>
          </c:cat>
          <c:val>
            <c:numRef>
              <c:f>Enrollment!$G$6:$G$30</c:f>
              <c:numCache>
                <c:formatCode>#,##0</c:formatCode>
                <c:ptCount val="25"/>
                <c:pt idx="0">
                  <c:v>11421</c:v>
                </c:pt>
                <c:pt idx="1">
                  <c:v>11998</c:v>
                </c:pt>
                <c:pt idx="2">
                  <c:v>12220</c:v>
                </c:pt>
                <c:pt idx="3">
                  <c:v>12630</c:v>
                </c:pt>
                <c:pt idx="4">
                  <c:v>13190</c:v>
                </c:pt>
                <c:pt idx="5">
                  <c:v>13556</c:v>
                </c:pt>
                <c:pt idx="6">
                  <c:v>13714</c:v>
                </c:pt>
                <c:pt idx="7">
                  <c:v>14139</c:v>
                </c:pt>
                <c:pt idx="8">
                  <c:v>14757</c:v>
                </c:pt>
                <c:pt idx="9">
                  <c:v>15064</c:v>
                </c:pt>
                <c:pt idx="10">
                  <c:v>15455</c:v>
                </c:pt>
                <c:pt idx="11">
                  <c:v>16061</c:v>
                </c:pt>
                <c:pt idx="12">
                  <c:v>16462</c:v>
                </c:pt>
                <c:pt idx="13">
                  <c:v>16499</c:v>
                </c:pt>
                <c:pt idx="14">
                  <c:v>16423</c:v>
                </c:pt>
                <c:pt idx="15">
                  <c:v>16541</c:v>
                </c:pt>
                <c:pt idx="16">
                  <c:v>16602</c:v>
                </c:pt>
                <c:pt idx="17">
                  <c:v>16587</c:v>
                </c:pt>
                <c:pt idx="18">
                  <c:v>16512</c:v>
                </c:pt>
                <c:pt idx="19">
                  <c:v>15485</c:v>
                </c:pt>
                <c:pt idx="20">
                  <c:v>14599</c:v>
                </c:pt>
                <c:pt idx="21">
                  <c:v>14182</c:v>
                </c:pt>
                <c:pt idx="22">
                  <c:v>13969</c:v>
                </c:pt>
                <c:pt idx="23">
                  <c:v>13700</c:v>
                </c:pt>
                <c:pt idx="24">
                  <c:v>13673</c:v>
                </c:pt>
              </c:numCache>
            </c:numRef>
          </c:val>
          <c:smooth val="0"/>
        </c:ser>
        <c:ser>
          <c:idx val="4"/>
          <c:order val="4"/>
          <c:tx>
            <c:v>Am. Indian/AK Native</c:v>
          </c:tx>
          <c:spPr>
            <a:ln w="38100"/>
          </c:spPr>
          <c:marker>
            <c:symbol val="none"/>
          </c:marker>
          <c:cat>
            <c:strRef>
              <c:f>Enrollment!$A$6:$A$30</c:f>
              <c:strCache>
                <c:ptCount val="25"/>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strCache>
            </c:strRef>
          </c:cat>
          <c:val>
            <c:numRef>
              <c:f>Enrollment!$H$6:$H$30</c:f>
              <c:numCache>
                <c:formatCode>#,##0</c:formatCode>
                <c:ptCount val="25"/>
                <c:pt idx="0">
                  <c:v>7944</c:v>
                </c:pt>
                <c:pt idx="1">
                  <c:v>8741</c:v>
                </c:pt>
                <c:pt idx="2">
                  <c:v>9176</c:v>
                </c:pt>
                <c:pt idx="3">
                  <c:v>9819</c:v>
                </c:pt>
                <c:pt idx="4">
                  <c:v>10148</c:v>
                </c:pt>
                <c:pt idx="5">
                  <c:v>10303</c:v>
                </c:pt>
                <c:pt idx="6">
                  <c:v>10917</c:v>
                </c:pt>
                <c:pt idx="7">
                  <c:v>11156</c:v>
                </c:pt>
                <c:pt idx="8">
                  <c:v>11134</c:v>
                </c:pt>
                <c:pt idx="9">
                  <c:v>11388</c:v>
                </c:pt>
                <c:pt idx="10">
                  <c:v>11390</c:v>
                </c:pt>
                <c:pt idx="11">
                  <c:v>11707</c:v>
                </c:pt>
                <c:pt idx="12">
                  <c:v>12005</c:v>
                </c:pt>
                <c:pt idx="13">
                  <c:v>12643</c:v>
                </c:pt>
                <c:pt idx="14">
                  <c:v>12149</c:v>
                </c:pt>
                <c:pt idx="15">
                  <c:v>12148</c:v>
                </c:pt>
                <c:pt idx="16">
                  <c:v>11985</c:v>
                </c:pt>
                <c:pt idx="17">
                  <c:v>11919</c:v>
                </c:pt>
                <c:pt idx="18">
                  <c:v>11349</c:v>
                </c:pt>
                <c:pt idx="19">
                  <c:v>10850</c:v>
                </c:pt>
                <c:pt idx="20">
                  <c:v>10406</c:v>
                </c:pt>
                <c:pt idx="21">
                  <c:v>10131</c:v>
                </c:pt>
                <c:pt idx="22">
                  <c:v>9577</c:v>
                </c:pt>
                <c:pt idx="23">
                  <c:v>9161</c:v>
                </c:pt>
                <c:pt idx="24">
                  <c:v>8650</c:v>
                </c:pt>
              </c:numCache>
            </c:numRef>
          </c:val>
          <c:smooth val="0"/>
        </c:ser>
        <c:dLbls>
          <c:showLegendKey val="0"/>
          <c:showVal val="0"/>
          <c:showCatName val="0"/>
          <c:showSerName val="0"/>
          <c:showPercent val="0"/>
          <c:showBubbleSize val="0"/>
        </c:dLbls>
        <c:marker val="1"/>
        <c:smooth val="0"/>
        <c:axId val="32086272"/>
        <c:axId val="32104448"/>
      </c:lineChart>
      <c:catAx>
        <c:axId val="32086272"/>
        <c:scaling>
          <c:orientation val="minMax"/>
        </c:scaling>
        <c:delete val="0"/>
        <c:axPos val="b"/>
        <c:majorTickMark val="out"/>
        <c:minorTickMark val="none"/>
        <c:tickLblPos val="nextTo"/>
        <c:txPr>
          <a:bodyPr/>
          <a:lstStyle/>
          <a:p>
            <a:pPr>
              <a:defRPr sz="1200" baseline="0"/>
            </a:pPr>
            <a:endParaRPr lang="en-US"/>
          </a:p>
        </c:txPr>
        <c:crossAx val="32104448"/>
        <c:crosses val="autoZero"/>
        <c:auto val="1"/>
        <c:lblAlgn val="ctr"/>
        <c:lblOffset val="100"/>
        <c:tickLblSkip val="3"/>
        <c:tickMarkSkip val="1"/>
        <c:noMultiLvlLbl val="0"/>
      </c:catAx>
      <c:valAx>
        <c:axId val="32104448"/>
        <c:scaling>
          <c:orientation val="minMax"/>
        </c:scaling>
        <c:delete val="0"/>
        <c:axPos val="l"/>
        <c:majorGridlines/>
        <c:numFmt formatCode="#,##0" sourceLinked="1"/>
        <c:majorTickMark val="out"/>
        <c:minorTickMark val="none"/>
        <c:tickLblPos val="nextTo"/>
        <c:txPr>
          <a:bodyPr/>
          <a:lstStyle/>
          <a:p>
            <a:pPr>
              <a:defRPr sz="1200" baseline="0"/>
            </a:pPr>
            <a:endParaRPr lang="en-US"/>
          </a:p>
        </c:txPr>
        <c:crossAx val="32086272"/>
        <c:crosses val="autoZero"/>
        <c:crossBetween val="between"/>
      </c:valAx>
      <c:spPr>
        <a:noFill/>
      </c:spPr>
    </c:plotArea>
    <c:legend>
      <c:legendPos val="b"/>
      <c:layout/>
      <c:overlay val="0"/>
      <c:txPr>
        <a:bodyPr/>
        <a:lstStyle/>
        <a:p>
          <a:pPr>
            <a:defRPr sz="1400" baseline="0"/>
          </a:pPr>
          <a:endParaRPr lang="en-US"/>
        </a:p>
      </c:txPr>
    </c:legend>
    <c:plotVisOnly val="1"/>
    <c:dispBlanksAs val="gap"/>
    <c:showDLblsOverMax val="0"/>
  </c:chart>
  <c:spPr>
    <a:ln w="19050">
      <a:solidFill>
        <a:schemeClr val="tx1"/>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Special Education</c:v>
          </c:tx>
          <c:spPr>
            <a:ln w="38100"/>
          </c:spPr>
          <c:marker>
            <c:symbol val="none"/>
          </c:marker>
          <c:cat>
            <c:strRef>
              <c:f>'Subgroup Enroll'!$A$7:$A$17</c:f>
              <c:strCache>
                <c:ptCount val="11"/>
                <c:pt idx="0">
                  <c:v>2004-05</c:v>
                </c:pt>
                <c:pt idx="1">
                  <c:v>2005-06</c:v>
                </c:pt>
                <c:pt idx="2">
                  <c:v>2006-07</c:v>
                </c:pt>
                <c:pt idx="3">
                  <c:v>2007-08</c:v>
                </c:pt>
                <c:pt idx="4">
                  <c:v>2008-09</c:v>
                </c:pt>
                <c:pt idx="5">
                  <c:v>2009-10</c:v>
                </c:pt>
                <c:pt idx="6">
                  <c:v>2010-11</c:v>
                </c:pt>
                <c:pt idx="7">
                  <c:v>2011-12</c:v>
                </c:pt>
                <c:pt idx="8">
                  <c:v>2012-13</c:v>
                </c:pt>
                <c:pt idx="9">
                  <c:v>2013-14</c:v>
                </c:pt>
                <c:pt idx="10">
                  <c:v>2014-15</c:v>
                </c:pt>
              </c:strCache>
            </c:strRef>
          </c:cat>
          <c:val>
            <c:numRef>
              <c:f>'Subgroup Enroll'!$B$7:$B$17</c:f>
              <c:numCache>
                <c:formatCode>#,##0</c:formatCode>
                <c:ptCount val="11"/>
                <c:pt idx="0">
                  <c:v>71081</c:v>
                </c:pt>
                <c:pt idx="1">
                  <c:v>72677</c:v>
                </c:pt>
                <c:pt idx="2">
                  <c:v>73006</c:v>
                </c:pt>
                <c:pt idx="3">
                  <c:v>72706</c:v>
                </c:pt>
                <c:pt idx="4">
                  <c:v>74141</c:v>
                </c:pt>
                <c:pt idx="5">
                  <c:v>74732</c:v>
                </c:pt>
                <c:pt idx="6">
                  <c:v>75412</c:v>
                </c:pt>
                <c:pt idx="7">
                  <c:v>75766</c:v>
                </c:pt>
                <c:pt idx="8">
                  <c:v>76616</c:v>
                </c:pt>
                <c:pt idx="9">
                  <c:v>76600</c:v>
                </c:pt>
                <c:pt idx="10">
                  <c:v>77235</c:v>
                </c:pt>
              </c:numCache>
            </c:numRef>
          </c:val>
          <c:smooth val="0"/>
        </c:ser>
        <c:ser>
          <c:idx val="1"/>
          <c:order val="1"/>
          <c:tx>
            <c:v>English Language Learners</c:v>
          </c:tx>
          <c:spPr>
            <a:ln w="38100"/>
          </c:spPr>
          <c:marker>
            <c:symbol val="none"/>
          </c:marker>
          <c:cat>
            <c:strRef>
              <c:f>'Subgroup Enroll'!$A$7:$A$17</c:f>
              <c:strCache>
                <c:ptCount val="11"/>
                <c:pt idx="0">
                  <c:v>2004-05</c:v>
                </c:pt>
                <c:pt idx="1">
                  <c:v>2005-06</c:v>
                </c:pt>
                <c:pt idx="2">
                  <c:v>2006-07</c:v>
                </c:pt>
                <c:pt idx="3">
                  <c:v>2007-08</c:v>
                </c:pt>
                <c:pt idx="4">
                  <c:v>2008-09</c:v>
                </c:pt>
                <c:pt idx="5">
                  <c:v>2009-10</c:v>
                </c:pt>
                <c:pt idx="6">
                  <c:v>2010-11</c:v>
                </c:pt>
                <c:pt idx="7">
                  <c:v>2011-12</c:v>
                </c:pt>
                <c:pt idx="8">
                  <c:v>2012-13</c:v>
                </c:pt>
                <c:pt idx="9">
                  <c:v>2013-14</c:v>
                </c:pt>
                <c:pt idx="10">
                  <c:v>2014-15</c:v>
                </c:pt>
              </c:strCache>
            </c:strRef>
          </c:cat>
          <c:val>
            <c:numRef>
              <c:f>'Subgroup Enroll'!$C$7:$C$17</c:f>
              <c:numCache>
                <c:formatCode>#,##0</c:formatCode>
                <c:ptCount val="11"/>
                <c:pt idx="0">
                  <c:v>64751</c:v>
                </c:pt>
                <c:pt idx="1">
                  <c:v>66926</c:v>
                </c:pt>
                <c:pt idx="2">
                  <c:v>66948</c:v>
                </c:pt>
                <c:pt idx="3">
                  <c:v>69179</c:v>
                </c:pt>
                <c:pt idx="4">
                  <c:v>69556</c:v>
                </c:pt>
                <c:pt idx="5">
                  <c:v>69060</c:v>
                </c:pt>
                <c:pt idx="6">
                  <c:v>65745</c:v>
                </c:pt>
                <c:pt idx="7">
                  <c:v>61989</c:v>
                </c:pt>
                <c:pt idx="8">
                  <c:v>60137</c:v>
                </c:pt>
                <c:pt idx="9">
                  <c:v>60517</c:v>
                </c:pt>
                <c:pt idx="10">
                  <c:v>60600</c:v>
                </c:pt>
              </c:numCache>
            </c:numRef>
          </c:val>
          <c:smooth val="0"/>
        </c:ser>
        <c:ser>
          <c:idx val="2"/>
          <c:order val="2"/>
          <c:tx>
            <c:v>Economically Disadvantaged</c:v>
          </c:tx>
          <c:spPr>
            <a:ln w="38100"/>
          </c:spPr>
          <c:marker>
            <c:symbol val="none"/>
          </c:marker>
          <c:cat>
            <c:strRef>
              <c:f>'Subgroup Enroll'!$A$7:$A$17</c:f>
              <c:strCache>
                <c:ptCount val="11"/>
                <c:pt idx="0">
                  <c:v>2004-05</c:v>
                </c:pt>
                <c:pt idx="1">
                  <c:v>2005-06</c:v>
                </c:pt>
                <c:pt idx="2">
                  <c:v>2006-07</c:v>
                </c:pt>
                <c:pt idx="3">
                  <c:v>2007-08</c:v>
                </c:pt>
                <c:pt idx="4">
                  <c:v>2008-09</c:v>
                </c:pt>
                <c:pt idx="5">
                  <c:v>2009-10</c:v>
                </c:pt>
                <c:pt idx="6">
                  <c:v>2010-11</c:v>
                </c:pt>
                <c:pt idx="7">
                  <c:v>2011-12</c:v>
                </c:pt>
                <c:pt idx="8">
                  <c:v>2012-13</c:v>
                </c:pt>
                <c:pt idx="9">
                  <c:v>2013-14</c:v>
                </c:pt>
                <c:pt idx="10">
                  <c:v>2014-15</c:v>
                </c:pt>
              </c:strCache>
            </c:strRef>
          </c:cat>
          <c:val>
            <c:numRef>
              <c:f>'Subgroup Enroll'!$D$7:$D$17</c:f>
              <c:numCache>
                <c:formatCode>General</c:formatCode>
                <c:ptCount val="11"/>
                <c:pt idx="0">
                  <c:v>220007</c:v>
                </c:pt>
                <c:pt idx="1">
                  <c:v>231518</c:v>
                </c:pt>
                <c:pt idx="2">
                  <c:v>238066</c:v>
                </c:pt>
                <c:pt idx="3">
                  <c:v>241775</c:v>
                </c:pt>
                <c:pt idx="4">
                  <c:v>257663</c:v>
                </c:pt>
                <c:pt idx="5">
                  <c:v>276993</c:v>
                </c:pt>
                <c:pt idx="6">
                  <c:v>280001</c:v>
                </c:pt>
                <c:pt idx="7">
                  <c:v>291906</c:v>
                </c:pt>
                <c:pt idx="8">
                  <c:v>292318</c:v>
                </c:pt>
                <c:pt idx="9">
                  <c:v>292892</c:v>
                </c:pt>
                <c:pt idx="10">
                  <c:v>309139</c:v>
                </c:pt>
              </c:numCache>
            </c:numRef>
          </c:val>
          <c:smooth val="0"/>
        </c:ser>
        <c:dLbls>
          <c:showLegendKey val="0"/>
          <c:showVal val="0"/>
          <c:showCatName val="0"/>
          <c:showSerName val="0"/>
          <c:showPercent val="0"/>
          <c:showBubbleSize val="0"/>
        </c:dLbls>
        <c:marker val="1"/>
        <c:smooth val="0"/>
        <c:axId val="32138368"/>
        <c:axId val="32139904"/>
      </c:lineChart>
      <c:catAx>
        <c:axId val="32138368"/>
        <c:scaling>
          <c:orientation val="minMax"/>
        </c:scaling>
        <c:delete val="0"/>
        <c:axPos val="b"/>
        <c:majorTickMark val="out"/>
        <c:minorTickMark val="none"/>
        <c:tickLblPos val="nextTo"/>
        <c:txPr>
          <a:bodyPr/>
          <a:lstStyle/>
          <a:p>
            <a:pPr>
              <a:defRPr sz="1200" baseline="0"/>
            </a:pPr>
            <a:endParaRPr lang="en-US"/>
          </a:p>
        </c:txPr>
        <c:crossAx val="32139904"/>
        <c:crosses val="autoZero"/>
        <c:auto val="1"/>
        <c:lblAlgn val="ctr"/>
        <c:lblOffset val="100"/>
        <c:noMultiLvlLbl val="0"/>
      </c:catAx>
      <c:valAx>
        <c:axId val="32139904"/>
        <c:scaling>
          <c:orientation val="minMax"/>
        </c:scaling>
        <c:delete val="0"/>
        <c:axPos val="l"/>
        <c:majorGridlines/>
        <c:numFmt formatCode="#,##0" sourceLinked="1"/>
        <c:majorTickMark val="out"/>
        <c:minorTickMark val="none"/>
        <c:tickLblPos val="nextTo"/>
        <c:txPr>
          <a:bodyPr/>
          <a:lstStyle/>
          <a:p>
            <a:pPr>
              <a:defRPr sz="1200" baseline="0"/>
            </a:pPr>
            <a:endParaRPr lang="en-US"/>
          </a:p>
        </c:txPr>
        <c:crossAx val="32138368"/>
        <c:crosses val="autoZero"/>
        <c:crossBetween val="between"/>
      </c:valAx>
    </c:plotArea>
    <c:legend>
      <c:legendPos val="b"/>
      <c:layout/>
      <c:overlay val="0"/>
      <c:txPr>
        <a:bodyPr/>
        <a:lstStyle/>
        <a:p>
          <a:pPr>
            <a:defRPr sz="1400" baseline="0"/>
          </a:pPr>
          <a:endParaRPr lang="en-US"/>
        </a:p>
      </c:txPr>
    </c:legend>
    <c:plotVisOnly val="1"/>
    <c:dispBlanksAs val="gap"/>
    <c:showDLblsOverMax val="0"/>
  </c:chart>
  <c:spPr>
    <a:ln w="19050">
      <a:solidFill>
        <a:schemeClr val="tx1"/>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417389282035996E-2"/>
          <c:y val="1.8362411837731199E-2"/>
          <c:w val="0.91548556430446204"/>
          <c:h val="0.83653586433712301"/>
        </c:manualLayout>
      </c:layout>
      <c:lineChart>
        <c:grouping val="standard"/>
        <c:varyColors val="0"/>
        <c:ser>
          <c:idx val="0"/>
          <c:order val="0"/>
          <c:tx>
            <c:v>White Students</c:v>
          </c:tx>
          <c:spPr>
            <a:ln w="38100"/>
          </c:spPr>
          <c:marker>
            <c:symbol val="none"/>
          </c:marker>
          <c:cat>
            <c:strRef>
              <c:f>'4-year Grad Rates'!$B$6:$B$11</c:f>
              <c:strCache>
                <c:ptCount val="6"/>
                <c:pt idx="0">
                  <c:v>2008-09</c:v>
                </c:pt>
                <c:pt idx="1">
                  <c:v>2009-10</c:v>
                </c:pt>
                <c:pt idx="2">
                  <c:v>2010-11</c:v>
                </c:pt>
                <c:pt idx="3">
                  <c:v>2011-12</c:v>
                </c:pt>
                <c:pt idx="4">
                  <c:v>2012-13</c:v>
                </c:pt>
                <c:pt idx="5">
                  <c:v>2013-14</c:v>
                </c:pt>
              </c:strCache>
            </c:strRef>
          </c:cat>
          <c:val>
            <c:numRef>
              <c:f>'4-year Grad Rates'!$C$6:$C$11</c:f>
              <c:numCache>
                <c:formatCode>0.00%</c:formatCode>
                <c:ptCount val="6"/>
                <c:pt idx="0">
                  <c:v>0.71650000000000003</c:v>
                </c:pt>
                <c:pt idx="1">
                  <c:v>0.71289999999999998</c:v>
                </c:pt>
                <c:pt idx="2">
                  <c:v>0.71689999999999998</c:v>
                </c:pt>
                <c:pt idx="3">
                  <c:v>0.72670000000000001</c:v>
                </c:pt>
                <c:pt idx="4">
                  <c:v>0.72619999999999996</c:v>
                </c:pt>
                <c:pt idx="5">
                  <c:v>0.74250000000000005</c:v>
                </c:pt>
              </c:numCache>
            </c:numRef>
          </c:val>
          <c:smooth val="0"/>
        </c:ser>
        <c:ser>
          <c:idx val="1"/>
          <c:order val="1"/>
          <c:tx>
            <c:v>Hispanic</c:v>
          </c:tx>
          <c:spPr>
            <a:ln w="38100"/>
          </c:spPr>
          <c:marker>
            <c:symbol val="none"/>
          </c:marker>
          <c:cat>
            <c:strRef>
              <c:f>'4-year Grad Rates'!$B$6:$B$11</c:f>
              <c:strCache>
                <c:ptCount val="6"/>
                <c:pt idx="0">
                  <c:v>2008-09</c:v>
                </c:pt>
                <c:pt idx="1">
                  <c:v>2009-10</c:v>
                </c:pt>
                <c:pt idx="2">
                  <c:v>2010-11</c:v>
                </c:pt>
                <c:pt idx="3">
                  <c:v>2011-12</c:v>
                </c:pt>
                <c:pt idx="4">
                  <c:v>2012-13</c:v>
                </c:pt>
                <c:pt idx="5">
                  <c:v>2013-14</c:v>
                </c:pt>
              </c:strCache>
            </c:strRef>
          </c:cat>
          <c:val>
            <c:numRef>
              <c:f>'4-year Grad Rates'!$D$6:$D$11</c:f>
              <c:numCache>
                <c:formatCode>0.00%</c:formatCode>
                <c:ptCount val="6"/>
                <c:pt idx="0">
                  <c:v>0.53639999999999999</c:v>
                </c:pt>
                <c:pt idx="1">
                  <c:v>0.56620000000000004</c:v>
                </c:pt>
                <c:pt idx="2">
                  <c:v>0.59179999999999999</c:v>
                </c:pt>
                <c:pt idx="3">
                  <c:v>0.61280000000000001</c:v>
                </c:pt>
                <c:pt idx="4">
                  <c:v>0.628</c:v>
                </c:pt>
                <c:pt idx="5">
                  <c:v>0.64949999999999997</c:v>
                </c:pt>
              </c:numCache>
            </c:numRef>
          </c:val>
          <c:smooth val="0"/>
        </c:ser>
        <c:ser>
          <c:idx val="2"/>
          <c:order val="2"/>
          <c:tx>
            <c:v>Asian/PI</c:v>
          </c:tx>
          <c:spPr>
            <a:ln w="38100"/>
          </c:spPr>
          <c:marker>
            <c:symbol val="none"/>
          </c:marker>
          <c:cat>
            <c:strRef>
              <c:f>'4-year Grad Rates'!$B$6:$B$11</c:f>
              <c:strCache>
                <c:ptCount val="6"/>
                <c:pt idx="0">
                  <c:v>2008-09</c:v>
                </c:pt>
                <c:pt idx="1">
                  <c:v>2009-10</c:v>
                </c:pt>
                <c:pt idx="2">
                  <c:v>2010-11</c:v>
                </c:pt>
                <c:pt idx="3">
                  <c:v>2011-12</c:v>
                </c:pt>
                <c:pt idx="4">
                  <c:v>2012-13</c:v>
                </c:pt>
                <c:pt idx="5">
                  <c:v>2013-14</c:v>
                </c:pt>
              </c:strCache>
            </c:strRef>
          </c:cat>
          <c:val>
            <c:numRef>
              <c:f>'4-year Grad Rates'!$G$6:$G$11</c:f>
              <c:numCache>
                <c:formatCode>0.00%</c:formatCode>
                <c:ptCount val="6"/>
                <c:pt idx="0">
                  <c:v>0.79359999999999997</c:v>
                </c:pt>
                <c:pt idx="1">
                  <c:v>0.77110000000000001</c:v>
                </c:pt>
                <c:pt idx="2">
                  <c:v>0.78539999999999999</c:v>
                </c:pt>
                <c:pt idx="3">
                  <c:v>0.79610000000000003</c:v>
                </c:pt>
                <c:pt idx="4">
                  <c:v>0.82110000000000005</c:v>
                </c:pt>
                <c:pt idx="5">
                  <c:v>0.83460000000000001</c:v>
                </c:pt>
              </c:numCache>
            </c:numRef>
          </c:val>
          <c:smooth val="0"/>
        </c:ser>
        <c:ser>
          <c:idx val="3"/>
          <c:order val="3"/>
          <c:tx>
            <c:v>Black</c:v>
          </c:tx>
          <c:spPr>
            <a:ln w="38100"/>
          </c:spPr>
          <c:marker>
            <c:symbol val="none"/>
          </c:marker>
          <c:cat>
            <c:strRef>
              <c:f>'4-year Grad Rates'!$B$6:$B$11</c:f>
              <c:strCache>
                <c:ptCount val="6"/>
                <c:pt idx="0">
                  <c:v>2008-09</c:v>
                </c:pt>
                <c:pt idx="1">
                  <c:v>2009-10</c:v>
                </c:pt>
                <c:pt idx="2">
                  <c:v>2010-11</c:v>
                </c:pt>
                <c:pt idx="3">
                  <c:v>2011-12</c:v>
                </c:pt>
                <c:pt idx="4">
                  <c:v>2012-13</c:v>
                </c:pt>
                <c:pt idx="5">
                  <c:v>2013-14</c:v>
                </c:pt>
              </c:strCache>
            </c:strRef>
          </c:cat>
          <c:val>
            <c:numRef>
              <c:f>'4-year Grad Rates'!$H$6:$H$11</c:f>
              <c:numCache>
                <c:formatCode>0.00%</c:formatCode>
                <c:ptCount val="6"/>
                <c:pt idx="0">
                  <c:v>0.51270000000000004</c:v>
                </c:pt>
                <c:pt idx="1">
                  <c:v>0.53139999999999998</c:v>
                </c:pt>
                <c:pt idx="2">
                  <c:v>0.56089999999999995</c:v>
                </c:pt>
                <c:pt idx="3">
                  <c:v>0.5544</c:v>
                </c:pt>
                <c:pt idx="4">
                  <c:v>0.59719999999999995</c:v>
                </c:pt>
                <c:pt idx="5">
                  <c:v>0.60209999999999997</c:v>
                </c:pt>
              </c:numCache>
            </c:numRef>
          </c:val>
          <c:smooth val="0"/>
        </c:ser>
        <c:ser>
          <c:idx val="4"/>
          <c:order val="4"/>
          <c:tx>
            <c:v>Am. Indian/AK Native</c:v>
          </c:tx>
          <c:spPr>
            <a:ln w="38100"/>
          </c:spPr>
          <c:marker>
            <c:symbol val="none"/>
          </c:marker>
          <c:cat>
            <c:strRef>
              <c:f>'4-year Grad Rates'!$B$6:$B$11</c:f>
              <c:strCache>
                <c:ptCount val="6"/>
                <c:pt idx="0">
                  <c:v>2008-09</c:v>
                </c:pt>
                <c:pt idx="1">
                  <c:v>2009-10</c:v>
                </c:pt>
                <c:pt idx="2">
                  <c:v>2010-11</c:v>
                </c:pt>
                <c:pt idx="3">
                  <c:v>2011-12</c:v>
                </c:pt>
                <c:pt idx="4">
                  <c:v>2012-13</c:v>
                </c:pt>
                <c:pt idx="5">
                  <c:v>2013-14</c:v>
                </c:pt>
              </c:strCache>
            </c:strRef>
          </c:cat>
          <c:val>
            <c:numRef>
              <c:f>'4-year Grad Rates'!$I$6:$I$11</c:f>
              <c:numCache>
                <c:formatCode>0.00%</c:formatCode>
                <c:ptCount val="6"/>
                <c:pt idx="0">
                  <c:v>0.54359999999999997</c:v>
                </c:pt>
                <c:pt idx="1">
                  <c:v>0.51829999999999998</c:v>
                </c:pt>
                <c:pt idx="2">
                  <c:v>0.52649999999999997</c:v>
                </c:pt>
                <c:pt idx="3">
                  <c:v>0.53310000000000002</c:v>
                </c:pt>
                <c:pt idx="4">
                  <c:v>0.53690000000000004</c:v>
                </c:pt>
                <c:pt idx="5">
                  <c:v>0.53549999999999998</c:v>
                </c:pt>
              </c:numCache>
            </c:numRef>
          </c:val>
          <c:smooth val="0"/>
        </c:ser>
        <c:dLbls>
          <c:showLegendKey val="0"/>
          <c:showVal val="0"/>
          <c:showCatName val="0"/>
          <c:showSerName val="0"/>
          <c:showPercent val="0"/>
          <c:showBubbleSize val="0"/>
        </c:dLbls>
        <c:marker val="1"/>
        <c:smooth val="0"/>
        <c:axId val="32233728"/>
        <c:axId val="5701632"/>
      </c:lineChart>
      <c:catAx>
        <c:axId val="32233728"/>
        <c:scaling>
          <c:orientation val="minMax"/>
        </c:scaling>
        <c:delete val="0"/>
        <c:axPos val="b"/>
        <c:majorTickMark val="out"/>
        <c:minorTickMark val="none"/>
        <c:tickLblPos val="nextTo"/>
        <c:txPr>
          <a:bodyPr/>
          <a:lstStyle/>
          <a:p>
            <a:pPr>
              <a:defRPr sz="1200" baseline="0"/>
            </a:pPr>
            <a:endParaRPr lang="en-US"/>
          </a:p>
        </c:txPr>
        <c:crossAx val="5701632"/>
        <c:crosses val="autoZero"/>
        <c:auto val="1"/>
        <c:lblAlgn val="ctr"/>
        <c:lblOffset val="100"/>
        <c:noMultiLvlLbl val="0"/>
      </c:catAx>
      <c:valAx>
        <c:axId val="5701632"/>
        <c:scaling>
          <c:orientation val="minMax"/>
          <c:max val="0.9"/>
          <c:min val="0.5"/>
        </c:scaling>
        <c:delete val="0"/>
        <c:axPos val="l"/>
        <c:majorGridlines/>
        <c:numFmt formatCode="0%" sourceLinked="0"/>
        <c:majorTickMark val="out"/>
        <c:minorTickMark val="none"/>
        <c:tickLblPos val="nextTo"/>
        <c:txPr>
          <a:bodyPr/>
          <a:lstStyle/>
          <a:p>
            <a:pPr>
              <a:defRPr sz="1200" baseline="0"/>
            </a:pPr>
            <a:endParaRPr lang="en-US"/>
          </a:p>
        </c:txPr>
        <c:crossAx val="32233728"/>
        <c:crosses val="autoZero"/>
        <c:crossBetween val="between"/>
      </c:valAx>
    </c:plotArea>
    <c:legend>
      <c:legendPos val="b"/>
      <c:layout/>
      <c:overlay val="0"/>
      <c:txPr>
        <a:bodyPr/>
        <a:lstStyle/>
        <a:p>
          <a:pPr>
            <a:defRPr sz="1400" baseline="0"/>
          </a:pPr>
          <a:endParaRPr lang="en-US"/>
        </a:p>
      </c:txPr>
    </c:legend>
    <c:plotVisOnly val="1"/>
    <c:dispBlanksAs val="gap"/>
    <c:showDLblsOverMax val="0"/>
  </c:chart>
  <c:spPr>
    <a:ln w="25400">
      <a:solidFill>
        <a:schemeClr val="tx1"/>
      </a:solid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Female</c:v>
          </c:tx>
          <c:spPr>
            <a:ln w="38100"/>
          </c:spPr>
          <c:marker>
            <c:symbol val="none"/>
          </c:marker>
          <c:cat>
            <c:strRef>
              <c:f>'4-year Grad Rates'!$B$6:$B$11</c:f>
              <c:strCache>
                <c:ptCount val="6"/>
                <c:pt idx="0">
                  <c:v>2008-09</c:v>
                </c:pt>
                <c:pt idx="1">
                  <c:v>2009-10</c:v>
                </c:pt>
                <c:pt idx="2">
                  <c:v>2010-11</c:v>
                </c:pt>
                <c:pt idx="3">
                  <c:v>2011-12</c:v>
                </c:pt>
                <c:pt idx="4">
                  <c:v>2012-13</c:v>
                </c:pt>
                <c:pt idx="5">
                  <c:v>2013-14</c:v>
                </c:pt>
              </c:strCache>
            </c:strRef>
          </c:cat>
          <c:val>
            <c:numRef>
              <c:f>'4-year Grad Rates'!$K$6:$K$11</c:f>
              <c:numCache>
                <c:formatCode>0.00%</c:formatCode>
                <c:ptCount val="6"/>
                <c:pt idx="0">
                  <c:v>0.71230000000000004</c:v>
                </c:pt>
                <c:pt idx="1">
                  <c:v>0.71930000000000005</c:v>
                </c:pt>
                <c:pt idx="2">
                  <c:v>0.73560000000000003</c:v>
                </c:pt>
                <c:pt idx="3">
                  <c:v>0.74029999999999996</c:v>
                </c:pt>
                <c:pt idx="4">
                  <c:v>0.745</c:v>
                </c:pt>
                <c:pt idx="5">
                  <c:v>0.76239999999999997</c:v>
                </c:pt>
              </c:numCache>
            </c:numRef>
          </c:val>
          <c:smooth val="0"/>
        </c:ser>
        <c:ser>
          <c:idx val="1"/>
          <c:order val="1"/>
          <c:tx>
            <c:v>Male</c:v>
          </c:tx>
          <c:spPr>
            <a:ln w="38100"/>
          </c:spPr>
          <c:marker>
            <c:symbol val="none"/>
          </c:marker>
          <c:cat>
            <c:strRef>
              <c:f>'4-year Grad Rates'!$B$6:$B$11</c:f>
              <c:strCache>
                <c:ptCount val="6"/>
                <c:pt idx="0">
                  <c:v>2008-09</c:v>
                </c:pt>
                <c:pt idx="1">
                  <c:v>2009-10</c:v>
                </c:pt>
                <c:pt idx="2">
                  <c:v>2010-11</c:v>
                </c:pt>
                <c:pt idx="3">
                  <c:v>2011-12</c:v>
                </c:pt>
                <c:pt idx="4">
                  <c:v>2012-13</c:v>
                </c:pt>
                <c:pt idx="5">
                  <c:v>2013-14</c:v>
                </c:pt>
              </c:strCache>
            </c:strRef>
          </c:cat>
          <c:val>
            <c:numRef>
              <c:f>'4-year Grad Rates'!$L$6:$L$11</c:f>
              <c:numCache>
                <c:formatCode>0.00%</c:formatCode>
                <c:ptCount val="6"/>
                <c:pt idx="0">
                  <c:v>0.64590000000000003</c:v>
                </c:pt>
                <c:pt idx="1">
                  <c:v>0.63890000000000002</c:v>
                </c:pt>
                <c:pt idx="2">
                  <c:v>0.64910000000000001</c:v>
                </c:pt>
                <c:pt idx="3">
                  <c:v>0.66220000000000001</c:v>
                </c:pt>
                <c:pt idx="4">
                  <c:v>0.66410000000000002</c:v>
                </c:pt>
                <c:pt idx="5">
                  <c:v>0.68010000000000004</c:v>
                </c:pt>
              </c:numCache>
            </c:numRef>
          </c:val>
          <c:smooth val="0"/>
        </c:ser>
        <c:dLbls>
          <c:showLegendKey val="0"/>
          <c:showVal val="0"/>
          <c:showCatName val="0"/>
          <c:showSerName val="0"/>
          <c:showPercent val="0"/>
          <c:showBubbleSize val="0"/>
        </c:dLbls>
        <c:marker val="1"/>
        <c:smooth val="0"/>
        <c:axId val="5936256"/>
        <c:axId val="5937792"/>
      </c:lineChart>
      <c:catAx>
        <c:axId val="5936256"/>
        <c:scaling>
          <c:orientation val="minMax"/>
        </c:scaling>
        <c:delete val="0"/>
        <c:axPos val="b"/>
        <c:majorTickMark val="out"/>
        <c:minorTickMark val="none"/>
        <c:tickLblPos val="nextTo"/>
        <c:txPr>
          <a:bodyPr/>
          <a:lstStyle/>
          <a:p>
            <a:pPr>
              <a:defRPr sz="1200" baseline="0"/>
            </a:pPr>
            <a:endParaRPr lang="en-US"/>
          </a:p>
        </c:txPr>
        <c:crossAx val="5937792"/>
        <c:crosses val="autoZero"/>
        <c:auto val="1"/>
        <c:lblAlgn val="ctr"/>
        <c:lblOffset val="100"/>
        <c:noMultiLvlLbl val="0"/>
      </c:catAx>
      <c:valAx>
        <c:axId val="5937792"/>
        <c:scaling>
          <c:orientation val="minMax"/>
          <c:max val="0.9"/>
          <c:min val="0.5"/>
        </c:scaling>
        <c:delete val="0"/>
        <c:axPos val="l"/>
        <c:majorGridlines/>
        <c:numFmt formatCode="0%" sourceLinked="0"/>
        <c:majorTickMark val="out"/>
        <c:minorTickMark val="none"/>
        <c:tickLblPos val="nextTo"/>
        <c:txPr>
          <a:bodyPr/>
          <a:lstStyle/>
          <a:p>
            <a:pPr>
              <a:defRPr sz="1200" baseline="0"/>
            </a:pPr>
            <a:endParaRPr lang="en-US"/>
          </a:p>
        </c:txPr>
        <c:crossAx val="5936256"/>
        <c:crosses val="autoZero"/>
        <c:crossBetween val="between"/>
        <c:majorUnit val="0.05"/>
      </c:valAx>
    </c:plotArea>
    <c:legend>
      <c:legendPos val="b"/>
      <c:layout/>
      <c:overlay val="0"/>
      <c:txPr>
        <a:bodyPr/>
        <a:lstStyle/>
        <a:p>
          <a:pPr>
            <a:defRPr sz="1600" baseline="0"/>
          </a:pPr>
          <a:endParaRPr lang="en-US"/>
        </a:p>
      </c:txPr>
    </c:legend>
    <c:plotVisOnly val="1"/>
    <c:dispBlanksAs val="gap"/>
    <c:showDLblsOverMax val="0"/>
  </c:chart>
  <c:spPr>
    <a:ln w="19050">
      <a:solidFill>
        <a:schemeClr val="tx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Economically Disadvantaged</c:v>
          </c:tx>
          <c:spPr>
            <a:ln w="38100"/>
          </c:spPr>
          <c:marker>
            <c:symbol val="none"/>
          </c:marker>
          <c:cat>
            <c:strRef>
              <c:f>'4-year Grad Rates'!$B$6:$B$11</c:f>
              <c:strCache>
                <c:ptCount val="6"/>
                <c:pt idx="0">
                  <c:v>2008-09</c:v>
                </c:pt>
                <c:pt idx="1">
                  <c:v>2009-10</c:v>
                </c:pt>
                <c:pt idx="2">
                  <c:v>2010-11</c:v>
                </c:pt>
                <c:pt idx="3">
                  <c:v>2011-12</c:v>
                </c:pt>
                <c:pt idx="4">
                  <c:v>2012-13</c:v>
                </c:pt>
                <c:pt idx="5">
                  <c:v>2013-14</c:v>
                </c:pt>
              </c:strCache>
            </c:strRef>
          </c:cat>
          <c:val>
            <c:numRef>
              <c:f>'4-year Grad Rates'!$M$6:$M$11</c:f>
              <c:numCache>
                <c:formatCode>0.00%</c:formatCode>
                <c:ptCount val="6"/>
                <c:pt idx="0">
                  <c:v>0.60670000000000002</c:v>
                </c:pt>
                <c:pt idx="1">
                  <c:v>0.61839999999999995</c:v>
                </c:pt>
                <c:pt idx="2">
                  <c:v>0.63370000000000004</c:v>
                </c:pt>
                <c:pt idx="3">
                  <c:v>0.63270000000000004</c:v>
                </c:pt>
                <c:pt idx="4">
                  <c:v>0.62690000000000001</c:v>
                </c:pt>
                <c:pt idx="5">
                  <c:v>0.64239999999999997</c:v>
                </c:pt>
              </c:numCache>
            </c:numRef>
          </c:val>
          <c:smooth val="0"/>
        </c:ser>
        <c:ser>
          <c:idx val="3"/>
          <c:order val="1"/>
          <c:tx>
            <c:v>Not Economically Disadvantaged</c:v>
          </c:tx>
          <c:spPr>
            <a:ln w="38100">
              <a:solidFill>
                <a:srgbClr val="B84542"/>
              </a:solidFill>
            </a:ln>
          </c:spPr>
          <c:marker>
            <c:symbol val="none"/>
          </c:marker>
          <c:cat>
            <c:strRef>
              <c:f>'4-year Grad Rates'!$B$6:$B$11</c:f>
              <c:strCache>
                <c:ptCount val="6"/>
                <c:pt idx="0">
                  <c:v>2008-09</c:v>
                </c:pt>
                <c:pt idx="1">
                  <c:v>2009-10</c:v>
                </c:pt>
                <c:pt idx="2">
                  <c:v>2010-11</c:v>
                </c:pt>
                <c:pt idx="3">
                  <c:v>2011-12</c:v>
                </c:pt>
                <c:pt idx="4">
                  <c:v>2012-13</c:v>
                </c:pt>
                <c:pt idx="5">
                  <c:v>2013-14</c:v>
                </c:pt>
              </c:strCache>
            </c:strRef>
          </c:cat>
          <c:val>
            <c:numRef>
              <c:f>'4-year Grad Rates'!$N$6:$N$11</c:f>
              <c:numCache>
                <c:formatCode>0.00%</c:formatCode>
                <c:ptCount val="6"/>
                <c:pt idx="0">
                  <c:v>0.73180000000000001</c:v>
                </c:pt>
                <c:pt idx="1">
                  <c:v>0.7298</c:v>
                </c:pt>
                <c:pt idx="2">
                  <c:v>0.74480000000000002</c:v>
                </c:pt>
                <c:pt idx="3">
                  <c:v>0.77090000000000003</c:v>
                </c:pt>
                <c:pt idx="4">
                  <c:v>0.79120000000000001</c:v>
                </c:pt>
                <c:pt idx="5">
                  <c:v>0.81420000000000003</c:v>
                </c:pt>
              </c:numCache>
            </c:numRef>
          </c:val>
          <c:smooth val="0"/>
        </c:ser>
        <c:dLbls>
          <c:showLegendKey val="0"/>
          <c:showVal val="0"/>
          <c:showCatName val="0"/>
          <c:showSerName val="0"/>
          <c:showPercent val="0"/>
          <c:showBubbleSize val="0"/>
        </c:dLbls>
        <c:marker val="1"/>
        <c:smooth val="0"/>
        <c:axId val="5942272"/>
        <c:axId val="32807552"/>
      </c:lineChart>
      <c:catAx>
        <c:axId val="5942272"/>
        <c:scaling>
          <c:orientation val="minMax"/>
        </c:scaling>
        <c:delete val="0"/>
        <c:axPos val="b"/>
        <c:majorTickMark val="out"/>
        <c:minorTickMark val="none"/>
        <c:tickLblPos val="nextTo"/>
        <c:txPr>
          <a:bodyPr/>
          <a:lstStyle/>
          <a:p>
            <a:pPr>
              <a:defRPr sz="1200" baseline="0"/>
            </a:pPr>
            <a:endParaRPr lang="en-US"/>
          </a:p>
        </c:txPr>
        <c:crossAx val="32807552"/>
        <c:crosses val="autoZero"/>
        <c:auto val="1"/>
        <c:lblAlgn val="ctr"/>
        <c:lblOffset val="100"/>
        <c:noMultiLvlLbl val="0"/>
      </c:catAx>
      <c:valAx>
        <c:axId val="32807552"/>
        <c:scaling>
          <c:orientation val="minMax"/>
          <c:max val="0.9"/>
          <c:min val="0.5"/>
        </c:scaling>
        <c:delete val="0"/>
        <c:axPos val="l"/>
        <c:majorGridlines/>
        <c:numFmt formatCode="0%" sourceLinked="0"/>
        <c:majorTickMark val="out"/>
        <c:minorTickMark val="none"/>
        <c:tickLblPos val="nextTo"/>
        <c:txPr>
          <a:bodyPr/>
          <a:lstStyle/>
          <a:p>
            <a:pPr>
              <a:defRPr sz="1200" baseline="0"/>
            </a:pPr>
            <a:endParaRPr lang="en-US"/>
          </a:p>
        </c:txPr>
        <c:crossAx val="5942272"/>
        <c:crosses val="autoZero"/>
        <c:crossBetween val="between"/>
      </c:valAx>
    </c:plotArea>
    <c:legend>
      <c:legendPos val="b"/>
      <c:layout/>
      <c:overlay val="0"/>
      <c:txPr>
        <a:bodyPr/>
        <a:lstStyle/>
        <a:p>
          <a:pPr>
            <a:defRPr sz="1400" baseline="0"/>
          </a:pPr>
          <a:endParaRPr lang="en-US"/>
        </a:p>
      </c:txPr>
    </c:legend>
    <c:plotVisOnly val="1"/>
    <c:dispBlanksAs val="gap"/>
    <c:showDLblsOverMax val="0"/>
  </c:chart>
  <c:spPr>
    <a:ln w="19050">
      <a:solidFill>
        <a:schemeClr val="tx1"/>
      </a:solidFill>
    </a:ln>
  </c:spPr>
  <c:txPr>
    <a:bodyPr/>
    <a:lstStyle/>
    <a:p>
      <a:pPr>
        <a:defRPr baseline="0"/>
      </a:pPr>
      <a:endParaRPr lang="en-US"/>
    </a:p>
  </c:txPr>
  <c:externalData r:id="rId1">
    <c:autoUpdate val="0"/>
  </c:externalData>
</c:chartSpace>
</file>

<file path=ppt/diagrams/_rels/data3.xml.rels><?xml version="1.0" encoding="UTF-8" standalone="yes"?>
<Relationships xmlns="http://schemas.openxmlformats.org/package/2006/relationships"><Relationship Id="rId1" Type="http://schemas.openxmlformats.org/officeDocument/2006/relationships/image" Target="../media/image2.gif"/></Relationships>
</file>

<file path=ppt/diagrams/_rels/drawing3.xml.rels><?xml version="1.0" encoding="UTF-8" standalone="yes"?>
<Relationships xmlns="http://schemas.openxmlformats.org/package/2006/relationships"><Relationship Id="rId1" Type="http://schemas.openxmlformats.org/officeDocument/2006/relationships/image" Target="../media/image2.gif"/></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A2E9EC-6265-BA42-8219-8DA7E57151E8}" type="doc">
      <dgm:prSet loTypeId="urn:microsoft.com/office/officeart/2005/8/layout/cycle6" loCatId="" qsTypeId="urn:microsoft.com/office/officeart/2005/8/quickstyle/simple4" qsCatId="simple" csTypeId="urn:microsoft.com/office/officeart/2005/8/colors/accent1_2" csCatId="accent1" phldr="1"/>
      <dgm:spPr/>
      <dgm:t>
        <a:bodyPr/>
        <a:lstStyle/>
        <a:p>
          <a:endParaRPr lang="en-US"/>
        </a:p>
      </dgm:t>
    </dgm:pt>
    <dgm:pt modelId="{74CCC33C-7D57-B84E-96B0-DFEDB6B1DF29}">
      <dgm:prSet phldrT="[Text]" custT="1"/>
      <dgm:spPr/>
      <dgm:t>
        <a:bodyPr/>
        <a:lstStyle/>
        <a:p>
          <a:r>
            <a:rPr lang="en-US" sz="1600" dirty="0" smtClean="0"/>
            <a:t>87% Homeless</a:t>
          </a:r>
          <a:endParaRPr lang="en-US" sz="1600" dirty="0"/>
        </a:p>
      </dgm:t>
    </dgm:pt>
    <dgm:pt modelId="{7CB129D2-6CA2-2047-9D7B-8D040058A57E}" type="parTrans" cxnId="{BF3A3EC7-024A-454A-AC14-F668C038E5B0}">
      <dgm:prSet/>
      <dgm:spPr/>
      <dgm:t>
        <a:bodyPr/>
        <a:lstStyle/>
        <a:p>
          <a:endParaRPr lang="en-US"/>
        </a:p>
      </dgm:t>
    </dgm:pt>
    <dgm:pt modelId="{EAA59D24-E311-3B4D-B8DE-0C7DAA152470}" type="sibTrans" cxnId="{BF3A3EC7-024A-454A-AC14-F668C038E5B0}">
      <dgm:prSet/>
      <dgm:spPr/>
      <dgm:t>
        <a:bodyPr/>
        <a:lstStyle/>
        <a:p>
          <a:endParaRPr lang="en-US"/>
        </a:p>
      </dgm:t>
    </dgm:pt>
    <dgm:pt modelId="{A600FE4B-BA59-ED47-9F0E-ACA7F8855BA8}">
      <dgm:prSet phldrT="[Text]" custT="1"/>
      <dgm:spPr/>
      <dgm:t>
        <a:bodyPr/>
        <a:lstStyle/>
        <a:p>
          <a:r>
            <a:rPr lang="en-US" sz="1600" dirty="0" smtClean="0"/>
            <a:t>79% </a:t>
          </a:r>
        </a:p>
        <a:p>
          <a:r>
            <a:rPr lang="en-US" sz="1600" dirty="0" smtClean="0"/>
            <a:t>Imprisoned Parent</a:t>
          </a:r>
          <a:endParaRPr lang="en-US" sz="1600" dirty="0"/>
        </a:p>
      </dgm:t>
    </dgm:pt>
    <dgm:pt modelId="{EE1FF71F-113E-A441-B311-14CBF7B4C067}" type="parTrans" cxnId="{F2A87F2B-75CD-A84E-A414-5F9D7B5EA683}">
      <dgm:prSet/>
      <dgm:spPr/>
      <dgm:t>
        <a:bodyPr/>
        <a:lstStyle/>
        <a:p>
          <a:endParaRPr lang="en-US"/>
        </a:p>
      </dgm:t>
    </dgm:pt>
    <dgm:pt modelId="{24E94015-B345-DB46-BD02-FAAF3C4D36F4}" type="sibTrans" cxnId="{F2A87F2B-75CD-A84E-A414-5F9D7B5EA683}">
      <dgm:prSet/>
      <dgm:spPr/>
      <dgm:t>
        <a:bodyPr/>
        <a:lstStyle/>
        <a:p>
          <a:endParaRPr lang="en-US"/>
        </a:p>
      </dgm:t>
    </dgm:pt>
    <dgm:pt modelId="{2C8297B8-9069-EA4D-9333-BA40FDC469BB}">
      <dgm:prSet phldrT="[Text]"/>
      <dgm:spPr/>
      <dgm:t>
        <a:bodyPr/>
        <a:lstStyle/>
        <a:p>
          <a:r>
            <a:rPr lang="en-US" dirty="0" smtClean="0"/>
            <a:t>50% Moving Homes</a:t>
          </a:r>
          <a:endParaRPr lang="en-US" dirty="0"/>
        </a:p>
      </dgm:t>
    </dgm:pt>
    <dgm:pt modelId="{6B2ACAE7-D17D-A448-BFD3-0400A91F81F1}" type="parTrans" cxnId="{327F29F3-99B1-7E47-B4C4-F232507CF164}">
      <dgm:prSet/>
      <dgm:spPr/>
      <dgm:t>
        <a:bodyPr/>
        <a:lstStyle/>
        <a:p>
          <a:endParaRPr lang="en-US"/>
        </a:p>
      </dgm:t>
    </dgm:pt>
    <dgm:pt modelId="{2E94A953-AC1A-774A-BC19-DDC9B432A97C}" type="sibTrans" cxnId="{327F29F3-99B1-7E47-B4C4-F232507CF164}">
      <dgm:prSet/>
      <dgm:spPr/>
      <dgm:t>
        <a:bodyPr/>
        <a:lstStyle/>
        <a:p>
          <a:endParaRPr lang="en-US"/>
        </a:p>
      </dgm:t>
    </dgm:pt>
    <dgm:pt modelId="{E0626EF5-158C-DD47-BF80-B95D2B597AA3}">
      <dgm:prSet phldrT="[Text]"/>
      <dgm:spPr/>
      <dgm:t>
        <a:bodyPr/>
        <a:lstStyle/>
        <a:p>
          <a:r>
            <a:rPr lang="en-US" dirty="0" smtClean="0"/>
            <a:t>50% Changing Schools</a:t>
          </a:r>
          <a:endParaRPr lang="en-US" dirty="0"/>
        </a:p>
      </dgm:t>
    </dgm:pt>
    <dgm:pt modelId="{0749C334-F824-AA47-972B-C31FCA126748}" type="parTrans" cxnId="{FBBBA6E8-3620-5D40-854B-08F2A37B85C8}">
      <dgm:prSet/>
      <dgm:spPr/>
      <dgm:t>
        <a:bodyPr/>
        <a:lstStyle/>
        <a:p>
          <a:endParaRPr lang="en-US"/>
        </a:p>
      </dgm:t>
    </dgm:pt>
    <dgm:pt modelId="{FDE7822C-E8A3-5541-9C91-62D04A2CE595}" type="sibTrans" cxnId="{FBBBA6E8-3620-5D40-854B-08F2A37B85C8}">
      <dgm:prSet/>
      <dgm:spPr/>
      <dgm:t>
        <a:bodyPr/>
        <a:lstStyle/>
        <a:p>
          <a:endParaRPr lang="en-US"/>
        </a:p>
      </dgm:t>
    </dgm:pt>
    <dgm:pt modelId="{09CC4373-B1D3-4E41-B417-2F37B29BFC2E}">
      <dgm:prSet phldrT="[Text]"/>
      <dgm:spPr/>
      <dgm:t>
        <a:bodyPr/>
        <a:lstStyle/>
        <a:p>
          <a:r>
            <a:rPr lang="en-US" dirty="0" smtClean="0"/>
            <a:t>11% Foster Care</a:t>
          </a:r>
          <a:endParaRPr lang="en-US" dirty="0"/>
        </a:p>
      </dgm:t>
    </dgm:pt>
    <dgm:pt modelId="{CF037ABA-8727-8F46-8436-26C3B61366F2}" type="parTrans" cxnId="{9B4EC0A0-3A1C-1144-91CC-5C2BA06BED45}">
      <dgm:prSet/>
      <dgm:spPr/>
      <dgm:t>
        <a:bodyPr/>
        <a:lstStyle/>
        <a:p>
          <a:endParaRPr lang="en-US"/>
        </a:p>
      </dgm:t>
    </dgm:pt>
    <dgm:pt modelId="{532898A2-9655-6949-A933-D315D0E4F66A}" type="sibTrans" cxnId="{9B4EC0A0-3A1C-1144-91CC-5C2BA06BED45}">
      <dgm:prSet/>
      <dgm:spPr/>
      <dgm:t>
        <a:bodyPr/>
        <a:lstStyle/>
        <a:p>
          <a:endParaRPr lang="en-US"/>
        </a:p>
      </dgm:t>
    </dgm:pt>
    <dgm:pt modelId="{70FEA4BB-86C8-8E46-B4FB-B18CEF28BE5B}" type="pres">
      <dgm:prSet presAssocID="{E1A2E9EC-6265-BA42-8219-8DA7E57151E8}" presName="cycle" presStyleCnt="0">
        <dgm:presLayoutVars>
          <dgm:dir/>
          <dgm:resizeHandles val="exact"/>
        </dgm:presLayoutVars>
      </dgm:prSet>
      <dgm:spPr/>
      <dgm:t>
        <a:bodyPr/>
        <a:lstStyle/>
        <a:p>
          <a:endParaRPr lang="en-US"/>
        </a:p>
      </dgm:t>
    </dgm:pt>
    <dgm:pt modelId="{3DAF4EBB-2CC0-9043-BFD1-C82294D19067}" type="pres">
      <dgm:prSet presAssocID="{74CCC33C-7D57-B84E-96B0-DFEDB6B1DF29}" presName="node" presStyleLbl="node1" presStyleIdx="0" presStyleCnt="5" custScaleY="111545">
        <dgm:presLayoutVars>
          <dgm:bulletEnabled val="1"/>
        </dgm:presLayoutVars>
      </dgm:prSet>
      <dgm:spPr/>
      <dgm:t>
        <a:bodyPr/>
        <a:lstStyle/>
        <a:p>
          <a:endParaRPr lang="en-US"/>
        </a:p>
      </dgm:t>
    </dgm:pt>
    <dgm:pt modelId="{33287C5A-D28E-9748-831D-F13A3E928AF5}" type="pres">
      <dgm:prSet presAssocID="{74CCC33C-7D57-B84E-96B0-DFEDB6B1DF29}" presName="spNode" presStyleCnt="0"/>
      <dgm:spPr/>
    </dgm:pt>
    <dgm:pt modelId="{0DA1212C-52E0-C041-AA93-B3642EE4863D}" type="pres">
      <dgm:prSet presAssocID="{EAA59D24-E311-3B4D-B8DE-0C7DAA152470}" presName="sibTrans" presStyleLbl="sibTrans1D1" presStyleIdx="0" presStyleCnt="5"/>
      <dgm:spPr/>
      <dgm:t>
        <a:bodyPr/>
        <a:lstStyle/>
        <a:p>
          <a:endParaRPr lang="en-US"/>
        </a:p>
      </dgm:t>
    </dgm:pt>
    <dgm:pt modelId="{2D385094-D8AB-7D44-9968-F978D877E57B}" type="pres">
      <dgm:prSet presAssocID="{A600FE4B-BA59-ED47-9F0E-ACA7F8855BA8}" presName="node" presStyleLbl="node1" presStyleIdx="1" presStyleCnt="5">
        <dgm:presLayoutVars>
          <dgm:bulletEnabled val="1"/>
        </dgm:presLayoutVars>
      </dgm:prSet>
      <dgm:spPr/>
      <dgm:t>
        <a:bodyPr/>
        <a:lstStyle/>
        <a:p>
          <a:endParaRPr lang="en-US"/>
        </a:p>
      </dgm:t>
    </dgm:pt>
    <dgm:pt modelId="{A733BBAC-8425-0647-A5E1-D1448E8AE763}" type="pres">
      <dgm:prSet presAssocID="{A600FE4B-BA59-ED47-9F0E-ACA7F8855BA8}" presName="spNode" presStyleCnt="0"/>
      <dgm:spPr/>
    </dgm:pt>
    <dgm:pt modelId="{B92E03B5-84DC-BD4E-B17C-215395327E46}" type="pres">
      <dgm:prSet presAssocID="{24E94015-B345-DB46-BD02-FAAF3C4D36F4}" presName="sibTrans" presStyleLbl="sibTrans1D1" presStyleIdx="1" presStyleCnt="5"/>
      <dgm:spPr/>
      <dgm:t>
        <a:bodyPr/>
        <a:lstStyle/>
        <a:p>
          <a:endParaRPr lang="en-US"/>
        </a:p>
      </dgm:t>
    </dgm:pt>
    <dgm:pt modelId="{E36998F4-0B51-404C-8DD0-44DF8349019F}" type="pres">
      <dgm:prSet presAssocID="{2C8297B8-9069-EA4D-9333-BA40FDC469BB}" presName="node" presStyleLbl="node1" presStyleIdx="2" presStyleCnt="5">
        <dgm:presLayoutVars>
          <dgm:bulletEnabled val="1"/>
        </dgm:presLayoutVars>
      </dgm:prSet>
      <dgm:spPr/>
      <dgm:t>
        <a:bodyPr/>
        <a:lstStyle/>
        <a:p>
          <a:endParaRPr lang="en-US"/>
        </a:p>
      </dgm:t>
    </dgm:pt>
    <dgm:pt modelId="{29EC8105-25A4-6346-BCB5-A9B597577801}" type="pres">
      <dgm:prSet presAssocID="{2C8297B8-9069-EA4D-9333-BA40FDC469BB}" presName="spNode" presStyleCnt="0"/>
      <dgm:spPr/>
    </dgm:pt>
    <dgm:pt modelId="{282046C5-3148-9244-B72C-AFA994745A16}" type="pres">
      <dgm:prSet presAssocID="{2E94A953-AC1A-774A-BC19-DDC9B432A97C}" presName="sibTrans" presStyleLbl="sibTrans1D1" presStyleIdx="2" presStyleCnt="5"/>
      <dgm:spPr/>
      <dgm:t>
        <a:bodyPr/>
        <a:lstStyle/>
        <a:p>
          <a:endParaRPr lang="en-US"/>
        </a:p>
      </dgm:t>
    </dgm:pt>
    <dgm:pt modelId="{907F54AC-26BD-3E48-83F9-BA7091E88641}" type="pres">
      <dgm:prSet presAssocID="{E0626EF5-158C-DD47-BF80-B95D2B597AA3}" presName="node" presStyleLbl="node1" presStyleIdx="3" presStyleCnt="5">
        <dgm:presLayoutVars>
          <dgm:bulletEnabled val="1"/>
        </dgm:presLayoutVars>
      </dgm:prSet>
      <dgm:spPr/>
      <dgm:t>
        <a:bodyPr/>
        <a:lstStyle/>
        <a:p>
          <a:endParaRPr lang="en-US"/>
        </a:p>
      </dgm:t>
    </dgm:pt>
    <dgm:pt modelId="{0BFA13F8-5404-FF48-9D7F-3C61E37DCC20}" type="pres">
      <dgm:prSet presAssocID="{E0626EF5-158C-DD47-BF80-B95D2B597AA3}" presName="spNode" presStyleCnt="0"/>
      <dgm:spPr/>
    </dgm:pt>
    <dgm:pt modelId="{28524726-1B44-7542-A470-B65B20815986}" type="pres">
      <dgm:prSet presAssocID="{FDE7822C-E8A3-5541-9C91-62D04A2CE595}" presName="sibTrans" presStyleLbl="sibTrans1D1" presStyleIdx="3" presStyleCnt="5"/>
      <dgm:spPr/>
      <dgm:t>
        <a:bodyPr/>
        <a:lstStyle/>
        <a:p>
          <a:endParaRPr lang="en-US"/>
        </a:p>
      </dgm:t>
    </dgm:pt>
    <dgm:pt modelId="{A124CB8C-2F3D-2843-B099-015AF0105435}" type="pres">
      <dgm:prSet presAssocID="{09CC4373-B1D3-4E41-B417-2F37B29BFC2E}" presName="node" presStyleLbl="node1" presStyleIdx="4" presStyleCnt="5">
        <dgm:presLayoutVars>
          <dgm:bulletEnabled val="1"/>
        </dgm:presLayoutVars>
      </dgm:prSet>
      <dgm:spPr/>
      <dgm:t>
        <a:bodyPr/>
        <a:lstStyle/>
        <a:p>
          <a:endParaRPr lang="en-US"/>
        </a:p>
      </dgm:t>
    </dgm:pt>
    <dgm:pt modelId="{17A4CB4F-623B-054B-98A0-F39AC67AFF93}" type="pres">
      <dgm:prSet presAssocID="{09CC4373-B1D3-4E41-B417-2F37B29BFC2E}" presName="spNode" presStyleCnt="0"/>
      <dgm:spPr/>
    </dgm:pt>
    <dgm:pt modelId="{91F1D844-7340-8D43-8274-5111689DD90B}" type="pres">
      <dgm:prSet presAssocID="{532898A2-9655-6949-A933-D315D0E4F66A}" presName="sibTrans" presStyleLbl="sibTrans1D1" presStyleIdx="4" presStyleCnt="5"/>
      <dgm:spPr/>
      <dgm:t>
        <a:bodyPr/>
        <a:lstStyle/>
        <a:p>
          <a:endParaRPr lang="en-US"/>
        </a:p>
      </dgm:t>
    </dgm:pt>
  </dgm:ptLst>
  <dgm:cxnLst>
    <dgm:cxn modelId="{E227A8E2-7B21-F942-8E1C-2855C7ED57DB}" type="presOf" srcId="{A600FE4B-BA59-ED47-9F0E-ACA7F8855BA8}" destId="{2D385094-D8AB-7D44-9968-F978D877E57B}" srcOrd="0" destOrd="0" presId="urn:microsoft.com/office/officeart/2005/8/layout/cycle6"/>
    <dgm:cxn modelId="{0C007DE1-C0BF-8E44-AFB3-F504505A8EBF}" type="presOf" srcId="{74CCC33C-7D57-B84E-96B0-DFEDB6B1DF29}" destId="{3DAF4EBB-2CC0-9043-BFD1-C82294D19067}" srcOrd="0" destOrd="0" presId="urn:microsoft.com/office/officeart/2005/8/layout/cycle6"/>
    <dgm:cxn modelId="{9B4EC0A0-3A1C-1144-91CC-5C2BA06BED45}" srcId="{E1A2E9EC-6265-BA42-8219-8DA7E57151E8}" destId="{09CC4373-B1D3-4E41-B417-2F37B29BFC2E}" srcOrd="4" destOrd="0" parTransId="{CF037ABA-8727-8F46-8436-26C3B61366F2}" sibTransId="{532898A2-9655-6949-A933-D315D0E4F66A}"/>
    <dgm:cxn modelId="{327F29F3-99B1-7E47-B4C4-F232507CF164}" srcId="{E1A2E9EC-6265-BA42-8219-8DA7E57151E8}" destId="{2C8297B8-9069-EA4D-9333-BA40FDC469BB}" srcOrd="2" destOrd="0" parTransId="{6B2ACAE7-D17D-A448-BFD3-0400A91F81F1}" sibTransId="{2E94A953-AC1A-774A-BC19-DDC9B432A97C}"/>
    <dgm:cxn modelId="{7A665BA4-66C5-584F-8A1F-554B5FE9673D}" type="presOf" srcId="{09CC4373-B1D3-4E41-B417-2F37B29BFC2E}" destId="{A124CB8C-2F3D-2843-B099-015AF0105435}" srcOrd="0" destOrd="0" presId="urn:microsoft.com/office/officeart/2005/8/layout/cycle6"/>
    <dgm:cxn modelId="{FBBBA6E8-3620-5D40-854B-08F2A37B85C8}" srcId="{E1A2E9EC-6265-BA42-8219-8DA7E57151E8}" destId="{E0626EF5-158C-DD47-BF80-B95D2B597AA3}" srcOrd="3" destOrd="0" parTransId="{0749C334-F824-AA47-972B-C31FCA126748}" sibTransId="{FDE7822C-E8A3-5541-9C91-62D04A2CE595}"/>
    <dgm:cxn modelId="{87DC2928-DFF1-EA4D-98ED-9C99287F3429}" type="presOf" srcId="{2C8297B8-9069-EA4D-9333-BA40FDC469BB}" destId="{E36998F4-0B51-404C-8DD0-44DF8349019F}" srcOrd="0" destOrd="0" presId="urn:microsoft.com/office/officeart/2005/8/layout/cycle6"/>
    <dgm:cxn modelId="{72C047D9-21EB-B746-848B-980E365AAB30}" type="presOf" srcId="{2E94A953-AC1A-774A-BC19-DDC9B432A97C}" destId="{282046C5-3148-9244-B72C-AFA994745A16}" srcOrd="0" destOrd="0" presId="urn:microsoft.com/office/officeart/2005/8/layout/cycle6"/>
    <dgm:cxn modelId="{97DBB71E-38D3-CA46-A5AA-D0591491724B}" type="presOf" srcId="{E0626EF5-158C-DD47-BF80-B95D2B597AA3}" destId="{907F54AC-26BD-3E48-83F9-BA7091E88641}" srcOrd="0" destOrd="0" presId="urn:microsoft.com/office/officeart/2005/8/layout/cycle6"/>
    <dgm:cxn modelId="{C6BFF685-BE5A-0B4D-9B6E-6A7F360308CD}" type="presOf" srcId="{EAA59D24-E311-3B4D-B8DE-0C7DAA152470}" destId="{0DA1212C-52E0-C041-AA93-B3642EE4863D}" srcOrd="0" destOrd="0" presId="urn:microsoft.com/office/officeart/2005/8/layout/cycle6"/>
    <dgm:cxn modelId="{BF3A3EC7-024A-454A-AC14-F668C038E5B0}" srcId="{E1A2E9EC-6265-BA42-8219-8DA7E57151E8}" destId="{74CCC33C-7D57-B84E-96B0-DFEDB6B1DF29}" srcOrd="0" destOrd="0" parTransId="{7CB129D2-6CA2-2047-9D7B-8D040058A57E}" sibTransId="{EAA59D24-E311-3B4D-B8DE-0C7DAA152470}"/>
    <dgm:cxn modelId="{67BB99C3-ACF9-DA4A-9D01-D6341137BF60}" type="presOf" srcId="{24E94015-B345-DB46-BD02-FAAF3C4D36F4}" destId="{B92E03B5-84DC-BD4E-B17C-215395327E46}" srcOrd="0" destOrd="0" presId="urn:microsoft.com/office/officeart/2005/8/layout/cycle6"/>
    <dgm:cxn modelId="{AFB5AC11-8DC5-DD44-9953-4BCF6BFAB1B1}" type="presOf" srcId="{532898A2-9655-6949-A933-D315D0E4F66A}" destId="{91F1D844-7340-8D43-8274-5111689DD90B}" srcOrd="0" destOrd="0" presId="urn:microsoft.com/office/officeart/2005/8/layout/cycle6"/>
    <dgm:cxn modelId="{F2A87F2B-75CD-A84E-A414-5F9D7B5EA683}" srcId="{E1A2E9EC-6265-BA42-8219-8DA7E57151E8}" destId="{A600FE4B-BA59-ED47-9F0E-ACA7F8855BA8}" srcOrd="1" destOrd="0" parTransId="{EE1FF71F-113E-A441-B311-14CBF7B4C067}" sibTransId="{24E94015-B345-DB46-BD02-FAAF3C4D36F4}"/>
    <dgm:cxn modelId="{E35807DB-7A46-4741-A703-B7DCBE1D4A7F}" type="presOf" srcId="{E1A2E9EC-6265-BA42-8219-8DA7E57151E8}" destId="{70FEA4BB-86C8-8E46-B4FB-B18CEF28BE5B}" srcOrd="0" destOrd="0" presId="urn:microsoft.com/office/officeart/2005/8/layout/cycle6"/>
    <dgm:cxn modelId="{BEA97BDD-31B7-FA46-8D20-2D7DAB74DA82}" type="presOf" srcId="{FDE7822C-E8A3-5541-9C91-62D04A2CE595}" destId="{28524726-1B44-7542-A470-B65B20815986}" srcOrd="0" destOrd="0" presId="urn:microsoft.com/office/officeart/2005/8/layout/cycle6"/>
    <dgm:cxn modelId="{0F0A564D-1121-7140-A3F7-368BE8EA4306}" type="presParOf" srcId="{70FEA4BB-86C8-8E46-B4FB-B18CEF28BE5B}" destId="{3DAF4EBB-2CC0-9043-BFD1-C82294D19067}" srcOrd="0" destOrd="0" presId="urn:microsoft.com/office/officeart/2005/8/layout/cycle6"/>
    <dgm:cxn modelId="{41DFFB03-90D3-7040-AE87-EC92E33DA5BE}" type="presParOf" srcId="{70FEA4BB-86C8-8E46-B4FB-B18CEF28BE5B}" destId="{33287C5A-D28E-9748-831D-F13A3E928AF5}" srcOrd="1" destOrd="0" presId="urn:microsoft.com/office/officeart/2005/8/layout/cycle6"/>
    <dgm:cxn modelId="{6CAAD531-E1AE-CD48-AABE-8288977A7A40}" type="presParOf" srcId="{70FEA4BB-86C8-8E46-B4FB-B18CEF28BE5B}" destId="{0DA1212C-52E0-C041-AA93-B3642EE4863D}" srcOrd="2" destOrd="0" presId="urn:microsoft.com/office/officeart/2005/8/layout/cycle6"/>
    <dgm:cxn modelId="{C227B8EF-FC1F-F148-B1E0-5E5313E7C24A}" type="presParOf" srcId="{70FEA4BB-86C8-8E46-B4FB-B18CEF28BE5B}" destId="{2D385094-D8AB-7D44-9968-F978D877E57B}" srcOrd="3" destOrd="0" presId="urn:microsoft.com/office/officeart/2005/8/layout/cycle6"/>
    <dgm:cxn modelId="{DBC3B50C-7C98-E34D-847C-BECED0B7DC1E}" type="presParOf" srcId="{70FEA4BB-86C8-8E46-B4FB-B18CEF28BE5B}" destId="{A733BBAC-8425-0647-A5E1-D1448E8AE763}" srcOrd="4" destOrd="0" presId="urn:microsoft.com/office/officeart/2005/8/layout/cycle6"/>
    <dgm:cxn modelId="{B0BF0FAA-8BA7-1340-848C-70EAFAFA5824}" type="presParOf" srcId="{70FEA4BB-86C8-8E46-B4FB-B18CEF28BE5B}" destId="{B92E03B5-84DC-BD4E-B17C-215395327E46}" srcOrd="5" destOrd="0" presId="urn:microsoft.com/office/officeart/2005/8/layout/cycle6"/>
    <dgm:cxn modelId="{8E2ABFEC-A72B-3549-A6E4-3890C27DF9ED}" type="presParOf" srcId="{70FEA4BB-86C8-8E46-B4FB-B18CEF28BE5B}" destId="{E36998F4-0B51-404C-8DD0-44DF8349019F}" srcOrd="6" destOrd="0" presId="urn:microsoft.com/office/officeart/2005/8/layout/cycle6"/>
    <dgm:cxn modelId="{8C3EEFAF-0E21-0C49-BE73-E051F99856CF}" type="presParOf" srcId="{70FEA4BB-86C8-8E46-B4FB-B18CEF28BE5B}" destId="{29EC8105-25A4-6346-BCB5-A9B597577801}" srcOrd="7" destOrd="0" presId="urn:microsoft.com/office/officeart/2005/8/layout/cycle6"/>
    <dgm:cxn modelId="{95CEC22B-ACAE-2343-97ED-A09F65719171}" type="presParOf" srcId="{70FEA4BB-86C8-8E46-B4FB-B18CEF28BE5B}" destId="{282046C5-3148-9244-B72C-AFA994745A16}" srcOrd="8" destOrd="0" presId="urn:microsoft.com/office/officeart/2005/8/layout/cycle6"/>
    <dgm:cxn modelId="{C7C30452-BE48-EF48-A474-C9EB7F71BA5A}" type="presParOf" srcId="{70FEA4BB-86C8-8E46-B4FB-B18CEF28BE5B}" destId="{907F54AC-26BD-3E48-83F9-BA7091E88641}" srcOrd="9" destOrd="0" presId="urn:microsoft.com/office/officeart/2005/8/layout/cycle6"/>
    <dgm:cxn modelId="{AA998A4B-2192-AE4B-916C-A0C46A7AB1DB}" type="presParOf" srcId="{70FEA4BB-86C8-8E46-B4FB-B18CEF28BE5B}" destId="{0BFA13F8-5404-FF48-9D7F-3C61E37DCC20}" srcOrd="10" destOrd="0" presId="urn:microsoft.com/office/officeart/2005/8/layout/cycle6"/>
    <dgm:cxn modelId="{30258903-0C95-4F43-8600-159BB030B8CE}" type="presParOf" srcId="{70FEA4BB-86C8-8E46-B4FB-B18CEF28BE5B}" destId="{28524726-1B44-7542-A470-B65B20815986}" srcOrd="11" destOrd="0" presId="urn:microsoft.com/office/officeart/2005/8/layout/cycle6"/>
    <dgm:cxn modelId="{2CBB331F-18B0-684B-8F95-EF7ED0E9C153}" type="presParOf" srcId="{70FEA4BB-86C8-8E46-B4FB-B18CEF28BE5B}" destId="{A124CB8C-2F3D-2843-B099-015AF0105435}" srcOrd="12" destOrd="0" presId="urn:microsoft.com/office/officeart/2005/8/layout/cycle6"/>
    <dgm:cxn modelId="{3EB88AD6-5272-F34C-8113-4B8F31AF52B9}" type="presParOf" srcId="{70FEA4BB-86C8-8E46-B4FB-B18CEF28BE5B}" destId="{17A4CB4F-623B-054B-98A0-F39AC67AFF93}" srcOrd="13" destOrd="0" presId="urn:microsoft.com/office/officeart/2005/8/layout/cycle6"/>
    <dgm:cxn modelId="{9671A80A-C769-504F-A403-B8A5164C6497}" type="presParOf" srcId="{70FEA4BB-86C8-8E46-B4FB-B18CEF28BE5B}" destId="{91F1D844-7340-8D43-8274-5111689DD90B}"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DEEC6C-FCD9-EE45-83D7-702BB1767869}" type="doc">
      <dgm:prSet loTypeId="urn:microsoft.com/office/officeart/2005/8/layout/matrix3" loCatId="" qsTypeId="urn:microsoft.com/office/officeart/2005/8/quickstyle/simple4" qsCatId="simple" csTypeId="urn:microsoft.com/office/officeart/2005/8/colors/accent1_2" csCatId="accent1" phldr="1"/>
      <dgm:spPr/>
      <dgm:t>
        <a:bodyPr/>
        <a:lstStyle/>
        <a:p>
          <a:endParaRPr lang="en-US"/>
        </a:p>
      </dgm:t>
    </dgm:pt>
    <dgm:pt modelId="{E1D72E83-53EF-A44B-81BB-C88FFC24DFC5}">
      <dgm:prSet/>
      <dgm:spPr/>
      <dgm:t>
        <a:bodyPr/>
        <a:lstStyle/>
        <a:p>
          <a:pPr rtl="0"/>
          <a:r>
            <a:rPr lang="en-US" dirty="0" smtClean="0"/>
            <a:t>Academic achievement on state tests</a:t>
          </a:r>
          <a:endParaRPr lang="en-US" dirty="0"/>
        </a:p>
      </dgm:t>
    </dgm:pt>
    <dgm:pt modelId="{AD2C2FE3-DD18-CC40-909C-0D49A3634434}" type="sibTrans" cxnId="{D37DBC12-BA76-174D-A7E7-B12B079A1DEB}">
      <dgm:prSet/>
      <dgm:spPr/>
      <dgm:t>
        <a:bodyPr/>
        <a:lstStyle/>
        <a:p>
          <a:endParaRPr lang="en-US"/>
        </a:p>
      </dgm:t>
    </dgm:pt>
    <dgm:pt modelId="{44719B80-2B5D-1545-B11D-8E4E50D50CE9}" type="parTrans" cxnId="{D37DBC12-BA76-174D-A7E7-B12B079A1DEB}">
      <dgm:prSet/>
      <dgm:spPr/>
      <dgm:t>
        <a:bodyPr/>
        <a:lstStyle/>
        <a:p>
          <a:endParaRPr lang="en-US"/>
        </a:p>
      </dgm:t>
    </dgm:pt>
    <dgm:pt modelId="{9D5B8535-D84F-534E-9E17-B132D710203C}">
      <dgm:prSet/>
      <dgm:spPr/>
      <dgm:t>
        <a:bodyPr/>
        <a:lstStyle/>
        <a:p>
          <a:r>
            <a:rPr lang="en-US" dirty="0" smtClean="0"/>
            <a:t>Student growth or other academic indicator</a:t>
          </a:r>
          <a:endParaRPr lang="en-US" dirty="0"/>
        </a:p>
      </dgm:t>
    </dgm:pt>
    <dgm:pt modelId="{A4B8C6C6-B5ED-814F-821A-7D6EC1A9F562}" type="parTrans" cxnId="{DCD66618-700E-BB4B-BE4D-0E87D5459E13}">
      <dgm:prSet/>
      <dgm:spPr/>
      <dgm:t>
        <a:bodyPr/>
        <a:lstStyle/>
        <a:p>
          <a:endParaRPr lang="en-US"/>
        </a:p>
      </dgm:t>
    </dgm:pt>
    <dgm:pt modelId="{10B8587E-ADB5-5145-9E49-00281FBD078B}" type="sibTrans" cxnId="{DCD66618-700E-BB4B-BE4D-0E87D5459E13}">
      <dgm:prSet/>
      <dgm:spPr/>
      <dgm:t>
        <a:bodyPr/>
        <a:lstStyle/>
        <a:p>
          <a:endParaRPr lang="en-US"/>
        </a:p>
      </dgm:t>
    </dgm:pt>
    <dgm:pt modelId="{12987863-53AD-B04E-96CA-D97CE974AD02}">
      <dgm:prSet/>
      <dgm:spPr/>
      <dgm:t>
        <a:bodyPr/>
        <a:lstStyle/>
        <a:p>
          <a:r>
            <a:rPr lang="en-US" dirty="0" smtClean="0"/>
            <a:t>English Language proficiency for EL students</a:t>
          </a:r>
          <a:endParaRPr lang="en-US" dirty="0"/>
        </a:p>
      </dgm:t>
    </dgm:pt>
    <dgm:pt modelId="{66D1630D-7E16-7141-8BF9-FE01382DE5CC}" type="parTrans" cxnId="{B3A535F8-927A-DF44-B7AC-435444902B98}">
      <dgm:prSet/>
      <dgm:spPr/>
      <dgm:t>
        <a:bodyPr/>
        <a:lstStyle/>
        <a:p>
          <a:endParaRPr lang="en-US"/>
        </a:p>
      </dgm:t>
    </dgm:pt>
    <dgm:pt modelId="{93B1E98C-2798-7A40-9A17-92E563DD1E49}" type="sibTrans" cxnId="{B3A535F8-927A-DF44-B7AC-435444902B98}">
      <dgm:prSet/>
      <dgm:spPr/>
      <dgm:t>
        <a:bodyPr/>
        <a:lstStyle/>
        <a:p>
          <a:endParaRPr lang="en-US"/>
        </a:p>
      </dgm:t>
    </dgm:pt>
    <dgm:pt modelId="{93C62073-336F-5440-BD9B-363607E0A2BB}">
      <dgm:prSet/>
      <dgm:spPr/>
      <dgm:t>
        <a:bodyPr/>
        <a:lstStyle/>
        <a:p>
          <a:r>
            <a:rPr lang="en-US" b="1" i="1" u="sng" dirty="0" smtClean="0"/>
            <a:t>Graduation rates for high schools</a:t>
          </a:r>
          <a:endParaRPr lang="en-US" b="1" i="1" u="sng" dirty="0"/>
        </a:p>
      </dgm:t>
    </dgm:pt>
    <dgm:pt modelId="{E086F165-AA63-1540-A881-AB7359BE5DE1}" type="parTrans" cxnId="{7EFEE64F-9C1C-A648-8303-B3D8DFA410C1}">
      <dgm:prSet/>
      <dgm:spPr/>
      <dgm:t>
        <a:bodyPr/>
        <a:lstStyle/>
        <a:p>
          <a:endParaRPr lang="en-US"/>
        </a:p>
      </dgm:t>
    </dgm:pt>
    <dgm:pt modelId="{5DEFAC07-C9E1-3544-859D-181A18511527}" type="sibTrans" cxnId="{7EFEE64F-9C1C-A648-8303-B3D8DFA410C1}">
      <dgm:prSet/>
      <dgm:spPr/>
      <dgm:t>
        <a:bodyPr/>
        <a:lstStyle/>
        <a:p>
          <a:endParaRPr lang="en-US"/>
        </a:p>
      </dgm:t>
    </dgm:pt>
    <dgm:pt modelId="{9D131795-FA6C-2C45-BD4C-70416B3A08E2}" type="pres">
      <dgm:prSet presAssocID="{3DDEEC6C-FCD9-EE45-83D7-702BB1767869}" presName="matrix" presStyleCnt="0">
        <dgm:presLayoutVars>
          <dgm:chMax val="1"/>
          <dgm:dir/>
          <dgm:resizeHandles val="exact"/>
        </dgm:presLayoutVars>
      </dgm:prSet>
      <dgm:spPr/>
      <dgm:t>
        <a:bodyPr/>
        <a:lstStyle/>
        <a:p>
          <a:endParaRPr lang="en-US"/>
        </a:p>
      </dgm:t>
    </dgm:pt>
    <dgm:pt modelId="{3FC7D029-C601-8145-824D-D9C761EA3565}" type="pres">
      <dgm:prSet presAssocID="{3DDEEC6C-FCD9-EE45-83D7-702BB1767869}" presName="diamond" presStyleLbl="bgShp" presStyleIdx="0" presStyleCnt="1"/>
      <dgm:spPr/>
    </dgm:pt>
    <dgm:pt modelId="{5568D925-C119-E946-9E4A-2ECA8D8063B4}" type="pres">
      <dgm:prSet presAssocID="{3DDEEC6C-FCD9-EE45-83D7-702BB1767869}" presName="quad1" presStyleLbl="node1" presStyleIdx="0" presStyleCnt="4">
        <dgm:presLayoutVars>
          <dgm:chMax val="0"/>
          <dgm:chPref val="0"/>
          <dgm:bulletEnabled val="1"/>
        </dgm:presLayoutVars>
      </dgm:prSet>
      <dgm:spPr/>
      <dgm:t>
        <a:bodyPr/>
        <a:lstStyle/>
        <a:p>
          <a:endParaRPr lang="en-US"/>
        </a:p>
      </dgm:t>
    </dgm:pt>
    <dgm:pt modelId="{71DCAA49-52DD-C442-93EC-5A2C25F71FE3}" type="pres">
      <dgm:prSet presAssocID="{3DDEEC6C-FCD9-EE45-83D7-702BB1767869}" presName="quad2" presStyleLbl="node1" presStyleIdx="1" presStyleCnt="4">
        <dgm:presLayoutVars>
          <dgm:chMax val="0"/>
          <dgm:chPref val="0"/>
          <dgm:bulletEnabled val="1"/>
        </dgm:presLayoutVars>
      </dgm:prSet>
      <dgm:spPr/>
      <dgm:t>
        <a:bodyPr/>
        <a:lstStyle/>
        <a:p>
          <a:endParaRPr lang="en-US"/>
        </a:p>
      </dgm:t>
    </dgm:pt>
    <dgm:pt modelId="{37BD5BB9-57BC-1042-A12B-FB3212A8BCDF}" type="pres">
      <dgm:prSet presAssocID="{3DDEEC6C-FCD9-EE45-83D7-702BB1767869}" presName="quad3" presStyleLbl="node1" presStyleIdx="2" presStyleCnt="4">
        <dgm:presLayoutVars>
          <dgm:chMax val="0"/>
          <dgm:chPref val="0"/>
          <dgm:bulletEnabled val="1"/>
        </dgm:presLayoutVars>
      </dgm:prSet>
      <dgm:spPr/>
      <dgm:t>
        <a:bodyPr/>
        <a:lstStyle/>
        <a:p>
          <a:endParaRPr lang="en-US"/>
        </a:p>
      </dgm:t>
    </dgm:pt>
    <dgm:pt modelId="{12C34EDC-73AB-974C-963D-B86081BD0D5D}" type="pres">
      <dgm:prSet presAssocID="{3DDEEC6C-FCD9-EE45-83D7-702BB1767869}" presName="quad4" presStyleLbl="node1" presStyleIdx="3" presStyleCnt="4">
        <dgm:presLayoutVars>
          <dgm:chMax val="0"/>
          <dgm:chPref val="0"/>
          <dgm:bulletEnabled val="1"/>
        </dgm:presLayoutVars>
      </dgm:prSet>
      <dgm:spPr/>
      <dgm:t>
        <a:bodyPr/>
        <a:lstStyle/>
        <a:p>
          <a:endParaRPr lang="en-US"/>
        </a:p>
      </dgm:t>
    </dgm:pt>
  </dgm:ptLst>
  <dgm:cxnLst>
    <dgm:cxn modelId="{B3A535F8-927A-DF44-B7AC-435444902B98}" srcId="{3DDEEC6C-FCD9-EE45-83D7-702BB1767869}" destId="{12987863-53AD-B04E-96CA-D97CE974AD02}" srcOrd="2" destOrd="0" parTransId="{66D1630D-7E16-7141-8BF9-FE01382DE5CC}" sibTransId="{93B1E98C-2798-7A40-9A17-92E563DD1E49}"/>
    <dgm:cxn modelId="{8149FDCF-9ACA-3E49-82EC-7E0456DB307A}" type="presOf" srcId="{12987863-53AD-B04E-96CA-D97CE974AD02}" destId="{37BD5BB9-57BC-1042-A12B-FB3212A8BCDF}" srcOrd="0" destOrd="0" presId="urn:microsoft.com/office/officeart/2005/8/layout/matrix3"/>
    <dgm:cxn modelId="{DCD66618-700E-BB4B-BE4D-0E87D5459E13}" srcId="{3DDEEC6C-FCD9-EE45-83D7-702BB1767869}" destId="{9D5B8535-D84F-534E-9E17-B132D710203C}" srcOrd="1" destOrd="0" parTransId="{A4B8C6C6-B5ED-814F-821A-7D6EC1A9F562}" sibTransId="{10B8587E-ADB5-5145-9E49-00281FBD078B}"/>
    <dgm:cxn modelId="{D37DBC12-BA76-174D-A7E7-B12B079A1DEB}" srcId="{3DDEEC6C-FCD9-EE45-83D7-702BB1767869}" destId="{E1D72E83-53EF-A44B-81BB-C88FFC24DFC5}" srcOrd="0" destOrd="0" parTransId="{44719B80-2B5D-1545-B11D-8E4E50D50CE9}" sibTransId="{AD2C2FE3-DD18-CC40-909C-0D49A3634434}"/>
    <dgm:cxn modelId="{8B10E7FD-F86E-6846-8E78-B23F89B6D042}" type="presOf" srcId="{93C62073-336F-5440-BD9B-363607E0A2BB}" destId="{12C34EDC-73AB-974C-963D-B86081BD0D5D}" srcOrd="0" destOrd="0" presId="urn:microsoft.com/office/officeart/2005/8/layout/matrix3"/>
    <dgm:cxn modelId="{C29C3C13-8E48-804F-88D4-2D9FBEDE701C}" type="presOf" srcId="{9D5B8535-D84F-534E-9E17-B132D710203C}" destId="{71DCAA49-52DD-C442-93EC-5A2C25F71FE3}" srcOrd="0" destOrd="0" presId="urn:microsoft.com/office/officeart/2005/8/layout/matrix3"/>
    <dgm:cxn modelId="{A12A03EB-A77F-2F44-920A-78705F3F9000}" type="presOf" srcId="{3DDEEC6C-FCD9-EE45-83D7-702BB1767869}" destId="{9D131795-FA6C-2C45-BD4C-70416B3A08E2}" srcOrd="0" destOrd="0" presId="urn:microsoft.com/office/officeart/2005/8/layout/matrix3"/>
    <dgm:cxn modelId="{A548D1AF-2496-7148-A96B-E3D2A5BCFACD}" type="presOf" srcId="{E1D72E83-53EF-A44B-81BB-C88FFC24DFC5}" destId="{5568D925-C119-E946-9E4A-2ECA8D8063B4}" srcOrd="0" destOrd="0" presId="urn:microsoft.com/office/officeart/2005/8/layout/matrix3"/>
    <dgm:cxn modelId="{7EFEE64F-9C1C-A648-8303-B3D8DFA410C1}" srcId="{3DDEEC6C-FCD9-EE45-83D7-702BB1767869}" destId="{93C62073-336F-5440-BD9B-363607E0A2BB}" srcOrd="3" destOrd="0" parTransId="{E086F165-AA63-1540-A881-AB7359BE5DE1}" sibTransId="{5DEFAC07-C9E1-3544-859D-181A18511527}"/>
    <dgm:cxn modelId="{753F8BA1-D912-474B-BF8A-A221D5A0CCD3}" type="presParOf" srcId="{9D131795-FA6C-2C45-BD4C-70416B3A08E2}" destId="{3FC7D029-C601-8145-824D-D9C761EA3565}" srcOrd="0" destOrd="0" presId="urn:microsoft.com/office/officeart/2005/8/layout/matrix3"/>
    <dgm:cxn modelId="{D7B4CA94-98E2-D64F-9A04-43E5D212D9DA}" type="presParOf" srcId="{9D131795-FA6C-2C45-BD4C-70416B3A08E2}" destId="{5568D925-C119-E946-9E4A-2ECA8D8063B4}" srcOrd="1" destOrd="0" presId="urn:microsoft.com/office/officeart/2005/8/layout/matrix3"/>
    <dgm:cxn modelId="{FDA7EE40-0A46-114E-899D-B94182E7E5D7}" type="presParOf" srcId="{9D131795-FA6C-2C45-BD4C-70416B3A08E2}" destId="{71DCAA49-52DD-C442-93EC-5A2C25F71FE3}" srcOrd="2" destOrd="0" presId="urn:microsoft.com/office/officeart/2005/8/layout/matrix3"/>
    <dgm:cxn modelId="{3AC94291-957B-C345-B41D-CC39604791DC}" type="presParOf" srcId="{9D131795-FA6C-2C45-BD4C-70416B3A08E2}" destId="{37BD5BB9-57BC-1042-A12B-FB3212A8BCDF}" srcOrd="3" destOrd="0" presId="urn:microsoft.com/office/officeart/2005/8/layout/matrix3"/>
    <dgm:cxn modelId="{6593F90B-F683-4B4D-A412-69AD2BB50222}" type="presParOf" srcId="{9D131795-FA6C-2C45-BD4C-70416B3A08E2}" destId="{12C34EDC-73AB-974C-963D-B86081BD0D5D}"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9D77E0-F86E-454D-A7AC-22C888A11A6F}" type="doc">
      <dgm:prSet loTypeId="urn:microsoft.com/office/officeart/2008/layout/AccentedPicture" loCatId="" qsTypeId="urn:microsoft.com/office/officeart/2005/8/quickstyle/simple4" qsCatId="simple" csTypeId="urn:microsoft.com/office/officeart/2005/8/colors/accent1_2" csCatId="accent1" phldr="1"/>
      <dgm:spPr/>
      <dgm:t>
        <a:bodyPr/>
        <a:lstStyle/>
        <a:p>
          <a:endParaRPr lang="en-US"/>
        </a:p>
      </dgm:t>
    </dgm:pt>
    <dgm:pt modelId="{81A005A6-39F5-FB4B-84EC-86514BC03BE9}">
      <dgm:prSet phldrT="[Text]"/>
      <dgm:spPr/>
      <dgm:t>
        <a:bodyPr/>
        <a:lstStyle/>
        <a:p>
          <a:r>
            <a:rPr lang="en-US" dirty="0" smtClean="0"/>
            <a:t>At least one School Quality or Student Success Indicator (determined by the State)</a:t>
          </a:r>
          <a:endParaRPr lang="en-US" dirty="0"/>
        </a:p>
      </dgm:t>
    </dgm:pt>
    <dgm:pt modelId="{C534A4D2-B121-8249-A0E0-33BEB796FB46}" type="parTrans" cxnId="{B20B8AFA-D6CD-A143-AD0A-006010531429}">
      <dgm:prSet/>
      <dgm:spPr/>
      <dgm:t>
        <a:bodyPr/>
        <a:lstStyle/>
        <a:p>
          <a:endParaRPr lang="en-US"/>
        </a:p>
      </dgm:t>
    </dgm:pt>
    <dgm:pt modelId="{A404546E-14AB-544D-AE54-2D5E2357C60F}" type="sibTrans" cxnId="{B20B8AFA-D6CD-A143-AD0A-006010531429}">
      <dgm:prSet/>
      <dgm:spPr/>
      <dgm:t>
        <a:bodyPr/>
        <a:lstStyle/>
        <a:p>
          <a:endParaRPr lang="en-US"/>
        </a:p>
      </dgm:t>
    </dgm:pt>
    <dgm:pt modelId="{9B158F93-DA2D-704A-8A53-97E628CB65E2}">
      <dgm:prSet phldrT="[Text]" custT="1"/>
      <dgm:spPr/>
      <dgm:t>
        <a:bodyPr/>
        <a:lstStyle/>
        <a:p>
          <a:r>
            <a:rPr lang="en-US" sz="2400" dirty="0" smtClean="0"/>
            <a:t>Student engagement,</a:t>
          </a:r>
        </a:p>
        <a:p>
          <a:r>
            <a:rPr lang="en-US" sz="2400" dirty="0" smtClean="0"/>
            <a:t>or</a:t>
          </a:r>
          <a:endParaRPr lang="en-US" sz="2400" dirty="0"/>
        </a:p>
      </dgm:t>
    </dgm:pt>
    <dgm:pt modelId="{E9D5A2EB-9EA9-0C42-90D9-321347F22CE1}" type="parTrans" cxnId="{E1AAB011-CA8A-BE4A-BCD2-7630AB96C5E7}">
      <dgm:prSet/>
      <dgm:spPr/>
      <dgm:t>
        <a:bodyPr/>
        <a:lstStyle/>
        <a:p>
          <a:endParaRPr lang="en-US"/>
        </a:p>
      </dgm:t>
    </dgm:pt>
    <dgm:pt modelId="{F6FA9F6C-68AE-B049-87ED-BFDDE0A35CAF}" type="sibTrans" cxnId="{E1AAB011-CA8A-BE4A-BCD2-7630AB96C5E7}">
      <dgm:prSet/>
      <dgm:spPr/>
      <dgm:t>
        <a:bodyPr/>
        <a:lstStyle/>
        <a:p>
          <a:endParaRPr lang="en-US"/>
        </a:p>
      </dgm:t>
    </dgm:pt>
    <dgm:pt modelId="{25A9F8F3-46D1-5843-9AE5-E36A38B8DE57}">
      <dgm:prSet phldrT="[Text]" custT="1"/>
      <dgm:spPr/>
      <dgm:t>
        <a:bodyPr/>
        <a:lstStyle/>
        <a:p>
          <a:r>
            <a:rPr lang="en-US" sz="2400" dirty="0" smtClean="0"/>
            <a:t>Access to advanced coursework, or</a:t>
          </a:r>
          <a:endParaRPr lang="en-US" sz="2400" dirty="0"/>
        </a:p>
      </dgm:t>
    </dgm:pt>
    <dgm:pt modelId="{B6299D7F-BBD3-8141-9977-A2956C2C82BD}" type="parTrans" cxnId="{33FBA097-366F-B746-A8C6-C41EBC767535}">
      <dgm:prSet/>
      <dgm:spPr/>
      <dgm:t>
        <a:bodyPr/>
        <a:lstStyle/>
        <a:p>
          <a:endParaRPr lang="en-US"/>
        </a:p>
      </dgm:t>
    </dgm:pt>
    <dgm:pt modelId="{CA7502EE-C29F-1246-B368-8CEB4AF7D8A0}" type="sibTrans" cxnId="{33FBA097-366F-B746-A8C6-C41EBC767535}">
      <dgm:prSet/>
      <dgm:spPr/>
      <dgm:t>
        <a:bodyPr/>
        <a:lstStyle/>
        <a:p>
          <a:endParaRPr lang="en-US"/>
        </a:p>
      </dgm:t>
    </dgm:pt>
    <dgm:pt modelId="{0B83D175-2F2B-AF4B-86B4-5DEB6BE014D0}">
      <dgm:prSet phldrT="[Text]" custT="1"/>
      <dgm:spPr/>
      <dgm:t>
        <a:bodyPr/>
        <a:lstStyle/>
        <a:p>
          <a:r>
            <a:rPr lang="en-US" sz="2400" dirty="0" smtClean="0"/>
            <a:t>School climate, or other</a:t>
          </a:r>
          <a:endParaRPr lang="en-US" sz="2400" dirty="0"/>
        </a:p>
      </dgm:t>
    </dgm:pt>
    <dgm:pt modelId="{0594DDE3-19FB-2B44-B339-D8643701EFF4}" type="parTrans" cxnId="{EBE666CF-EF0F-A24E-AF6F-14CAA6349801}">
      <dgm:prSet/>
      <dgm:spPr/>
      <dgm:t>
        <a:bodyPr/>
        <a:lstStyle/>
        <a:p>
          <a:endParaRPr lang="en-US"/>
        </a:p>
      </dgm:t>
    </dgm:pt>
    <dgm:pt modelId="{E65C9605-D2C0-0545-B706-5A44551AC975}" type="sibTrans" cxnId="{EBE666CF-EF0F-A24E-AF6F-14CAA6349801}">
      <dgm:prSet/>
      <dgm:spPr/>
      <dgm:t>
        <a:bodyPr/>
        <a:lstStyle/>
        <a:p>
          <a:endParaRPr lang="en-US"/>
        </a:p>
      </dgm:t>
    </dgm:pt>
    <dgm:pt modelId="{FCD732F6-2780-EA40-97C9-B7A04B3FF5A2}" type="pres">
      <dgm:prSet presAssocID="{2C9D77E0-F86E-454D-A7AC-22C888A11A6F}" presName="Name0" presStyleCnt="0">
        <dgm:presLayoutVars>
          <dgm:dir/>
        </dgm:presLayoutVars>
      </dgm:prSet>
      <dgm:spPr/>
      <dgm:t>
        <a:bodyPr/>
        <a:lstStyle/>
        <a:p>
          <a:endParaRPr lang="en-US"/>
        </a:p>
      </dgm:t>
    </dgm:pt>
    <dgm:pt modelId="{3535E0D0-F2FE-7047-BA37-E9BFBD63A0E9}" type="pres">
      <dgm:prSet presAssocID="{A404546E-14AB-544D-AE54-2D5E2357C60F}" presName="picture_1" presStyleLbl="bgImgPlace1" presStyleIdx="0" presStyleCnt="1" custLinFactNeighborX="-8691" custLinFactNeighborY="2506"/>
      <dgm:spPr/>
      <dgm:t>
        <a:bodyPr/>
        <a:lstStyle/>
        <a:p>
          <a:endParaRPr lang="en-US"/>
        </a:p>
      </dgm:t>
    </dgm:pt>
    <dgm:pt modelId="{BE36E277-F1A7-C744-8037-7B9B17EA9EF0}" type="pres">
      <dgm:prSet presAssocID="{81A005A6-39F5-FB4B-84EC-86514BC03BE9}" presName="text_1" presStyleLbl="node1" presStyleIdx="0" presStyleCnt="0" custScaleY="110240">
        <dgm:presLayoutVars>
          <dgm:bulletEnabled val="1"/>
        </dgm:presLayoutVars>
      </dgm:prSet>
      <dgm:spPr/>
      <dgm:t>
        <a:bodyPr/>
        <a:lstStyle/>
        <a:p>
          <a:endParaRPr lang="en-US"/>
        </a:p>
      </dgm:t>
    </dgm:pt>
    <dgm:pt modelId="{E47A1672-243A-5F47-B7A6-015FFA212774}" type="pres">
      <dgm:prSet presAssocID="{2C9D77E0-F86E-454D-A7AC-22C888A11A6F}" presName="linV" presStyleCnt="0"/>
      <dgm:spPr/>
    </dgm:pt>
    <dgm:pt modelId="{3999A866-5135-BB44-BBE2-B8F676F73DE7}" type="pres">
      <dgm:prSet presAssocID="{9B158F93-DA2D-704A-8A53-97E628CB65E2}" presName="pair" presStyleCnt="0"/>
      <dgm:spPr/>
    </dgm:pt>
    <dgm:pt modelId="{74D137F4-CCFC-7649-9EA6-B1E46940E947}" type="pres">
      <dgm:prSet presAssocID="{9B158F93-DA2D-704A-8A53-97E628CB65E2}" presName="spaceH" presStyleLbl="node1" presStyleIdx="0" presStyleCnt="0"/>
      <dgm:spPr/>
    </dgm:pt>
    <dgm:pt modelId="{FFE5256C-6282-194E-8CDE-5BE8E9FB56BB}" type="pres">
      <dgm:prSet presAssocID="{9B158F93-DA2D-704A-8A53-97E628CB65E2}" presName="desPictures" presStyleLbl="alignImgPlace1" presStyleIdx="0" presStyleCnt="3" custScaleX="66790" custScaleY="66764"/>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en-US"/>
        </a:p>
      </dgm:t>
    </dgm:pt>
    <dgm:pt modelId="{50CA2529-47B4-864C-B27D-591300FD8B04}" type="pres">
      <dgm:prSet presAssocID="{9B158F93-DA2D-704A-8A53-97E628CB65E2}" presName="desTextWrapper" presStyleCnt="0"/>
      <dgm:spPr/>
    </dgm:pt>
    <dgm:pt modelId="{00790F24-EC17-6549-9F78-C0D6C58B4C77}" type="pres">
      <dgm:prSet presAssocID="{9B158F93-DA2D-704A-8A53-97E628CB65E2}" presName="desText" presStyleLbl="revTx" presStyleIdx="0" presStyleCnt="3" custScaleX="70485">
        <dgm:presLayoutVars>
          <dgm:bulletEnabled val="1"/>
        </dgm:presLayoutVars>
      </dgm:prSet>
      <dgm:spPr/>
      <dgm:t>
        <a:bodyPr/>
        <a:lstStyle/>
        <a:p>
          <a:endParaRPr lang="en-US"/>
        </a:p>
      </dgm:t>
    </dgm:pt>
    <dgm:pt modelId="{F5525A7C-2920-D347-B513-485B3A1AEE8D}" type="pres">
      <dgm:prSet presAssocID="{F6FA9F6C-68AE-B049-87ED-BFDDE0A35CAF}" presName="spaceV" presStyleCnt="0"/>
      <dgm:spPr/>
    </dgm:pt>
    <dgm:pt modelId="{758CBA8B-1121-AB43-9ACD-2CC5186DDFB8}" type="pres">
      <dgm:prSet presAssocID="{25A9F8F3-46D1-5843-9AE5-E36A38B8DE57}" presName="pair" presStyleCnt="0"/>
      <dgm:spPr/>
    </dgm:pt>
    <dgm:pt modelId="{5CBF80F3-ADB3-1E42-99DC-982C51DF63B4}" type="pres">
      <dgm:prSet presAssocID="{25A9F8F3-46D1-5843-9AE5-E36A38B8DE57}" presName="spaceH" presStyleLbl="node1" presStyleIdx="0" presStyleCnt="0"/>
      <dgm:spPr/>
    </dgm:pt>
    <dgm:pt modelId="{552F5F96-4351-6646-84BB-58C4E6DAD5C5}" type="pres">
      <dgm:prSet presAssocID="{25A9F8F3-46D1-5843-9AE5-E36A38B8DE57}" presName="desPictures" presStyleLbl="alignImgPlace1" presStyleIdx="1" presStyleCnt="3" custScaleX="66790" custScaleY="66764"/>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en-US"/>
        </a:p>
      </dgm:t>
    </dgm:pt>
    <dgm:pt modelId="{439D0F28-59F0-EE46-A401-F2A8795AA360}" type="pres">
      <dgm:prSet presAssocID="{25A9F8F3-46D1-5843-9AE5-E36A38B8DE57}" presName="desTextWrapper" presStyleCnt="0"/>
      <dgm:spPr/>
    </dgm:pt>
    <dgm:pt modelId="{D0DDCA79-3D85-7D41-8807-A713392181F9}" type="pres">
      <dgm:prSet presAssocID="{25A9F8F3-46D1-5843-9AE5-E36A38B8DE57}" presName="desText" presStyleLbl="revTx" presStyleIdx="1" presStyleCnt="3" custScaleX="107719">
        <dgm:presLayoutVars>
          <dgm:bulletEnabled val="1"/>
        </dgm:presLayoutVars>
      </dgm:prSet>
      <dgm:spPr/>
      <dgm:t>
        <a:bodyPr/>
        <a:lstStyle/>
        <a:p>
          <a:endParaRPr lang="en-US"/>
        </a:p>
      </dgm:t>
    </dgm:pt>
    <dgm:pt modelId="{4F57CECC-478D-0C43-8BAC-104929AA454E}" type="pres">
      <dgm:prSet presAssocID="{CA7502EE-C29F-1246-B368-8CEB4AF7D8A0}" presName="spaceV" presStyleCnt="0"/>
      <dgm:spPr/>
    </dgm:pt>
    <dgm:pt modelId="{F507C75D-1FCE-2E42-BD10-39EA865F3B2F}" type="pres">
      <dgm:prSet presAssocID="{0B83D175-2F2B-AF4B-86B4-5DEB6BE014D0}" presName="pair" presStyleCnt="0"/>
      <dgm:spPr/>
    </dgm:pt>
    <dgm:pt modelId="{EB0731CE-E69F-174E-B514-6FF048A8B1C1}" type="pres">
      <dgm:prSet presAssocID="{0B83D175-2F2B-AF4B-86B4-5DEB6BE014D0}" presName="spaceH" presStyleLbl="node1" presStyleIdx="0" presStyleCnt="0"/>
      <dgm:spPr/>
    </dgm:pt>
    <dgm:pt modelId="{47EDDF05-37C4-9846-9C08-A396E7A6E363}" type="pres">
      <dgm:prSet presAssocID="{0B83D175-2F2B-AF4B-86B4-5DEB6BE014D0}" presName="desPictures" presStyleLbl="alignImgPlace1" presStyleIdx="2" presStyleCnt="3" custScaleX="66790" custScaleY="66764"/>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en-US"/>
        </a:p>
      </dgm:t>
    </dgm:pt>
    <dgm:pt modelId="{2CFCAED7-82EC-3740-AB64-22475655B365}" type="pres">
      <dgm:prSet presAssocID="{0B83D175-2F2B-AF4B-86B4-5DEB6BE014D0}" presName="desTextWrapper" presStyleCnt="0"/>
      <dgm:spPr/>
    </dgm:pt>
    <dgm:pt modelId="{9E994FD0-69EE-394C-803C-FF8DBDFC61CA}" type="pres">
      <dgm:prSet presAssocID="{0B83D175-2F2B-AF4B-86B4-5DEB6BE014D0}" presName="desText" presStyleLbl="revTx" presStyleIdx="2" presStyleCnt="3">
        <dgm:presLayoutVars>
          <dgm:bulletEnabled val="1"/>
        </dgm:presLayoutVars>
      </dgm:prSet>
      <dgm:spPr/>
      <dgm:t>
        <a:bodyPr/>
        <a:lstStyle/>
        <a:p>
          <a:endParaRPr lang="en-US"/>
        </a:p>
      </dgm:t>
    </dgm:pt>
    <dgm:pt modelId="{A2CC16EE-735F-0040-9AE1-7350AF959A7E}" type="pres">
      <dgm:prSet presAssocID="{2C9D77E0-F86E-454D-A7AC-22C888A11A6F}" presName="maxNode" presStyleCnt="0"/>
      <dgm:spPr/>
    </dgm:pt>
    <dgm:pt modelId="{4FDC8692-0DEB-664D-81BF-811E1BE2042E}" type="pres">
      <dgm:prSet presAssocID="{2C9D77E0-F86E-454D-A7AC-22C888A11A6F}" presName="Name33" presStyleCnt="0"/>
      <dgm:spPr/>
    </dgm:pt>
  </dgm:ptLst>
  <dgm:cxnLst>
    <dgm:cxn modelId="{E1AAB011-CA8A-BE4A-BCD2-7630AB96C5E7}" srcId="{2C9D77E0-F86E-454D-A7AC-22C888A11A6F}" destId="{9B158F93-DA2D-704A-8A53-97E628CB65E2}" srcOrd="1" destOrd="0" parTransId="{E9D5A2EB-9EA9-0C42-90D9-321347F22CE1}" sibTransId="{F6FA9F6C-68AE-B049-87ED-BFDDE0A35CAF}"/>
    <dgm:cxn modelId="{5FFEEF3B-0311-2F4E-8D36-36E38CFB5AA3}" type="presOf" srcId="{25A9F8F3-46D1-5843-9AE5-E36A38B8DE57}" destId="{D0DDCA79-3D85-7D41-8807-A713392181F9}" srcOrd="0" destOrd="0" presId="urn:microsoft.com/office/officeart/2008/layout/AccentedPicture"/>
    <dgm:cxn modelId="{15EC8999-6464-2B4B-BD02-7CC04B2C6030}" type="presOf" srcId="{81A005A6-39F5-FB4B-84EC-86514BC03BE9}" destId="{BE36E277-F1A7-C744-8037-7B9B17EA9EF0}" srcOrd="0" destOrd="0" presId="urn:microsoft.com/office/officeart/2008/layout/AccentedPicture"/>
    <dgm:cxn modelId="{B20B8AFA-D6CD-A143-AD0A-006010531429}" srcId="{2C9D77E0-F86E-454D-A7AC-22C888A11A6F}" destId="{81A005A6-39F5-FB4B-84EC-86514BC03BE9}" srcOrd="0" destOrd="0" parTransId="{C534A4D2-B121-8249-A0E0-33BEB796FB46}" sibTransId="{A404546E-14AB-544D-AE54-2D5E2357C60F}"/>
    <dgm:cxn modelId="{FB20BE89-C2B0-BA4F-9BA6-409DCEEC7AEF}" type="presOf" srcId="{9B158F93-DA2D-704A-8A53-97E628CB65E2}" destId="{00790F24-EC17-6549-9F78-C0D6C58B4C77}" srcOrd="0" destOrd="0" presId="urn:microsoft.com/office/officeart/2008/layout/AccentedPicture"/>
    <dgm:cxn modelId="{15B5597C-6369-B24D-B884-7CC88499B906}" type="presOf" srcId="{0B83D175-2F2B-AF4B-86B4-5DEB6BE014D0}" destId="{9E994FD0-69EE-394C-803C-FF8DBDFC61CA}" srcOrd="0" destOrd="0" presId="urn:microsoft.com/office/officeart/2008/layout/AccentedPicture"/>
    <dgm:cxn modelId="{EBE666CF-EF0F-A24E-AF6F-14CAA6349801}" srcId="{2C9D77E0-F86E-454D-A7AC-22C888A11A6F}" destId="{0B83D175-2F2B-AF4B-86B4-5DEB6BE014D0}" srcOrd="3" destOrd="0" parTransId="{0594DDE3-19FB-2B44-B339-D8643701EFF4}" sibTransId="{E65C9605-D2C0-0545-B706-5A44551AC975}"/>
    <dgm:cxn modelId="{9ECB4293-B40F-ED4F-B250-9E082EC40A86}" type="presOf" srcId="{2C9D77E0-F86E-454D-A7AC-22C888A11A6F}" destId="{FCD732F6-2780-EA40-97C9-B7A04B3FF5A2}" srcOrd="0" destOrd="0" presId="urn:microsoft.com/office/officeart/2008/layout/AccentedPicture"/>
    <dgm:cxn modelId="{33FBA097-366F-B746-A8C6-C41EBC767535}" srcId="{2C9D77E0-F86E-454D-A7AC-22C888A11A6F}" destId="{25A9F8F3-46D1-5843-9AE5-E36A38B8DE57}" srcOrd="2" destOrd="0" parTransId="{B6299D7F-BBD3-8141-9977-A2956C2C82BD}" sibTransId="{CA7502EE-C29F-1246-B368-8CEB4AF7D8A0}"/>
    <dgm:cxn modelId="{0D651C8E-9293-C94C-A60E-EECC45DB75E2}" type="presOf" srcId="{A404546E-14AB-544D-AE54-2D5E2357C60F}" destId="{3535E0D0-F2FE-7047-BA37-E9BFBD63A0E9}" srcOrd="0" destOrd="0" presId="urn:microsoft.com/office/officeart/2008/layout/AccentedPicture"/>
    <dgm:cxn modelId="{50D19F42-CC15-8742-9AC8-51717C8B8A37}" type="presParOf" srcId="{FCD732F6-2780-EA40-97C9-B7A04B3FF5A2}" destId="{3535E0D0-F2FE-7047-BA37-E9BFBD63A0E9}" srcOrd="0" destOrd="0" presId="urn:microsoft.com/office/officeart/2008/layout/AccentedPicture"/>
    <dgm:cxn modelId="{1A3D4241-858D-B849-8B9B-5560BE08E650}" type="presParOf" srcId="{FCD732F6-2780-EA40-97C9-B7A04B3FF5A2}" destId="{BE36E277-F1A7-C744-8037-7B9B17EA9EF0}" srcOrd="1" destOrd="0" presId="urn:microsoft.com/office/officeart/2008/layout/AccentedPicture"/>
    <dgm:cxn modelId="{5FB84F7B-52F5-F24B-9CBA-4580E5F85100}" type="presParOf" srcId="{FCD732F6-2780-EA40-97C9-B7A04B3FF5A2}" destId="{E47A1672-243A-5F47-B7A6-015FFA212774}" srcOrd="2" destOrd="0" presId="urn:microsoft.com/office/officeart/2008/layout/AccentedPicture"/>
    <dgm:cxn modelId="{1913B639-B487-CF46-85E0-0035C45EA94A}" type="presParOf" srcId="{E47A1672-243A-5F47-B7A6-015FFA212774}" destId="{3999A866-5135-BB44-BBE2-B8F676F73DE7}" srcOrd="0" destOrd="0" presId="urn:microsoft.com/office/officeart/2008/layout/AccentedPicture"/>
    <dgm:cxn modelId="{CC9ABA9C-F943-2341-B0B4-FEC4075C541A}" type="presParOf" srcId="{3999A866-5135-BB44-BBE2-B8F676F73DE7}" destId="{74D137F4-CCFC-7649-9EA6-B1E46940E947}" srcOrd="0" destOrd="0" presId="urn:microsoft.com/office/officeart/2008/layout/AccentedPicture"/>
    <dgm:cxn modelId="{AF5EAD88-E156-7E45-98B6-B7CD4A3ECD5F}" type="presParOf" srcId="{3999A866-5135-BB44-BBE2-B8F676F73DE7}" destId="{FFE5256C-6282-194E-8CDE-5BE8E9FB56BB}" srcOrd="1" destOrd="0" presId="urn:microsoft.com/office/officeart/2008/layout/AccentedPicture"/>
    <dgm:cxn modelId="{FE216BD7-92F0-5645-93C2-01DA63554D7B}" type="presParOf" srcId="{3999A866-5135-BB44-BBE2-B8F676F73DE7}" destId="{50CA2529-47B4-864C-B27D-591300FD8B04}" srcOrd="2" destOrd="0" presId="urn:microsoft.com/office/officeart/2008/layout/AccentedPicture"/>
    <dgm:cxn modelId="{E16B9505-FDAA-FD41-88C5-66B3F863ECA3}" type="presParOf" srcId="{50CA2529-47B4-864C-B27D-591300FD8B04}" destId="{00790F24-EC17-6549-9F78-C0D6C58B4C77}" srcOrd="0" destOrd="0" presId="urn:microsoft.com/office/officeart/2008/layout/AccentedPicture"/>
    <dgm:cxn modelId="{5C444145-BB86-CD4A-84CB-FCA824588BA0}" type="presParOf" srcId="{E47A1672-243A-5F47-B7A6-015FFA212774}" destId="{F5525A7C-2920-D347-B513-485B3A1AEE8D}" srcOrd="1" destOrd="0" presId="urn:microsoft.com/office/officeart/2008/layout/AccentedPicture"/>
    <dgm:cxn modelId="{D698030F-9F40-5D46-A8CF-5AF8557CBDC7}" type="presParOf" srcId="{E47A1672-243A-5F47-B7A6-015FFA212774}" destId="{758CBA8B-1121-AB43-9ACD-2CC5186DDFB8}" srcOrd="2" destOrd="0" presId="urn:microsoft.com/office/officeart/2008/layout/AccentedPicture"/>
    <dgm:cxn modelId="{9E2A91AD-E67F-C647-8B2C-98D6FBE2803E}" type="presParOf" srcId="{758CBA8B-1121-AB43-9ACD-2CC5186DDFB8}" destId="{5CBF80F3-ADB3-1E42-99DC-982C51DF63B4}" srcOrd="0" destOrd="0" presId="urn:microsoft.com/office/officeart/2008/layout/AccentedPicture"/>
    <dgm:cxn modelId="{1FA4AA44-95BE-3A43-AA62-EF73EBD92B6D}" type="presParOf" srcId="{758CBA8B-1121-AB43-9ACD-2CC5186DDFB8}" destId="{552F5F96-4351-6646-84BB-58C4E6DAD5C5}" srcOrd="1" destOrd="0" presId="urn:microsoft.com/office/officeart/2008/layout/AccentedPicture"/>
    <dgm:cxn modelId="{015C2113-48D5-1D44-A656-75DAF0D46103}" type="presParOf" srcId="{758CBA8B-1121-AB43-9ACD-2CC5186DDFB8}" destId="{439D0F28-59F0-EE46-A401-F2A8795AA360}" srcOrd="2" destOrd="0" presId="urn:microsoft.com/office/officeart/2008/layout/AccentedPicture"/>
    <dgm:cxn modelId="{E56CCAC1-9BB9-F14F-B218-68B0191BEC41}" type="presParOf" srcId="{439D0F28-59F0-EE46-A401-F2A8795AA360}" destId="{D0DDCA79-3D85-7D41-8807-A713392181F9}" srcOrd="0" destOrd="0" presId="urn:microsoft.com/office/officeart/2008/layout/AccentedPicture"/>
    <dgm:cxn modelId="{1747BAC0-DF36-B34A-9D4C-CF73D8F4F985}" type="presParOf" srcId="{E47A1672-243A-5F47-B7A6-015FFA212774}" destId="{4F57CECC-478D-0C43-8BAC-104929AA454E}" srcOrd="3" destOrd="0" presId="urn:microsoft.com/office/officeart/2008/layout/AccentedPicture"/>
    <dgm:cxn modelId="{E4A049A6-E40E-4840-9B49-36127BCFCD3C}" type="presParOf" srcId="{E47A1672-243A-5F47-B7A6-015FFA212774}" destId="{F507C75D-1FCE-2E42-BD10-39EA865F3B2F}" srcOrd="4" destOrd="0" presId="urn:microsoft.com/office/officeart/2008/layout/AccentedPicture"/>
    <dgm:cxn modelId="{9FBBBD78-D928-8D47-9B45-6502AAECE895}" type="presParOf" srcId="{F507C75D-1FCE-2E42-BD10-39EA865F3B2F}" destId="{EB0731CE-E69F-174E-B514-6FF048A8B1C1}" srcOrd="0" destOrd="0" presId="urn:microsoft.com/office/officeart/2008/layout/AccentedPicture"/>
    <dgm:cxn modelId="{D37316E2-DD04-B748-BDAC-67E72B0EAD5A}" type="presParOf" srcId="{F507C75D-1FCE-2E42-BD10-39EA865F3B2F}" destId="{47EDDF05-37C4-9846-9C08-A396E7A6E363}" srcOrd="1" destOrd="0" presId="urn:microsoft.com/office/officeart/2008/layout/AccentedPicture"/>
    <dgm:cxn modelId="{96411082-BC94-2243-B7AB-7082BE523A13}" type="presParOf" srcId="{F507C75D-1FCE-2E42-BD10-39EA865F3B2F}" destId="{2CFCAED7-82EC-3740-AB64-22475655B365}" srcOrd="2" destOrd="0" presId="urn:microsoft.com/office/officeart/2008/layout/AccentedPicture"/>
    <dgm:cxn modelId="{37729895-FECF-C94B-8130-C995A4F48512}" type="presParOf" srcId="{2CFCAED7-82EC-3740-AB64-22475655B365}" destId="{9E994FD0-69EE-394C-803C-FF8DBDFC61CA}" srcOrd="0" destOrd="0" presId="urn:microsoft.com/office/officeart/2008/layout/AccentedPicture"/>
    <dgm:cxn modelId="{D0477893-2E19-5C4B-89A5-89451A514494}" type="presParOf" srcId="{FCD732F6-2780-EA40-97C9-B7A04B3FF5A2}" destId="{A2CC16EE-735F-0040-9AE1-7350AF959A7E}" srcOrd="3" destOrd="0" presId="urn:microsoft.com/office/officeart/2008/layout/AccentedPicture"/>
    <dgm:cxn modelId="{67C1E34E-3D3B-D84C-94BF-80BF77FA0236}" type="presParOf" srcId="{A2CC16EE-735F-0040-9AE1-7350AF959A7E}" destId="{4FDC8692-0DEB-664D-81BF-811E1BE2042E}" srcOrd="0" destOrd="0" presId="urn:microsoft.com/office/officeart/2008/layout/AccentedPi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4A55B9-0569-434C-842F-20495E0FC155}" type="doc">
      <dgm:prSet loTypeId="urn:microsoft.com/office/officeart/2005/8/layout/hProcess9" loCatId="" qsTypeId="urn:microsoft.com/office/officeart/2005/8/quickstyle/simple4" qsCatId="simple" csTypeId="urn:microsoft.com/office/officeart/2005/8/colors/accent1_2" csCatId="accent1" phldr="1"/>
      <dgm:spPr/>
    </dgm:pt>
    <dgm:pt modelId="{38A1F65B-9AA3-4849-8595-5BB94FB1D0D6}">
      <dgm:prSet phldrT="[Text]"/>
      <dgm:spPr/>
      <dgm:t>
        <a:bodyPr/>
        <a:lstStyle/>
        <a:p>
          <a:r>
            <a:rPr lang="en-US" dirty="0" smtClean="0"/>
            <a:t>If the state/my district</a:t>
          </a:r>
          <a:r>
            <a:rPr lang="is-IS" dirty="0" smtClean="0"/>
            <a:t>…</a:t>
          </a:r>
          <a:endParaRPr lang="en-US" dirty="0"/>
        </a:p>
      </dgm:t>
    </dgm:pt>
    <dgm:pt modelId="{805927C0-2F7B-4244-87C2-AC858476BF1A}" type="parTrans" cxnId="{46A8DD7C-B2FE-5247-B462-EE7622BA2F56}">
      <dgm:prSet/>
      <dgm:spPr/>
      <dgm:t>
        <a:bodyPr/>
        <a:lstStyle/>
        <a:p>
          <a:endParaRPr lang="en-US"/>
        </a:p>
      </dgm:t>
    </dgm:pt>
    <dgm:pt modelId="{23ECCB50-DA26-8046-866D-89E3F1A7B40E}" type="sibTrans" cxnId="{46A8DD7C-B2FE-5247-B462-EE7622BA2F56}">
      <dgm:prSet/>
      <dgm:spPr/>
      <dgm:t>
        <a:bodyPr/>
        <a:lstStyle/>
        <a:p>
          <a:endParaRPr lang="en-US"/>
        </a:p>
      </dgm:t>
    </dgm:pt>
    <dgm:pt modelId="{140A77A7-06CE-E644-9C3A-AB60BB5505A8}">
      <dgm:prSet phldrT="[Text]"/>
      <dgm:spPr/>
      <dgm:t>
        <a:bodyPr/>
        <a:lstStyle/>
        <a:p>
          <a:r>
            <a:rPr lang="en-US" dirty="0" smtClean="0"/>
            <a:t>Implemented an attendance support program/attendance policy</a:t>
          </a:r>
          <a:r>
            <a:rPr lang="is-IS" dirty="0" smtClean="0"/>
            <a:t>…</a:t>
          </a:r>
          <a:endParaRPr lang="en-US" dirty="0"/>
        </a:p>
      </dgm:t>
    </dgm:pt>
    <dgm:pt modelId="{DC7309F6-EB97-6642-A329-DEFEE7C726D7}" type="parTrans" cxnId="{405C0590-8F52-BC40-A5E0-1E92DABFDC0A}">
      <dgm:prSet/>
      <dgm:spPr/>
      <dgm:t>
        <a:bodyPr/>
        <a:lstStyle/>
        <a:p>
          <a:endParaRPr lang="en-US"/>
        </a:p>
      </dgm:t>
    </dgm:pt>
    <dgm:pt modelId="{B539B464-718C-2548-8674-393C4CCDA132}" type="sibTrans" cxnId="{405C0590-8F52-BC40-A5E0-1E92DABFDC0A}">
      <dgm:prSet/>
      <dgm:spPr/>
      <dgm:t>
        <a:bodyPr/>
        <a:lstStyle/>
        <a:p>
          <a:endParaRPr lang="en-US"/>
        </a:p>
      </dgm:t>
    </dgm:pt>
    <dgm:pt modelId="{40667CEC-EF18-7749-BB72-EFCD28423DD9}">
      <dgm:prSet phldrT="[Text]"/>
      <dgm:spPr/>
      <dgm:t>
        <a:bodyPr/>
        <a:lstStyle/>
        <a:p>
          <a:r>
            <a:rPr lang="en-US" dirty="0" smtClean="0"/>
            <a:t>Then more students will graduate from high school</a:t>
          </a:r>
          <a:endParaRPr lang="en-US" dirty="0"/>
        </a:p>
      </dgm:t>
    </dgm:pt>
    <dgm:pt modelId="{9EFBC10E-1843-F444-B61A-80F4E34FC366}" type="parTrans" cxnId="{56185A3F-DC5B-8C44-8321-2D153797D902}">
      <dgm:prSet/>
      <dgm:spPr/>
      <dgm:t>
        <a:bodyPr/>
        <a:lstStyle/>
        <a:p>
          <a:endParaRPr lang="en-US"/>
        </a:p>
      </dgm:t>
    </dgm:pt>
    <dgm:pt modelId="{5DF74641-73C6-7A44-AD00-444395AB8213}" type="sibTrans" cxnId="{56185A3F-DC5B-8C44-8321-2D153797D902}">
      <dgm:prSet/>
      <dgm:spPr/>
      <dgm:t>
        <a:bodyPr/>
        <a:lstStyle/>
        <a:p>
          <a:endParaRPr lang="en-US"/>
        </a:p>
      </dgm:t>
    </dgm:pt>
    <dgm:pt modelId="{508D16F2-2EF6-F44C-963F-0DBFEEDD58FC}" type="pres">
      <dgm:prSet presAssocID="{9A4A55B9-0569-434C-842F-20495E0FC155}" presName="CompostProcess" presStyleCnt="0">
        <dgm:presLayoutVars>
          <dgm:dir/>
          <dgm:resizeHandles val="exact"/>
        </dgm:presLayoutVars>
      </dgm:prSet>
      <dgm:spPr/>
    </dgm:pt>
    <dgm:pt modelId="{E876D8F2-5334-3840-AF26-6787460C225B}" type="pres">
      <dgm:prSet presAssocID="{9A4A55B9-0569-434C-842F-20495E0FC155}" presName="arrow" presStyleLbl="bgShp" presStyleIdx="0" presStyleCnt="1"/>
      <dgm:spPr/>
    </dgm:pt>
    <dgm:pt modelId="{1C367845-9663-7A48-BF0F-D179300E672E}" type="pres">
      <dgm:prSet presAssocID="{9A4A55B9-0569-434C-842F-20495E0FC155}" presName="linearProcess" presStyleCnt="0"/>
      <dgm:spPr/>
    </dgm:pt>
    <dgm:pt modelId="{F6D3DB98-B503-5442-B438-49D9B57A2243}" type="pres">
      <dgm:prSet presAssocID="{38A1F65B-9AA3-4849-8595-5BB94FB1D0D6}" presName="textNode" presStyleLbl="node1" presStyleIdx="0" presStyleCnt="3" custScaleY="141205">
        <dgm:presLayoutVars>
          <dgm:bulletEnabled val="1"/>
        </dgm:presLayoutVars>
      </dgm:prSet>
      <dgm:spPr/>
      <dgm:t>
        <a:bodyPr/>
        <a:lstStyle/>
        <a:p>
          <a:endParaRPr lang="en-US"/>
        </a:p>
      </dgm:t>
    </dgm:pt>
    <dgm:pt modelId="{8682C54E-3D1B-6D47-B78A-CCEBA8694271}" type="pres">
      <dgm:prSet presAssocID="{23ECCB50-DA26-8046-866D-89E3F1A7B40E}" presName="sibTrans" presStyleCnt="0"/>
      <dgm:spPr/>
    </dgm:pt>
    <dgm:pt modelId="{0F7B7FEA-DD7B-6E4F-8B5C-BBFE4B7DB4F3}" type="pres">
      <dgm:prSet presAssocID="{140A77A7-06CE-E644-9C3A-AB60BB5505A8}" presName="textNode" presStyleLbl="node1" presStyleIdx="1" presStyleCnt="3" custScaleY="138227">
        <dgm:presLayoutVars>
          <dgm:bulletEnabled val="1"/>
        </dgm:presLayoutVars>
      </dgm:prSet>
      <dgm:spPr/>
      <dgm:t>
        <a:bodyPr/>
        <a:lstStyle/>
        <a:p>
          <a:endParaRPr lang="en-US"/>
        </a:p>
      </dgm:t>
    </dgm:pt>
    <dgm:pt modelId="{DD245192-302B-E840-960B-67471E58C747}" type="pres">
      <dgm:prSet presAssocID="{B539B464-718C-2548-8674-393C4CCDA132}" presName="sibTrans" presStyleCnt="0"/>
      <dgm:spPr/>
    </dgm:pt>
    <dgm:pt modelId="{B96A62CB-E988-FE47-AA41-EE88F73183AE}" type="pres">
      <dgm:prSet presAssocID="{40667CEC-EF18-7749-BB72-EFCD28423DD9}" presName="textNode" presStyleLbl="node1" presStyleIdx="2" presStyleCnt="3" custScaleY="132446">
        <dgm:presLayoutVars>
          <dgm:bulletEnabled val="1"/>
        </dgm:presLayoutVars>
      </dgm:prSet>
      <dgm:spPr/>
      <dgm:t>
        <a:bodyPr/>
        <a:lstStyle/>
        <a:p>
          <a:endParaRPr lang="en-US"/>
        </a:p>
      </dgm:t>
    </dgm:pt>
  </dgm:ptLst>
  <dgm:cxnLst>
    <dgm:cxn modelId="{46A8DD7C-B2FE-5247-B462-EE7622BA2F56}" srcId="{9A4A55B9-0569-434C-842F-20495E0FC155}" destId="{38A1F65B-9AA3-4849-8595-5BB94FB1D0D6}" srcOrd="0" destOrd="0" parTransId="{805927C0-2F7B-4244-87C2-AC858476BF1A}" sibTransId="{23ECCB50-DA26-8046-866D-89E3F1A7B40E}"/>
    <dgm:cxn modelId="{BA1F08C2-F7F2-E643-8DDF-03EF4F5F5B5E}" type="presOf" srcId="{38A1F65B-9AA3-4849-8595-5BB94FB1D0D6}" destId="{F6D3DB98-B503-5442-B438-49D9B57A2243}" srcOrd="0" destOrd="0" presId="urn:microsoft.com/office/officeart/2005/8/layout/hProcess9"/>
    <dgm:cxn modelId="{6AD1CFE4-103E-CA4C-9170-0E00BB32686F}" type="presOf" srcId="{40667CEC-EF18-7749-BB72-EFCD28423DD9}" destId="{B96A62CB-E988-FE47-AA41-EE88F73183AE}" srcOrd="0" destOrd="0" presId="urn:microsoft.com/office/officeart/2005/8/layout/hProcess9"/>
    <dgm:cxn modelId="{AE9E826B-F047-6345-86FA-D6E7A4A2C063}" type="presOf" srcId="{140A77A7-06CE-E644-9C3A-AB60BB5505A8}" destId="{0F7B7FEA-DD7B-6E4F-8B5C-BBFE4B7DB4F3}" srcOrd="0" destOrd="0" presId="urn:microsoft.com/office/officeart/2005/8/layout/hProcess9"/>
    <dgm:cxn modelId="{405C0590-8F52-BC40-A5E0-1E92DABFDC0A}" srcId="{9A4A55B9-0569-434C-842F-20495E0FC155}" destId="{140A77A7-06CE-E644-9C3A-AB60BB5505A8}" srcOrd="1" destOrd="0" parTransId="{DC7309F6-EB97-6642-A329-DEFEE7C726D7}" sibTransId="{B539B464-718C-2548-8674-393C4CCDA132}"/>
    <dgm:cxn modelId="{56185A3F-DC5B-8C44-8321-2D153797D902}" srcId="{9A4A55B9-0569-434C-842F-20495E0FC155}" destId="{40667CEC-EF18-7749-BB72-EFCD28423DD9}" srcOrd="2" destOrd="0" parTransId="{9EFBC10E-1843-F444-B61A-80F4E34FC366}" sibTransId="{5DF74641-73C6-7A44-AD00-444395AB8213}"/>
    <dgm:cxn modelId="{E89C42C4-075A-4141-A632-459E8C464461}" type="presOf" srcId="{9A4A55B9-0569-434C-842F-20495E0FC155}" destId="{508D16F2-2EF6-F44C-963F-0DBFEEDD58FC}" srcOrd="0" destOrd="0" presId="urn:microsoft.com/office/officeart/2005/8/layout/hProcess9"/>
    <dgm:cxn modelId="{B1B18DFE-28B9-B14D-B167-7234DEAF4F03}" type="presParOf" srcId="{508D16F2-2EF6-F44C-963F-0DBFEEDD58FC}" destId="{E876D8F2-5334-3840-AF26-6787460C225B}" srcOrd="0" destOrd="0" presId="urn:microsoft.com/office/officeart/2005/8/layout/hProcess9"/>
    <dgm:cxn modelId="{80FC4C66-E9E5-864D-ABE0-2AC2D0C5DFDE}" type="presParOf" srcId="{508D16F2-2EF6-F44C-963F-0DBFEEDD58FC}" destId="{1C367845-9663-7A48-BF0F-D179300E672E}" srcOrd="1" destOrd="0" presId="urn:microsoft.com/office/officeart/2005/8/layout/hProcess9"/>
    <dgm:cxn modelId="{BBCAB574-6302-834D-9361-0D5E3984BF94}" type="presParOf" srcId="{1C367845-9663-7A48-BF0F-D179300E672E}" destId="{F6D3DB98-B503-5442-B438-49D9B57A2243}" srcOrd="0" destOrd="0" presId="urn:microsoft.com/office/officeart/2005/8/layout/hProcess9"/>
    <dgm:cxn modelId="{85583807-0D1F-234E-AF7B-C0AE922B1E3F}" type="presParOf" srcId="{1C367845-9663-7A48-BF0F-D179300E672E}" destId="{8682C54E-3D1B-6D47-B78A-CCEBA8694271}" srcOrd="1" destOrd="0" presId="urn:microsoft.com/office/officeart/2005/8/layout/hProcess9"/>
    <dgm:cxn modelId="{B19854B0-C5FF-8241-B73B-D7E92662C2B0}" type="presParOf" srcId="{1C367845-9663-7A48-BF0F-D179300E672E}" destId="{0F7B7FEA-DD7B-6E4F-8B5C-BBFE4B7DB4F3}" srcOrd="2" destOrd="0" presId="urn:microsoft.com/office/officeart/2005/8/layout/hProcess9"/>
    <dgm:cxn modelId="{42D1C754-D085-C145-B26F-45DCA5819DC5}" type="presParOf" srcId="{1C367845-9663-7A48-BF0F-D179300E672E}" destId="{DD245192-302B-E840-960B-67471E58C747}" srcOrd="3" destOrd="0" presId="urn:microsoft.com/office/officeart/2005/8/layout/hProcess9"/>
    <dgm:cxn modelId="{C09DF28E-DB6C-F44B-A41A-AB8E8CE9FEEF}" type="presParOf" srcId="{1C367845-9663-7A48-BF0F-D179300E672E}" destId="{B96A62CB-E988-FE47-AA41-EE88F73183AE}"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AF4EBB-2CC0-9043-BFD1-C82294D19067}">
      <dsp:nvSpPr>
        <dsp:cNvPr id="0" name=""/>
        <dsp:cNvSpPr/>
      </dsp:nvSpPr>
      <dsp:spPr>
        <a:xfrm>
          <a:off x="3577370" y="-23195"/>
          <a:ext cx="1359442" cy="985653"/>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87% Homeless</a:t>
          </a:r>
          <a:endParaRPr lang="en-US" sz="1600" kern="1200" dirty="0"/>
        </a:p>
      </dsp:txBody>
      <dsp:txXfrm>
        <a:off x="3625486" y="24921"/>
        <a:ext cx="1263210" cy="889421"/>
      </dsp:txXfrm>
    </dsp:sp>
    <dsp:sp modelId="{0DA1212C-52E0-C041-AA93-B3642EE4863D}">
      <dsp:nvSpPr>
        <dsp:cNvPr id="0" name=""/>
        <dsp:cNvSpPr/>
      </dsp:nvSpPr>
      <dsp:spPr>
        <a:xfrm>
          <a:off x="2489394" y="469631"/>
          <a:ext cx="3535393" cy="3535393"/>
        </a:xfrm>
        <a:custGeom>
          <a:avLst/>
          <a:gdLst/>
          <a:ahLst/>
          <a:cxnLst/>
          <a:rect l="0" t="0" r="0" b="0"/>
          <a:pathLst>
            <a:path>
              <a:moveTo>
                <a:pt x="2456785" y="139842"/>
              </a:moveTo>
              <a:arcTo wR="1767696" hR="1767696" stAng="17576609" swAng="1964609"/>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D385094-D8AB-7D44-9968-F978D877E57B}">
      <dsp:nvSpPr>
        <dsp:cNvPr id="0" name=""/>
        <dsp:cNvSpPr/>
      </dsp:nvSpPr>
      <dsp:spPr>
        <a:xfrm>
          <a:off x="5258549" y="1249261"/>
          <a:ext cx="1359442" cy="883637"/>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79% </a:t>
          </a:r>
        </a:p>
        <a:p>
          <a:pPr lvl="0" algn="ctr" defTabSz="711200">
            <a:lnSpc>
              <a:spcPct val="90000"/>
            </a:lnSpc>
            <a:spcBef>
              <a:spcPct val="0"/>
            </a:spcBef>
            <a:spcAft>
              <a:spcPct val="35000"/>
            </a:spcAft>
          </a:pPr>
          <a:r>
            <a:rPr lang="en-US" sz="1600" kern="1200" dirty="0" smtClean="0"/>
            <a:t>Imprisoned Parent</a:t>
          </a:r>
          <a:endParaRPr lang="en-US" sz="1600" kern="1200" dirty="0"/>
        </a:p>
      </dsp:txBody>
      <dsp:txXfrm>
        <a:off x="5301685" y="1292397"/>
        <a:ext cx="1273170" cy="797365"/>
      </dsp:txXfrm>
    </dsp:sp>
    <dsp:sp modelId="{B92E03B5-84DC-BD4E-B17C-215395327E46}">
      <dsp:nvSpPr>
        <dsp:cNvPr id="0" name=""/>
        <dsp:cNvSpPr/>
      </dsp:nvSpPr>
      <dsp:spPr>
        <a:xfrm>
          <a:off x="2489394" y="469631"/>
          <a:ext cx="3535393" cy="3535393"/>
        </a:xfrm>
        <a:custGeom>
          <a:avLst/>
          <a:gdLst/>
          <a:ahLst/>
          <a:cxnLst/>
          <a:rect l="0" t="0" r="0" b="0"/>
          <a:pathLst>
            <a:path>
              <a:moveTo>
                <a:pt x="3532939" y="1674578"/>
              </a:moveTo>
              <a:arcTo wR="1767696" hR="1767696" stAng="21418823" swAng="2198663"/>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36998F4-0B51-404C-8DD0-44DF8349019F}">
      <dsp:nvSpPr>
        <dsp:cNvPr id="0" name=""/>
        <dsp:cNvSpPr/>
      </dsp:nvSpPr>
      <dsp:spPr>
        <a:xfrm>
          <a:off x="4616396" y="3225606"/>
          <a:ext cx="1359442" cy="883637"/>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50% Moving Homes</a:t>
          </a:r>
          <a:endParaRPr lang="en-US" sz="1600" kern="1200" dirty="0"/>
        </a:p>
      </dsp:txBody>
      <dsp:txXfrm>
        <a:off x="4659532" y="3268742"/>
        <a:ext cx="1273170" cy="797365"/>
      </dsp:txXfrm>
    </dsp:sp>
    <dsp:sp modelId="{282046C5-3148-9244-B72C-AFA994745A16}">
      <dsp:nvSpPr>
        <dsp:cNvPr id="0" name=""/>
        <dsp:cNvSpPr/>
      </dsp:nvSpPr>
      <dsp:spPr>
        <a:xfrm>
          <a:off x="2489394" y="469631"/>
          <a:ext cx="3535393" cy="3535393"/>
        </a:xfrm>
        <a:custGeom>
          <a:avLst/>
          <a:gdLst/>
          <a:ahLst/>
          <a:cxnLst/>
          <a:rect l="0" t="0" r="0" b="0"/>
          <a:pathLst>
            <a:path>
              <a:moveTo>
                <a:pt x="2119962" y="3499938"/>
              </a:moveTo>
              <a:arcTo wR="1767696" hR="1767696" stAng="4710310" swAng="1379380"/>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07F54AC-26BD-3E48-83F9-BA7091E88641}">
      <dsp:nvSpPr>
        <dsp:cNvPr id="0" name=""/>
        <dsp:cNvSpPr/>
      </dsp:nvSpPr>
      <dsp:spPr>
        <a:xfrm>
          <a:off x="2538344" y="3225606"/>
          <a:ext cx="1359442" cy="883637"/>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50% Changing Schools</a:t>
          </a:r>
          <a:endParaRPr lang="en-US" sz="1600" kern="1200" dirty="0"/>
        </a:p>
      </dsp:txBody>
      <dsp:txXfrm>
        <a:off x="2581480" y="3268742"/>
        <a:ext cx="1273170" cy="797365"/>
      </dsp:txXfrm>
    </dsp:sp>
    <dsp:sp modelId="{28524726-1B44-7542-A470-B65B20815986}">
      <dsp:nvSpPr>
        <dsp:cNvPr id="0" name=""/>
        <dsp:cNvSpPr/>
      </dsp:nvSpPr>
      <dsp:spPr>
        <a:xfrm>
          <a:off x="2489394" y="469631"/>
          <a:ext cx="3535393" cy="3535393"/>
        </a:xfrm>
        <a:custGeom>
          <a:avLst/>
          <a:gdLst/>
          <a:ahLst/>
          <a:cxnLst/>
          <a:rect l="0" t="0" r="0" b="0"/>
          <a:pathLst>
            <a:path>
              <a:moveTo>
                <a:pt x="295767" y="2746561"/>
              </a:moveTo>
              <a:arcTo wR="1767696" hR="1767696" stAng="8782514" swAng="2198663"/>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124CB8C-2F3D-2843-B099-015AF0105435}">
      <dsp:nvSpPr>
        <dsp:cNvPr id="0" name=""/>
        <dsp:cNvSpPr/>
      </dsp:nvSpPr>
      <dsp:spPr>
        <a:xfrm>
          <a:off x="1896190" y="1249261"/>
          <a:ext cx="1359442" cy="883637"/>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11% Foster Care</a:t>
          </a:r>
          <a:endParaRPr lang="en-US" sz="1600" kern="1200" dirty="0"/>
        </a:p>
      </dsp:txBody>
      <dsp:txXfrm>
        <a:off x="1939326" y="1292397"/>
        <a:ext cx="1273170" cy="797365"/>
      </dsp:txXfrm>
    </dsp:sp>
    <dsp:sp modelId="{91F1D844-7340-8D43-8274-5111689DD90B}">
      <dsp:nvSpPr>
        <dsp:cNvPr id="0" name=""/>
        <dsp:cNvSpPr/>
      </dsp:nvSpPr>
      <dsp:spPr>
        <a:xfrm>
          <a:off x="2489394" y="469631"/>
          <a:ext cx="3535393" cy="3535393"/>
        </a:xfrm>
        <a:custGeom>
          <a:avLst/>
          <a:gdLst/>
          <a:ahLst/>
          <a:cxnLst/>
          <a:rect l="0" t="0" r="0" b="0"/>
          <a:pathLst>
            <a:path>
              <a:moveTo>
                <a:pt x="307632" y="771221"/>
              </a:moveTo>
              <a:arcTo wR="1767696" hR="1767696" stAng="12858782" swAng="1964609"/>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C7D029-C601-8145-824D-D9C761EA3565}">
      <dsp:nvSpPr>
        <dsp:cNvPr id="0" name=""/>
        <dsp:cNvSpPr/>
      </dsp:nvSpPr>
      <dsp:spPr>
        <a:xfrm>
          <a:off x="0" y="99320"/>
          <a:ext cx="4597398" cy="4597398"/>
        </a:xfrm>
        <a:prstGeom prst="diamond">
          <a:avLst/>
        </a:prstGeom>
        <a:solidFill>
          <a:schemeClr val="accent1">
            <a:tint val="40000"/>
            <a:hueOff val="0"/>
            <a:satOff val="0"/>
            <a:lumOff val="0"/>
            <a:alphaOff val="0"/>
          </a:schemeClr>
        </a:soli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1">
          <a:scrgbClr r="0" g="0" b="0"/>
        </a:fillRef>
        <a:effectRef idx="2">
          <a:scrgbClr r="0" g="0" b="0"/>
        </a:effectRef>
        <a:fontRef idx="minor"/>
      </dsp:style>
    </dsp:sp>
    <dsp:sp modelId="{5568D925-C119-E946-9E4A-2ECA8D8063B4}">
      <dsp:nvSpPr>
        <dsp:cNvPr id="0" name=""/>
        <dsp:cNvSpPr/>
      </dsp:nvSpPr>
      <dsp:spPr>
        <a:xfrm>
          <a:off x="436752" y="536073"/>
          <a:ext cx="1792985" cy="1792985"/>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t>Academic achievement on state tests</a:t>
          </a:r>
          <a:endParaRPr lang="en-US" sz="1900" kern="1200" dirty="0"/>
        </a:p>
      </dsp:txBody>
      <dsp:txXfrm>
        <a:off x="524278" y="623599"/>
        <a:ext cx="1617933" cy="1617933"/>
      </dsp:txXfrm>
    </dsp:sp>
    <dsp:sp modelId="{71DCAA49-52DD-C442-93EC-5A2C25F71FE3}">
      <dsp:nvSpPr>
        <dsp:cNvPr id="0" name=""/>
        <dsp:cNvSpPr/>
      </dsp:nvSpPr>
      <dsp:spPr>
        <a:xfrm>
          <a:off x="2367660" y="536073"/>
          <a:ext cx="1792985" cy="1792985"/>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Student growth or other academic indicator</a:t>
          </a:r>
          <a:endParaRPr lang="en-US" sz="1900" kern="1200" dirty="0"/>
        </a:p>
      </dsp:txBody>
      <dsp:txXfrm>
        <a:off x="2455186" y="623599"/>
        <a:ext cx="1617933" cy="1617933"/>
      </dsp:txXfrm>
    </dsp:sp>
    <dsp:sp modelId="{37BD5BB9-57BC-1042-A12B-FB3212A8BCDF}">
      <dsp:nvSpPr>
        <dsp:cNvPr id="0" name=""/>
        <dsp:cNvSpPr/>
      </dsp:nvSpPr>
      <dsp:spPr>
        <a:xfrm>
          <a:off x="436752" y="2466980"/>
          <a:ext cx="1792985" cy="1792985"/>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English Language proficiency for EL students</a:t>
          </a:r>
          <a:endParaRPr lang="en-US" sz="1900" kern="1200" dirty="0"/>
        </a:p>
      </dsp:txBody>
      <dsp:txXfrm>
        <a:off x="524278" y="2554506"/>
        <a:ext cx="1617933" cy="1617933"/>
      </dsp:txXfrm>
    </dsp:sp>
    <dsp:sp modelId="{12C34EDC-73AB-974C-963D-B86081BD0D5D}">
      <dsp:nvSpPr>
        <dsp:cNvPr id="0" name=""/>
        <dsp:cNvSpPr/>
      </dsp:nvSpPr>
      <dsp:spPr>
        <a:xfrm>
          <a:off x="2367660" y="2466980"/>
          <a:ext cx="1792985" cy="1792985"/>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i="1" u="sng" kern="1200" dirty="0" smtClean="0"/>
            <a:t>Graduation rates for high schools</a:t>
          </a:r>
          <a:endParaRPr lang="en-US" sz="1900" b="1" i="1" u="sng" kern="1200" dirty="0"/>
        </a:p>
      </dsp:txBody>
      <dsp:txXfrm>
        <a:off x="2455186" y="2554506"/>
        <a:ext cx="1617933" cy="16179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35E0D0-F2FE-7047-BA37-E9BFBD63A0E9}">
      <dsp:nvSpPr>
        <dsp:cNvPr id="0" name=""/>
        <dsp:cNvSpPr/>
      </dsp:nvSpPr>
      <dsp:spPr>
        <a:xfrm>
          <a:off x="150394" y="377191"/>
          <a:ext cx="2953932" cy="3767771"/>
        </a:xfrm>
        <a:prstGeom prst="roundRect">
          <a:avLst/>
        </a:prstGeom>
        <a:solidFill>
          <a:schemeClr val="accent1">
            <a:tint val="50000"/>
            <a:hueOff val="0"/>
            <a:satOff val="0"/>
            <a:lumOff val="0"/>
            <a:alphaOff val="0"/>
          </a:schemeClr>
        </a:soli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1">
          <a:scrgbClr r="0" g="0" b="0"/>
        </a:fillRef>
        <a:effectRef idx="2">
          <a:scrgbClr r="0" g="0" b="0"/>
        </a:effectRef>
        <a:fontRef idx="minor"/>
      </dsp:style>
    </dsp:sp>
    <dsp:sp modelId="{BE36E277-F1A7-C744-8037-7B9B17EA9EF0}">
      <dsp:nvSpPr>
        <dsp:cNvPr id="0" name=""/>
        <dsp:cNvSpPr/>
      </dsp:nvSpPr>
      <dsp:spPr>
        <a:xfrm>
          <a:off x="525278" y="1523441"/>
          <a:ext cx="2274528" cy="2492154"/>
        </a:xfrm>
        <a:prstGeom prst="rect">
          <a:avLst/>
        </a:prstGeom>
        <a:noFill/>
        <a:ln>
          <a:noFill/>
        </a:ln>
        <a:effectLst>
          <a:innerShdw blurRad="50800" dist="25400" dir="13500000">
            <a:srgbClr val="FFFFFF">
              <a:alpha val="75000"/>
            </a:srgbClr>
          </a:innerShdw>
          <a:outerShdw blurRad="63500" dist="25400" dir="5400000" rotWithShape="0">
            <a:srgbClr val="808080">
              <a:alpha val="7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58420" tIns="58420" rIns="58420" bIns="58420" numCol="1" spcCol="1270" anchor="b" anchorCtr="0">
          <a:noAutofit/>
        </a:bodyPr>
        <a:lstStyle/>
        <a:p>
          <a:pPr lvl="0" algn="l" defTabSz="1022350">
            <a:lnSpc>
              <a:spcPct val="90000"/>
            </a:lnSpc>
            <a:spcBef>
              <a:spcPct val="0"/>
            </a:spcBef>
            <a:spcAft>
              <a:spcPct val="35000"/>
            </a:spcAft>
          </a:pPr>
          <a:r>
            <a:rPr lang="en-US" sz="2300" kern="1200" dirty="0" smtClean="0"/>
            <a:t>At least one School Quality or Student Success Indicator (determined by the State)</a:t>
          </a:r>
          <a:endParaRPr lang="en-US" sz="2300" kern="1200" dirty="0"/>
        </a:p>
      </dsp:txBody>
      <dsp:txXfrm>
        <a:off x="525278" y="1523441"/>
        <a:ext cx="2274528" cy="2492154"/>
      </dsp:txXfrm>
    </dsp:sp>
    <dsp:sp modelId="{FFE5256C-6282-194E-8CDE-5BE8E9FB56BB}">
      <dsp:nvSpPr>
        <dsp:cNvPr id="0" name=""/>
        <dsp:cNvSpPr/>
      </dsp:nvSpPr>
      <dsp:spPr>
        <a:xfrm>
          <a:off x="3134150" y="376323"/>
          <a:ext cx="453807" cy="453453"/>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1">
          <a:scrgbClr r="0" g="0" b="0"/>
        </a:fillRef>
        <a:effectRef idx="2">
          <a:scrgbClr r="0" g="0" b="0"/>
        </a:effectRef>
        <a:fontRef idx="minor"/>
      </dsp:style>
    </dsp:sp>
    <dsp:sp modelId="{00790F24-EC17-6549-9F78-C0D6C58B4C77}">
      <dsp:nvSpPr>
        <dsp:cNvPr id="0" name=""/>
        <dsp:cNvSpPr/>
      </dsp:nvSpPr>
      <dsp:spPr>
        <a:xfrm>
          <a:off x="3700648" y="94401"/>
          <a:ext cx="2256524" cy="1017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30480" rIns="60960" bIns="30480" numCol="1" spcCol="1270" anchor="ctr" anchorCtr="0">
          <a:noAutofit/>
        </a:bodyPr>
        <a:lstStyle/>
        <a:p>
          <a:pPr lvl="0" algn="l" defTabSz="1066800">
            <a:lnSpc>
              <a:spcPct val="90000"/>
            </a:lnSpc>
            <a:spcBef>
              <a:spcPct val="0"/>
            </a:spcBef>
            <a:spcAft>
              <a:spcPct val="35000"/>
            </a:spcAft>
          </a:pPr>
          <a:r>
            <a:rPr lang="en-US" sz="2400" kern="1200" dirty="0" smtClean="0"/>
            <a:t>Student engagement,</a:t>
          </a:r>
        </a:p>
        <a:p>
          <a:pPr lvl="0" algn="l" defTabSz="1066800">
            <a:lnSpc>
              <a:spcPct val="90000"/>
            </a:lnSpc>
            <a:spcBef>
              <a:spcPct val="0"/>
            </a:spcBef>
            <a:spcAft>
              <a:spcPct val="35000"/>
            </a:spcAft>
          </a:pPr>
          <a:r>
            <a:rPr lang="en-US" sz="2400" kern="1200" dirty="0" smtClean="0"/>
            <a:t>or</a:t>
          </a:r>
          <a:endParaRPr lang="en-US" sz="2400" kern="1200" dirty="0"/>
        </a:p>
      </dsp:txBody>
      <dsp:txXfrm>
        <a:off x="3700648" y="94401"/>
        <a:ext cx="2256524" cy="1017298"/>
      </dsp:txXfrm>
    </dsp:sp>
    <dsp:sp modelId="{552F5F96-4351-6646-84BB-58C4E6DAD5C5}">
      <dsp:nvSpPr>
        <dsp:cNvPr id="0" name=""/>
        <dsp:cNvSpPr/>
      </dsp:nvSpPr>
      <dsp:spPr>
        <a:xfrm>
          <a:off x="3134150" y="1576735"/>
          <a:ext cx="453807" cy="453453"/>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1">
          <a:scrgbClr r="0" g="0" b="0"/>
        </a:fillRef>
        <a:effectRef idx="2">
          <a:scrgbClr r="0" g="0" b="0"/>
        </a:effectRef>
        <a:fontRef idx="minor"/>
      </dsp:style>
    </dsp:sp>
    <dsp:sp modelId="{D0DDCA79-3D85-7D41-8807-A713392181F9}">
      <dsp:nvSpPr>
        <dsp:cNvPr id="0" name=""/>
        <dsp:cNvSpPr/>
      </dsp:nvSpPr>
      <dsp:spPr>
        <a:xfrm>
          <a:off x="3700648" y="1294813"/>
          <a:ext cx="3448543" cy="1017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30480" rIns="60960" bIns="30480" numCol="1" spcCol="1270" anchor="ctr" anchorCtr="0">
          <a:noAutofit/>
        </a:bodyPr>
        <a:lstStyle/>
        <a:p>
          <a:pPr lvl="0" algn="l" defTabSz="1066800">
            <a:lnSpc>
              <a:spcPct val="90000"/>
            </a:lnSpc>
            <a:spcBef>
              <a:spcPct val="0"/>
            </a:spcBef>
            <a:spcAft>
              <a:spcPct val="35000"/>
            </a:spcAft>
          </a:pPr>
          <a:r>
            <a:rPr lang="en-US" sz="2400" kern="1200" dirty="0" smtClean="0"/>
            <a:t>Access to advanced coursework, or</a:t>
          </a:r>
          <a:endParaRPr lang="en-US" sz="2400" kern="1200" dirty="0"/>
        </a:p>
      </dsp:txBody>
      <dsp:txXfrm>
        <a:off x="3700648" y="1294813"/>
        <a:ext cx="3448543" cy="1017298"/>
      </dsp:txXfrm>
    </dsp:sp>
    <dsp:sp modelId="{47EDDF05-37C4-9846-9C08-A396E7A6E363}">
      <dsp:nvSpPr>
        <dsp:cNvPr id="0" name=""/>
        <dsp:cNvSpPr/>
      </dsp:nvSpPr>
      <dsp:spPr>
        <a:xfrm>
          <a:off x="3134150" y="2777147"/>
          <a:ext cx="453807" cy="453453"/>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1">
          <a:scrgbClr r="0" g="0" b="0"/>
        </a:fillRef>
        <a:effectRef idx="2">
          <a:scrgbClr r="0" g="0" b="0"/>
        </a:effectRef>
        <a:fontRef idx="minor"/>
      </dsp:style>
    </dsp:sp>
    <dsp:sp modelId="{9E994FD0-69EE-394C-803C-FF8DBDFC61CA}">
      <dsp:nvSpPr>
        <dsp:cNvPr id="0" name=""/>
        <dsp:cNvSpPr/>
      </dsp:nvSpPr>
      <dsp:spPr>
        <a:xfrm>
          <a:off x="3700648" y="2495225"/>
          <a:ext cx="3201425" cy="1017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30480" rIns="60960" bIns="30480" numCol="1" spcCol="1270" anchor="ctr" anchorCtr="0">
          <a:noAutofit/>
        </a:bodyPr>
        <a:lstStyle/>
        <a:p>
          <a:pPr lvl="0" algn="l" defTabSz="1066800">
            <a:lnSpc>
              <a:spcPct val="90000"/>
            </a:lnSpc>
            <a:spcBef>
              <a:spcPct val="0"/>
            </a:spcBef>
            <a:spcAft>
              <a:spcPct val="35000"/>
            </a:spcAft>
          </a:pPr>
          <a:r>
            <a:rPr lang="en-US" sz="2400" kern="1200" dirty="0" smtClean="0"/>
            <a:t>School climate, or other</a:t>
          </a:r>
          <a:endParaRPr lang="en-US" sz="2400" kern="1200" dirty="0"/>
        </a:p>
      </dsp:txBody>
      <dsp:txXfrm>
        <a:off x="3700648" y="2495225"/>
        <a:ext cx="3201425" cy="10172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76D8F2-5334-3840-AF26-6787460C225B}">
      <dsp:nvSpPr>
        <dsp:cNvPr id="0" name=""/>
        <dsp:cNvSpPr/>
      </dsp:nvSpPr>
      <dsp:spPr>
        <a:xfrm>
          <a:off x="657678" y="0"/>
          <a:ext cx="7453694" cy="3505228"/>
        </a:xfrm>
        <a:prstGeom prst="rightArrow">
          <a:avLst/>
        </a:prstGeom>
        <a:solidFill>
          <a:schemeClr val="accent1">
            <a:tint val="40000"/>
            <a:hueOff val="0"/>
            <a:satOff val="0"/>
            <a:lumOff val="0"/>
            <a:alphaOff val="0"/>
          </a:schemeClr>
        </a:soli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1">
          <a:scrgbClr r="0" g="0" b="0"/>
        </a:fillRef>
        <a:effectRef idx="2">
          <a:scrgbClr r="0" g="0" b="0"/>
        </a:effectRef>
        <a:fontRef idx="minor"/>
      </dsp:style>
    </dsp:sp>
    <dsp:sp modelId="{F6D3DB98-B503-5442-B438-49D9B57A2243}">
      <dsp:nvSpPr>
        <dsp:cNvPr id="0" name=""/>
        <dsp:cNvSpPr/>
      </dsp:nvSpPr>
      <dsp:spPr>
        <a:xfrm>
          <a:off x="9419" y="762702"/>
          <a:ext cx="2822538" cy="1979822"/>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If the state/my district</a:t>
          </a:r>
          <a:r>
            <a:rPr lang="is-IS" sz="2000" kern="1200" dirty="0" smtClean="0"/>
            <a:t>…</a:t>
          </a:r>
          <a:endParaRPr lang="en-US" sz="2000" kern="1200" dirty="0"/>
        </a:p>
      </dsp:txBody>
      <dsp:txXfrm>
        <a:off x="106066" y="859349"/>
        <a:ext cx="2629244" cy="1786528"/>
      </dsp:txXfrm>
    </dsp:sp>
    <dsp:sp modelId="{0F7B7FEA-DD7B-6E4F-8B5C-BBFE4B7DB4F3}">
      <dsp:nvSpPr>
        <dsp:cNvPr id="0" name=""/>
        <dsp:cNvSpPr/>
      </dsp:nvSpPr>
      <dsp:spPr>
        <a:xfrm>
          <a:off x="2973256" y="783579"/>
          <a:ext cx="2822538" cy="1938068"/>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Implemented an attendance support program/attendance policy</a:t>
          </a:r>
          <a:r>
            <a:rPr lang="is-IS" sz="2000" kern="1200" dirty="0" smtClean="0"/>
            <a:t>…</a:t>
          </a:r>
          <a:endParaRPr lang="en-US" sz="2000" kern="1200" dirty="0"/>
        </a:p>
      </dsp:txBody>
      <dsp:txXfrm>
        <a:off x="3067865" y="878188"/>
        <a:ext cx="2633320" cy="1748850"/>
      </dsp:txXfrm>
    </dsp:sp>
    <dsp:sp modelId="{B96A62CB-E988-FE47-AA41-EE88F73183AE}">
      <dsp:nvSpPr>
        <dsp:cNvPr id="0" name=""/>
        <dsp:cNvSpPr/>
      </dsp:nvSpPr>
      <dsp:spPr>
        <a:xfrm>
          <a:off x="5937093" y="824107"/>
          <a:ext cx="2822538" cy="1857013"/>
        </a:xfrm>
        <a:prstGeom prst="roundRect">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Then more students will graduate from high school</a:t>
          </a:r>
          <a:endParaRPr lang="en-US" sz="2000" kern="1200" dirty="0"/>
        </a:p>
      </dsp:txBody>
      <dsp:txXfrm>
        <a:off x="6027745" y="914759"/>
        <a:ext cx="2641234" cy="1675709"/>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8/layout/AccentedPicture">
  <dgm:title val=""/>
  <dgm:desc val=""/>
  <dgm:catLst>
    <dgm:cat type="picture" pri="1000"/>
    <dgm:cat type="pictureconvert" pri="1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varLst>
    <dgm:alg type="composite"/>
    <dgm:shape xmlns:r="http://schemas.openxmlformats.org/officeDocument/2006/relationships" r:blip="">
      <dgm:adjLst/>
    </dgm:shape>
    <dgm:choose name="Name1">
      <dgm:if name="Name2" axis="ch" ptType="node" func="cnt" op="lte" val="1">
        <dgm:constrLst>
          <dgm:constr type="h" for="ch" forName="picture_1" refType="h"/>
          <dgm:constr type="w" for="ch" forName="picture_1" refType="h" refFor="ch" refForName="picture_1" op="equ" fact="0.784"/>
          <dgm:constr type="l" for="ch" forName="picture_1"/>
          <dgm:constr type="t" for="ch" forName="picture_1"/>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
        </dgm:constrLst>
      </dgm:if>
      <dgm:if name="Name3" axis="ch" ptType="node" func="cnt" op="lte" val="5">
        <dgm:choose name="Name4">
          <dgm:if name="Name5"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6">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if>
      <dgm:else name="Name7">
        <dgm:choose name="Name8">
          <dgm:if name="Name9"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10">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else>
    </dgm:choose>
    <dgm:forEach name="Name11" axis="ch" ptType="sibTrans" hideLastTrans="0" cnt="1">
      <dgm:layoutNode name="picture_1" styleLbl="bgImgPlace1">
        <dgm:alg type="sp"/>
        <dgm:shape xmlns:r="http://schemas.openxmlformats.org/officeDocument/2006/relationships" type="roundRect" r:blip="" blipPhldr="1">
          <dgm:adjLst/>
        </dgm:shape>
        <dgm:presOf axis="self"/>
      </dgm:layoutNode>
    </dgm:forEach>
    <dgm:forEach name="Name12" axis="ch" ptType="node" cnt="1">
      <dgm:layoutNode name="text_1" styleLbl="node1">
        <dgm:varLst>
          <dgm:bulletEnabled val="1"/>
        </dgm:varLst>
        <dgm:choose name="Name13">
          <dgm:if name="Name14" func="var" arg="dir" op="equ" val="norm">
            <dgm:alg type="tx">
              <dgm:param type="txAnchorVert" val="b"/>
              <dgm:param type="parTxLTRAlign" val="l"/>
              <dgm:param type="shpTxLTRAlignCh" val="l"/>
              <dgm:param type="parTxRTLAlign" val="l"/>
              <dgm:param type="shpTxRTLAlignCh" val="l"/>
            </dgm:alg>
          </dgm:if>
          <dgm:else name="Name15">
            <dgm:alg type="tx">
              <dgm:param type="txAnchorVert" val="b"/>
              <dgm:param type="parTxLTRAlign" val="r"/>
              <dgm:param type="shpTxLTRAlignCh" val="r"/>
              <dgm:param type="parTxRTLAlign" val="r"/>
              <dgm:param type="shpTxRTLAlignCh" val="r"/>
            </dgm:alg>
          </dgm:else>
        </dgm:choose>
        <dgm:shape xmlns:r="http://schemas.openxmlformats.org/officeDocument/2006/relationships" type="rect" r:blip="" hideGeom="1">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forEach>
    <dgm:choose name="Name16">
      <dgm:if name="Name17" axis="ch" ptType="node" func="cnt" op="gte" val="2">
        <dgm:layoutNode name="linV">
          <dgm:choose name="Name18">
            <dgm:if name="Name19" func="var" arg="dir" op="equ" val="norm">
              <dgm:alg type="lin">
                <dgm:param type="linDir" val="fromT"/>
                <dgm:param type="vertAlign" val="t"/>
                <dgm:param type="fallback" val="1D"/>
                <dgm:param type="horzAlign" val="l"/>
                <dgm:param type="nodeHorzAlign" val="l"/>
              </dgm:alg>
            </dgm:if>
            <dgm:else name="Name20">
              <dgm:alg type="lin">
                <dgm:param type="linDir" val="fromT"/>
                <dgm:param type="vertAlign" val="t"/>
                <dgm:param type="fallback" val="1D"/>
                <dgm:param type="horzAlign" val="r"/>
                <dgm:param type="nodeHorzAlign" val="r"/>
              </dgm:alg>
            </dgm:else>
          </dgm:choose>
          <dgm:shape xmlns:r="http://schemas.openxmlformats.org/officeDocument/2006/relationships" r:blip="">
            <dgm:adjLst/>
          </dgm:shape>
          <dgm:constrLst>
            <dgm:constr type="w" for="ch" forName="spaceV" val="1"/>
            <dgm:constr type="w" for="ch" forName="pair" refType="w" op="equ"/>
            <dgm:constr type="w" for="des" forName="desText" op="equ"/>
            <dgm:constr type="primFontSz" for="des" forName="desText" op="equ" val="65"/>
          </dgm:constrLst>
          <dgm:forEach name="Name21" axis="ch" ptType="node" st="2">
            <dgm:layoutNode name="pair">
              <dgm:alg type="composite"/>
              <dgm:shape xmlns:r="http://schemas.openxmlformats.org/officeDocument/2006/relationships" r:blip="">
                <dgm:adjLst/>
              </dgm:shape>
              <dgm:choose name="Name22">
                <dgm:if name="Name23" func="var" arg="dir" op="equ" val="norm">
                  <dgm:constrLst>
                    <dgm:constr type="userC"/>
                    <dgm:constr type="l" for="ch" forName="spaceH"/>
                    <dgm:constr type="r"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l" for="ch" forName="desTextWrapper" refType="r" refFor="ch" refForName="desPictures"/>
                    <dgm:constr type="ctrY" for="ch" forName="desTextWrapper" refType="w" fact="0.5"/>
                    <dgm:constr type="h" for="ch" forName="desTextWrapper" refType="h"/>
                    <dgm:constr type="h" for="des" forName="desText" refType="h"/>
                  </dgm:constrLst>
                </dgm:if>
                <dgm:else name="Name24">
                  <dgm:constrLst>
                    <dgm:constr type="userC"/>
                    <dgm:constr type="r" for="ch" forName="spaceH" refType="w"/>
                    <dgm:constr type="l"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r" for="ch" forName="desTextWrapper" refType="l" refFor="ch" refForName="desPictures"/>
                    <dgm:constr type="ctrY" for="ch" forName="desTextWrapper" refType="w" fact="0.5"/>
                    <dgm:constr type="h" for="ch" forName="desTextWrapper" refType="h"/>
                    <dgm:constr type="h" for="des" forName="desText" refType="h"/>
                  </dgm:constrLst>
                </dgm:else>
              </dgm:choose>
              <dgm:layoutNode name="spaceH">
                <dgm:alg type="sp"/>
                <dgm:shape xmlns:r="http://schemas.openxmlformats.org/officeDocument/2006/relationships" type="rect" r:blip="" hideGeom="1">
                  <dgm:adjLst/>
                </dgm:shape>
                <dgm:presOf/>
              </dgm:layoutNode>
              <dgm:layoutNode name="desPictures" styleLbl="alignImgPlace1">
                <dgm:alg type="sp"/>
                <dgm:shape xmlns:r="http://schemas.openxmlformats.org/officeDocument/2006/relationships" type="ellipse" r:blip="" blipPhldr="1">
                  <dgm:adjLst/>
                </dgm:shape>
                <dgm:presOf/>
              </dgm:layoutNode>
              <dgm:layoutNode name="desTextWrapper">
                <dgm:choose name="Name25">
                  <dgm:if name="Name26" func="var" arg="dir" op="equ" val="norm">
                    <dgm:alg type="lin">
                      <dgm:param type="horzAlign" val="l"/>
                    </dgm:alg>
                  </dgm:if>
                  <dgm:else name="Name27">
                    <dgm:alg type="lin">
                      <dgm:param type="horzAlign" val="r"/>
                    </dgm:alg>
                  </dgm:else>
                </dgm:choose>
                <dgm:layoutNode name="desText" styleLbl="revTx">
                  <dgm:varLst>
                    <dgm:bulletEnabled val="1"/>
                  </dgm:varLst>
                  <dgm:choose name="Name28">
                    <dgm:if name="Name29" func="var" arg="dir" op="equ" val="norm">
                      <dgm:alg type="tx">
                        <dgm:param type="parTxLTRAlign" val="l"/>
                        <dgm:param type="shpTxLTRAlignCh" val="l"/>
                        <dgm:param type="parTxRTLAlign" val="r"/>
                        <dgm:param type="shpTxRTLAlignCh" val="r"/>
                      </dgm:alg>
                    </dgm:if>
                    <dgm:else name="Name30">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2"/>
                    <dgm:constr type="rMarg" refType="primFontSz" fact="0.2"/>
                    <dgm:constr type="tMarg" refType="primFontSz" fact="0.1"/>
                    <dgm:constr type="bMarg" refType="primFontSz" fact="0.1"/>
                  </dgm:constrLst>
                  <dgm:ruleLst>
                    <dgm:rule type="w" val="NaN" fact="1" max="NaN"/>
                    <dgm:rule type="primFontSz" val="5" fact="NaN" max="NaN"/>
                  </dgm:ruleLst>
                </dgm:layoutNode>
              </dgm:layoutNode>
            </dgm:layoutNode>
            <dgm:forEach name="Name31" axis="followSib" ptType="sibTrans" cnt="1">
              <dgm:layoutNode name="spaceV">
                <dgm:alg type="sp"/>
                <dgm:shape xmlns:r="http://schemas.openxmlformats.org/officeDocument/2006/relationships" r:blip="">
                  <dgm:adjLst/>
                </dgm:shape>
                <dgm:presOf/>
              </dgm:layoutNode>
            </dgm:forEach>
          </dgm:forEach>
        </dgm:layoutNode>
      </dgm:if>
      <dgm:else name="Name32"/>
    </dgm:choose>
    <dgm:layoutNode name="maxNode">
      <dgm:alg type="lin"/>
      <dgm:shape xmlns:r="http://schemas.openxmlformats.org/officeDocument/2006/relationships" r:blip="">
        <dgm:adjLst/>
      </dgm:shape>
      <dgm:presOf/>
      <dgm:constrLst>
        <dgm:constr type="w" for="ch"/>
        <dgm:constr type="h" for="ch"/>
      </dgm:constrLst>
      <dgm:layoutNode name="Name33">
        <dgm:alg type="sp"/>
        <dgm:shape xmlns:r="http://schemas.openxmlformats.org/officeDocument/2006/relationships" r:blip="">
          <dgm:adjLst/>
        </dgm:shape>
        <dgm:presOf/>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0.09396</cdr:x>
      <cdr:y>0.70755</cdr:y>
    </cdr:from>
    <cdr:to>
      <cdr:x>0.15996</cdr:x>
      <cdr:y>0.75629</cdr:y>
    </cdr:to>
    <cdr:sp macro="" textlink="">
      <cdr:nvSpPr>
        <cdr:cNvPr id="2" name="TextBox 1"/>
        <cdr:cNvSpPr txBox="1"/>
      </cdr:nvSpPr>
      <cdr:spPr>
        <a:xfrm xmlns:a="http://schemas.openxmlformats.org/drawingml/2006/main">
          <a:off x="640080" y="3429000"/>
          <a:ext cx="449580" cy="23622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a:t>11%</a:t>
          </a:r>
        </a:p>
      </cdr:txBody>
    </cdr:sp>
  </cdr:relSizeAnchor>
  <cdr:relSizeAnchor xmlns:cdr="http://schemas.openxmlformats.org/drawingml/2006/chartDrawing">
    <cdr:from>
      <cdr:x>0.89821</cdr:x>
      <cdr:y>0.2044</cdr:y>
    </cdr:from>
    <cdr:to>
      <cdr:x>0.96421</cdr:x>
      <cdr:y>0.26887</cdr:y>
    </cdr:to>
    <cdr:sp macro="" textlink="">
      <cdr:nvSpPr>
        <cdr:cNvPr id="3" name="TextBox 2"/>
        <cdr:cNvSpPr txBox="1"/>
      </cdr:nvSpPr>
      <cdr:spPr>
        <a:xfrm xmlns:a="http://schemas.openxmlformats.org/drawingml/2006/main">
          <a:off x="6118860" y="990600"/>
          <a:ext cx="449580" cy="31242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a:t>64%</a:t>
          </a:r>
        </a:p>
      </cdr:txBody>
    </cdr:sp>
  </cdr:relSizeAnchor>
  <cdr:relSizeAnchor xmlns:cdr="http://schemas.openxmlformats.org/drawingml/2006/chartDrawing">
    <cdr:from>
      <cdr:x>0.10439</cdr:x>
      <cdr:y>0.13275</cdr:y>
    </cdr:from>
    <cdr:to>
      <cdr:x>0.15696</cdr:x>
      <cdr:y>0.18779</cdr:y>
    </cdr:to>
    <cdr:sp macro="" textlink="">
      <cdr:nvSpPr>
        <cdr:cNvPr id="4" name="TextBox 3"/>
        <cdr:cNvSpPr txBox="1"/>
      </cdr:nvSpPr>
      <cdr:spPr>
        <a:xfrm xmlns:a="http://schemas.openxmlformats.org/drawingml/2006/main">
          <a:off x="875016" y="769850"/>
          <a:ext cx="440641" cy="31917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a:t>89%</a:t>
          </a:r>
        </a:p>
      </cdr:txBody>
    </cdr:sp>
  </cdr:relSizeAnchor>
  <cdr:relSizeAnchor xmlns:cdr="http://schemas.openxmlformats.org/drawingml/2006/chartDrawing">
    <cdr:from>
      <cdr:x>0.89108</cdr:x>
      <cdr:y>0.46126</cdr:y>
    </cdr:from>
    <cdr:to>
      <cdr:x>0.95036</cdr:x>
      <cdr:y>0.52415</cdr:y>
    </cdr:to>
    <cdr:sp macro="" textlink="">
      <cdr:nvSpPr>
        <cdr:cNvPr id="5" name="TextBox 4"/>
        <cdr:cNvSpPr txBox="1"/>
      </cdr:nvSpPr>
      <cdr:spPr>
        <a:xfrm xmlns:a="http://schemas.openxmlformats.org/drawingml/2006/main">
          <a:off x="7469012" y="2674850"/>
          <a:ext cx="496885" cy="36470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a:t>36%</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0139F1-0B44-6249-84A9-497BA5C927C6}" type="datetimeFigureOut">
              <a:rPr lang="en-US" smtClean="0"/>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80E938-C810-FF42-8872-14C807B21AA8}" type="slidenum">
              <a:rPr lang="en-US" smtClean="0"/>
              <a:t>‹#›</a:t>
            </a:fld>
            <a:endParaRPr lang="en-US"/>
          </a:p>
        </p:txBody>
      </p:sp>
    </p:spTree>
    <p:extLst>
      <p:ext uri="{BB962C8B-B14F-4D97-AF65-F5344CB8AC3E}">
        <p14:creationId xmlns:p14="http://schemas.microsoft.com/office/powerpoint/2010/main" val="21562822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80E938-C810-FF42-8872-14C807B21AA8}" type="slidenum">
              <a:rPr lang="en-US" smtClean="0"/>
              <a:t>4</a:t>
            </a:fld>
            <a:endParaRPr lang="en-US"/>
          </a:p>
        </p:txBody>
      </p:sp>
    </p:spTree>
    <p:extLst>
      <p:ext uri="{BB962C8B-B14F-4D97-AF65-F5344CB8AC3E}">
        <p14:creationId xmlns:p14="http://schemas.microsoft.com/office/powerpoint/2010/main" val="849570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charset="0"/>
                <a:ea typeface="ＭＳ Ｐゴシック" charset="0"/>
                <a:cs typeface="Arial" charset="0"/>
              </a:defRPr>
            </a:lvl1pPr>
            <a:lvl2pPr marL="734852" indent="-282635" eaLnBrk="0" hangingPunct="0">
              <a:defRPr>
                <a:solidFill>
                  <a:schemeClr val="tx1"/>
                </a:solidFill>
                <a:latin typeface="Arial" charset="0"/>
                <a:ea typeface="Arial" charset="0"/>
                <a:cs typeface="Arial" charset="0"/>
              </a:defRPr>
            </a:lvl2pPr>
            <a:lvl3pPr marL="1130541" indent="-226108" eaLnBrk="0" hangingPunct="0">
              <a:defRPr>
                <a:solidFill>
                  <a:schemeClr val="tx1"/>
                </a:solidFill>
                <a:latin typeface="Arial" charset="0"/>
                <a:ea typeface="Arial" charset="0"/>
                <a:cs typeface="Arial" charset="0"/>
              </a:defRPr>
            </a:lvl3pPr>
            <a:lvl4pPr marL="1582758" indent="-226108" eaLnBrk="0" hangingPunct="0">
              <a:defRPr>
                <a:solidFill>
                  <a:schemeClr val="tx1"/>
                </a:solidFill>
                <a:latin typeface="Arial" charset="0"/>
                <a:ea typeface="Arial" charset="0"/>
                <a:cs typeface="Arial" charset="0"/>
              </a:defRPr>
            </a:lvl4pPr>
            <a:lvl5pPr marL="2034974" indent="-226108" eaLnBrk="0" hangingPunct="0">
              <a:defRPr>
                <a:solidFill>
                  <a:schemeClr val="tx1"/>
                </a:solidFill>
                <a:latin typeface="Arial" charset="0"/>
                <a:ea typeface="Arial" charset="0"/>
                <a:cs typeface="Arial" charset="0"/>
              </a:defRPr>
            </a:lvl5pPr>
            <a:lvl6pPr marL="2487191" indent="-226108" eaLnBrk="0" fontAlgn="base" hangingPunct="0">
              <a:spcBef>
                <a:spcPct val="0"/>
              </a:spcBef>
              <a:spcAft>
                <a:spcPct val="0"/>
              </a:spcAft>
              <a:defRPr>
                <a:solidFill>
                  <a:schemeClr val="tx1"/>
                </a:solidFill>
                <a:latin typeface="Arial" charset="0"/>
                <a:ea typeface="Arial" charset="0"/>
                <a:cs typeface="Arial" charset="0"/>
              </a:defRPr>
            </a:lvl6pPr>
            <a:lvl7pPr marL="2939407" indent="-226108" eaLnBrk="0" fontAlgn="base" hangingPunct="0">
              <a:spcBef>
                <a:spcPct val="0"/>
              </a:spcBef>
              <a:spcAft>
                <a:spcPct val="0"/>
              </a:spcAft>
              <a:defRPr>
                <a:solidFill>
                  <a:schemeClr val="tx1"/>
                </a:solidFill>
                <a:latin typeface="Arial" charset="0"/>
                <a:ea typeface="Arial" charset="0"/>
                <a:cs typeface="Arial" charset="0"/>
              </a:defRPr>
            </a:lvl7pPr>
            <a:lvl8pPr marL="3391624" indent="-226108" eaLnBrk="0" fontAlgn="base" hangingPunct="0">
              <a:spcBef>
                <a:spcPct val="0"/>
              </a:spcBef>
              <a:spcAft>
                <a:spcPct val="0"/>
              </a:spcAft>
              <a:defRPr>
                <a:solidFill>
                  <a:schemeClr val="tx1"/>
                </a:solidFill>
                <a:latin typeface="Arial" charset="0"/>
                <a:ea typeface="Arial" charset="0"/>
                <a:cs typeface="Arial" charset="0"/>
              </a:defRPr>
            </a:lvl8pPr>
            <a:lvl9pPr marL="3843840" indent="-226108"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0B0C9965-73A4-6347-9AA1-B8BE346F820E}" type="slidenum">
              <a:rPr lang="en-US"/>
              <a:pPr eaLnBrk="1" hangingPunct="1"/>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1/27/2016</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dirty="0"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Click icon to add picture</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1/27/2016</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Click icon to add picture</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1/27/2016</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1/27/2016</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hyperlink" Target="mailto:dawne.huckaby@state.or.us" TargetMode="External"/><Relationship Id="rId2" Type="http://schemas.openxmlformats.org/officeDocument/2006/relationships/hyperlink" Target="mailto:derek.brown@state.or.us"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sarah.drinkwater@state.or.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467372"/>
            <a:ext cx="4038600" cy="802959"/>
          </a:xfrm>
        </p:spPr>
        <p:txBody>
          <a:bodyPr>
            <a:normAutofit fontScale="90000"/>
          </a:bodyPr>
          <a:lstStyle/>
          <a:p>
            <a:r>
              <a:rPr lang="en-US" dirty="0" smtClean="0"/>
              <a:t>Improving High School Graduation Outcomes</a:t>
            </a:r>
            <a:endParaRPr lang="en-US" dirty="0"/>
          </a:p>
        </p:txBody>
      </p:sp>
      <p:sp>
        <p:nvSpPr>
          <p:cNvPr id="3" name="Subtitle 2"/>
          <p:cNvSpPr>
            <a:spLocks noGrp="1"/>
          </p:cNvSpPr>
          <p:nvPr>
            <p:ph type="subTitle" idx="1"/>
          </p:nvPr>
        </p:nvSpPr>
        <p:spPr>
          <a:xfrm>
            <a:off x="4800600" y="5270332"/>
            <a:ext cx="4038600" cy="1459926"/>
          </a:xfrm>
        </p:spPr>
        <p:txBody>
          <a:bodyPr>
            <a:normAutofit/>
          </a:bodyPr>
          <a:lstStyle/>
          <a:p>
            <a:r>
              <a:rPr lang="en-US" dirty="0" smtClean="0"/>
              <a:t>COSA/OACOA  Winter Conference</a:t>
            </a:r>
          </a:p>
          <a:p>
            <a:r>
              <a:rPr lang="en-US" dirty="0" smtClean="0"/>
              <a:t>January 29, 2016</a:t>
            </a:r>
          </a:p>
          <a:p>
            <a:r>
              <a:rPr lang="en-US" dirty="0" smtClean="0"/>
              <a:t>Derek Brown, Sarah Drinkwater, Dawne Huckaby</a:t>
            </a:r>
          </a:p>
          <a:p>
            <a:r>
              <a:rPr lang="en-US" dirty="0" smtClean="0"/>
              <a:t>Assistant Superintendents, ODE</a:t>
            </a:r>
          </a:p>
          <a:p>
            <a:endParaRPr lang="en-US" dirty="0"/>
          </a:p>
        </p:txBody>
      </p:sp>
      <p:pic>
        <p:nvPicPr>
          <p:cNvPr id="4" name="Picture 2" descr="Oregon Department of Education"/>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5295900"/>
            <a:ext cx="3886200"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3819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Don’t Call Them Dropouts:</a:t>
            </a:r>
            <a:r>
              <a:rPr lang="en-US" sz="2800" dirty="0"/>
              <a:t> </a:t>
            </a:r>
            <a:r>
              <a:rPr lang="en-US" sz="2400" dirty="0" smtClean="0"/>
              <a:t>Understanding the Experiences of Young People Who Leave High School Before Graduation (</a:t>
            </a:r>
            <a:r>
              <a:rPr lang="en-US" sz="1800" dirty="0" smtClean="0"/>
              <a:t>America’s Promise Alliance 2014)</a:t>
            </a:r>
            <a:endParaRPr lang="en-US" dirty="0"/>
          </a:p>
        </p:txBody>
      </p:sp>
      <p:sp>
        <p:nvSpPr>
          <p:cNvPr id="3" name="Content Placeholder 2"/>
          <p:cNvSpPr>
            <a:spLocks noGrp="1"/>
          </p:cNvSpPr>
          <p:nvPr>
            <p:ph sz="half" idx="17"/>
          </p:nvPr>
        </p:nvSpPr>
        <p:spPr/>
        <p:txBody>
          <a:bodyPr/>
          <a:lstStyle/>
          <a:p>
            <a:r>
              <a:rPr lang="en-US" sz="2400" u="sng" dirty="0" smtClean="0"/>
              <a:t>Cluster of Factors</a:t>
            </a:r>
          </a:p>
          <a:p>
            <a:r>
              <a:rPr lang="en-US" sz="2000" dirty="0" smtClean="0"/>
              <a:t>Both disengaging from and re-engaging with school result from a variety of factors.</a:t>
            </a:r>
            <a:endParaRPr lang="en-US" sz="2000" dirty="0"/>
          </a:p>
        </p:txBody>
      </p:sp>
      <p:sp>
        <p:nvSpPr>
          <p:cNvPr id="4" name="Content Placeholder 3"/>
          <p:cNvSpPr>
            <a:spLocks noGrp="1"/>
          </p:cNvSpPr>
          <p:nvPr>
            <p:ph sz="half" idx="18"/>
          </p:nvPr>
        </p:nvSpPr>
        <p:spPr>
          <a:xfrm>
            <a:off x="502920" y="3951923"/>
            <a:ext cx="3657413" cy="2667964"/>
          </a:xfrm>
        </p:spPr>
        <p:txBody>
          <a:bodyPr>
            <a:normAutofit fontScale="92500" lnSpcReduction="10000"/>
          </a:bodyPr>
          <a:lstStyle/>
          <a:p>
            <a:r>
              <a:rPr lang="en-US" sz="2600" u="sng" dirty="0" smtClean="0"/>
              <a:t>Yearning for Connections</a:t>
            </a:r>
          </a:p>
          <a:p>
            <a:r>
              <a:rPr lang="en-US" sz="2200" dirty="0" smtClean="0"/>
              <a:t>Connectedness to others is a high priority for young people. The value placed on these relationships can lead young people away from or toward school.</a:t>
            </a:r>
            <a:endParaRPr lang="en-US" sz="2200" dirty="0"/>
          </a:p>
        </p:txBody>
      </p:sp>
      <p:sp>
        <p:nvSpPr>
          <p:cNvPr id="5" name="Content Placeholder 4"/>
          <p:cNvSpPr>
            <a:spLocks noGrp="1"/>
          </p:cNvSpPr>
          <p:nvPr>
            <p:ph sz="half" idx="1"/>
          </p:nvPr>
        </p:nvSpPr>
        <p:spPr/>
        <p:txBody>
          <a:bodyPr>
            <a:normAutofit fontScale="77500" lnSpcReduction="20000"/>
          </a:bodyPr>
          <a:lstStyle/>
          <a:p>
            <a:r>
              <a:rPr lang="en-US" sz="2800" u="sng" dirty="0" smtClean="0"/>
              <a:t>Toxic Environments</a:t>
            </a:r>
          </a:p>
          <a:p>
            <a:r>
              <a:rPr lang="en-US" sz="2300" dirty="0" smtClean="0"/>
              <a:t>Young people who stop going to school are likely to be navigating toxic home/school</a:t>
            </a:r>
            <a:r>
              <a:rPr lang="en-US" sz="2300" dirty="0"/>
              <a:t>/</a:t>
            </a:r>
            <a:r>
              <a:rPr lang="en-US" sz="2300" dirty="0" smtClean="0"/>
              <a:t> neighborhood environments.</a:t>
            </a:r>
            <a:endParaRPr lang="en-US" sz="2300" dirty="0"/>
          </a:p>
        </p:txBody>
      </p:sp>
      <p:sp>
        <p:nvSpPr>
          <p:cNvPr id="6" name="Content Placeholder 5"/>
          <p:cNvSpPr>
            <a:spLocks noGrp="1"/>
          </p:cNvSpPr>
          <p:nvPr>
            <p:ph sz="half" idx="16"/>
          </p:nvPr>
        </p:nvSpPr>
        <p:spPr>
          <a:xfrm>
            <a:off x="4410075" y="4169663"/>
            <a:ext cx="3657600" cy="2450224"/>
          </a:xfrm>
        </p:spPr>
        <p:txBody>
          <a:bodyPr>
            <a:normAutofit fontScale="62500" lnSpcReduction="20000"/>
          </a:bodyPr>
          <a:lstStyle/>
          <a:p>
            <a:r>
              <a:rPr lang="en-US" sz="3800" u="sng" dirty="0" smtClean="0"/>
              <a:t>Resilience in Need of Support</a:t>
            </a:r>
          </a:p>
          <a:p>
            <a:r>
              <a:rPr lang="en-US" sz="3200" dirty="0" smtClean="0"/>
              <a:t>Young people who interrupted their HS education often returned from difficult circumstances and needed additional support.</a:t>
            </a:r>
            <a:endParaRPr lang="en-US" sz="3200" dirty="0"/>
          </a:p>
        </p:txBody>
      </p:sp>
    </p:spTree>
    <p:extLst>
      <p:ext uri="{BB962C8B-B14F-4D97-AF65-F5344CB8AC3E}">
        <p14:creationId xmlns:p14="http://schemas.microsoft.com/office/powerpoint/2010/main" val="1290241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Interrupted Enrollment Risk Factors Reported by Respondents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7750134"/>
              </p:ext>
            </p:extLst>
          </p:nvPr>
        </p:nvGraphicFramePr>
        <p:xfrm>
          <a:off x="243209" y="2008220"/>
          <a:ext cx="8514183" cy="414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243210" y="3147825"/>
            <a:ext cx="1026884" cy="954107"/>
          </a:xfrm>
          <a:prstGeom prst="rect">
            <a:avLst/>
          </a:prstGeom>
          <a:noFill/>
        </p:spPr>
        <p:txBody>
          <a:bodyPr wrap="square" rtlCol="0">
            <a:spAutoFit/>
          </a:bodyPr>
          <a:lstStyle/>
          <a:p>
            <a:r>
              <a:rPr lang="en-US" sz="1400" dirty="0" smtClean="0"/>
              <a:t>America’s Promise Alliance 2014</a:t>
            </a:r>
            <a:endParaRPr lang="en-US" sz="1400" dirty="0"/>
          </a:p>
        </p:txBody>
      </p:sp>
    </p:spTree>
    <p:extLst>
      <p:ext uri="{BB962C8B-B14F-4D97-AF65-F5344CB8AC3E}">
        <p14:creationId xmlns:p14="http://schemas.microsoft.com/office/powerpoint/2010/main" val="13793752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555" y="1715767"/>
            <a:ext cx="3255264" cy="2018033"/>
          </a:xfrm>
        </p:spPr>
        <p:txBody>
          <a:bodyPr>
            <a:normAutofit/>
          </a:bodyPr>
          <a:lstStyle/>
          <a:p>
            <a:r>
              <a:rPr lang="en-US" sz="2400" dirty="0"/>
              <a:t>ESSA </a:t>
            </a:r>
            <a:r>
              <a:rPr lang="en-US" sz="2400" dirty="0" smtClean="0"/>
              <a:t>Accountability</a:t>
            </a:r>
            <a:br>
              <a:rPr lang="en-US" sz="2400" dirty="0" smtClean="0"/>
            </a:br>
            <a:r>
              <a:rPr lang="en-US" sz="2000" dirty="0"/>
              <a:t>Connection to Every Student Succeeds Act</a:t>
            </a:r>
            <a:br>
              <a:rPr lang="en-US" sz="2000" dirty="0"/>
            </a:b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54016260"/>
              </p:ext>
            </p:extLst>
          </p:nvPr>
        </p:nvGraphicFramePr>
        <p:xfrm>
          <a:off x="4168775" y="1607687"/>
          <a:ext cx="4597399" cy="4796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p:cNvSpPr>
            <a:spLocks noGrp="1"/>
          </p:cNvSpPr>
          <p:nvPr>
            <p:ph type="body" sz="half" idx="2"/>
          </p:nvPr>
        </p:nvSpPr>
        <p:spPr/>
        <p:txBody>
          <a:bodyPr/>
          <a:lstStyle/>
          <a:p>
            <a:r>
              <a:rPr lang="en-US" sz="2000" dirty="0"/>
              <a:t>Replaces AYP with a state-defined index system with federally-required components.</a:t>
            </a:r>
          </a:p>
          <a:p>
            <a:endParaRPr lang="en-US" dirty="0"/>
          </a:p>
        </p:txBody>
      </p:sp>
      <p:sp>
        <p:nvSpPr>
          <p:cNvPr id="6" name="TextBox 5"/>
          <p:cNvSpPr txBox="1"/>
          <p:nvPr/>
        </p:nvSpPr>
        <p:spPr>
          <a:xfrm>
            <a:off x="5688399" y="918678"/>
            <a:ext cx="1702466" cy="830997"/>
          </a:xfrm>
          <a:prstGeom prst="rect">
            <a:avLst/>
          </a:prstGeom>
          <a:noFill/>
        </p:spPr>
        <p:txBody>
          <a:bodyPr wrap="square" rtlCol="0">
            <a:spAutoFit/>
          </a:bodyPr>
          <a:lstStyle/>
          <a:p>
            <a:r>
              <a:rPr lang="en-US" sz="2400" dirty="0" smtClean="0"/>
              <a:t>Academic Indicators</a:t>
            </a:r>
            <a:endParaRPr lang="en-US" sz="2400" dirty="0"/>
          </a:p>
        </p:txBody>
      </p:sp>
    </p:spTree>
    <p:extLst>
      <p:ext uri="{BB962C8B-B14F-4D97-AF65-F5344CB8AC3E}">
        <p14:creationId xmlns:p14="http://schemas.microsoft.com/office/powerpoint/2010/main" val="28400449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ESSA Accountability (</a:t>
            </a:r>
            <a:r>
              <a:rPr lang="en-US" dirty="0" err="1" smtClean="0"/>
              <a:t>cont</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6597913"/>
              </p:ext>
            </p:extLst>
          </p:nvPr>
        </p:nvGraphicFramePr>
        <p:xfrm>
          <a:off x="498474" y="1981200"/>
          <a:ext cx="7556313" cy="414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a:stretch>
            <a:fillRect/>
          </a:stretch>
        </p:blipFill>
        <p:spPr>
          <a:xfrm>
            <a:off x="1439829" y="2485835"/>
            <a:ext cx="1221963" cy="1208398"/>
          </a:xfrm>
          <a:prstGeom prst="rect">
            <a:avLst/>
          </a:prstGeom>
        </p:spPr>
      </p:pic>
    </p:spTree>
    <p:extLst>
      <p:ext uri="{BB962C8B-B14F-4D97-AF65-F5344CB8AC3E}">
        <p14:creationId xmlns:p14="http://schemas.microsoft.com/office/powerpoint/2010/main" val="3528863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en-US">
                <a:latin typeface="Tahoma" charset="0"/>
                <a:cs typeface="Tahoma" charset="0"/>
              </a:rPr>
              <a:t>Next Steps: Improving Graduation</a:t>
            </a:r>
          </a:p>
        </p:txBody>
      </p:sp>
      <p:sp>
        <p:nvSpPr>
          <p:cNvPr id="57347" name="Content Placeholder 2"/>
          <p:cNvSpPr>
            <a:spLocks noGrp="1"/>
          </p:cNvSpPr>
          <p:nvPr>
            <p:ph sz="quarter" idx="1"/>
          </p:nvPr>
        </p:nvSpPr>
        <p:spPr>
          <a:xfrm>
            <a:off x="457200" y="1219200"/>
            <a:ext cx="8229600" cy="4937125"/>
          </a:xfrm>
        </p:spPr>
        <p:txBody>
          <a:bodyPr>
            <a:normAutofit/>
          </a:bodyPr>
          <a:lstStyle/>
          <a:p>
            <a:pPr eaLnBrk="1" hangingPunct="1"/>
            <a:r>
              <a:rPr lang="en-US" dirty="0" smtClean="0">
                <a:latin typeface="Tahoma" charset="0"/>
                <a:cs typeface="Tahoma" charset="0"/>
              </a:rPr>
              <a:t>Graduation Advisory Committee</a:t>
            </a:r>
            <a:endParaRPr lang="en-US" dirty="0">
              <a:latin typeface="Tahoma" charset="0"/>
              <a:cs typeface="Tahoma" charset="0"/>
            </a:endParaRPr>
          </a:p>
          <a:p>
            <a:pPr lvl="1"/>
            <a:r>
              <a:rPr lang="en-US" dirty="0" smtClean="0">
                <a:latin typeface="Tahoma" charset="0"/>
                <a:cs typeface="Tahoma" charset="0"/>
              </a:rPr>
              <a:t>Explore </a:t>
            </a:r>
            <a:r>
              <a:rPr lang="en-US" dirty="0">
                <a:latin typeface="Tahoma" charset="0"/>
                <a:cs typeface="Tahoma" charset="0"/>
              </a:rPr>
              <a:t>data and </a:t>
            </a:r>
            <a:r>
              <a:rPr lang="en-US" dirty="0" smtClean="0">
                <a:latin typeface="Tahoma" charset="0"/>
                <a:cs typeface="Tahoma" charset="0"/>
              </a:rPr>
              <a:t>research</a:t>
            </a:r>
          </a:p>
          <a:p>
            <a:pPr lvl="1"/>
            <a:r>
              <a:rPr lang="en-US" dirty="0">
                <a:latin typeface="Tahoma" charset="0"/>
                <a:cs typeface="Tahoma" charset="0"/>
              </a:rPr>
              <a:t>Inform Oregon’s Graduation </a:t>
            </a:r>
            <a:r>
              <a:rPr lang="en-US" dirty="0" smtClean="0">
                <a:latin typeface="Tahoma" charset="0"/>
                <a:cs typeface="Tahoma" charset="0"/>
              </a:rPr>
              <a:t>Plan</a:t>
            </a:r>
          </a:p>
          <a:p>
            <a:pPr lvl="1"/>
            <a:r>
              <a:rPr lang="en-US" dirty="0" smtClean="0">
                <a:latin typeface="Tahoma" charset="0"/>
                <a:cs typeface="Tahoma" charset="0"/>
              </a:rPr>
              <a:t>Graduation Rate Meeting 8/31/15</a:t>
            </a:r>
          </a:p>
          <a:p>
            <a:pPr lvl="1"/>
            <a:r>
              <a:rPr lang="en-US" dirty="0" smtClean="0">
                <a:latin typeface="Tahoma" charset="0"/>
                <a:cs typeface="Tahoma" charset="0"/>
              </a:rPr>
              <a:t>Advisory Committee 1/19/16</a:t>
            </a:r>
          </a:p>
          <a:p>
            <a:pPr lvl="1"/>
            <a:r>
              <a:rPr lang="en-US" dirty="0" smtClean="0">
                <a:latin typeface="Tahoma" charset="0"/>
                <a:cs typeface="Tahoma" charset="0"/>
              </a:rPr>
              <a:t>3 additional meetings this school year</a:t>
            </a:r>
            <a:endParaRPr lang="en-US" dirty="0">
              <a:latin typeface="Tahoma" charset="0"/>
              <a:cs typeface="Tahoma" charset="0"/>
            </a:endParaRPr>
          </a:p>
          <a:p>
            <a:pPr eaLnBrk="1" hangingPunct="1"/>
            <a:r>
              <a:rPr lang="en-US" smtClean="0">
                <a:latin typeface="Tahoma" charset="0"/>
                <a:cs typeface="Tahoma" charset="0"/>
              </a:rPr>
              <a:t>Deputy </a:t>
            </a:r>
            <a:r>
              <a:rPr lang="en-US" dirty="0" smtClean="0">
                <a:latin typeface="Tahoma" charset="0"/>
                <a:cs typeface="Tahoma" charset="0"/>
              </a:rPr>
              <a:t>Superintendent’s Advisory Committee</a:t>
            </a:r>
          </a:p>
          <a:p>
            <a:pPr lvl="1"/>
            <a:r>
              <a:rPr lang="en-US" dirty="0" smtClean="0">
                <a:latin typeface="Tahoma" charset="0"/>
                <a:cs typeface="Tahoma" charset="0"/>
              </a:rPr>
              <a:t>Voices from the classroom</a:t>
            </a:r>
          </a:p>
          <a:p>
            <a:pPr lvl="1"/>
            <a:r>
              <a:rPr lang="en-US" dirty="0" smtClean="0">
                <a:latin typeface="Tahoma" charset="0"/>
                <a:cs typeface="Tahoma" charset="0"/>
              </a:rPr>
              <a:t>1/27/16 – Initial Meeting</a:t>
            </a:r>
            <a:endParaRPr lang="en-US" dirty="0">
              <a:latin typeface="Tahoma" charset="0"/>
              <a:cs typeface="Tahoma" charset="0"/>
            </a:endParaRPr>
          </a:p>
          <a:p>
            <a:pPr eaLnBrk="1" hangingPunct="1"/>
            <a:r>
              <a:rPr lang="en-US" dirty="0" smtClean="0">
                <a:latin typeface="Tahoma" charset="0"/>
                <a:cs typeface="Tahoma" charset="0"/>
              </a:rPr>
              <a:t>Oregon </a:t>
            </a:r>
            <a:r>
              <a:rPr lang="en-US" dirty="0">
                <a:latin typeface="Tahoma" charset="0"/>
                <a:cs typeface="Tahoma" charset="0"/>
              </a:rPr>
              <a:t>Success Stories</a:t>
            </a:r>
          </a:p>
          <a:p>
            <a:pPr lvl="1" eaLnBrk="1" hangingPunct="1"/>
            <a:r>
              <a:rPr lang="en-US" dirty="0">
                <a:latin typeface="Tahoma" charset="0"/>
                <a:cs typeface="Tahoma" charset="0"/>
              </a:rPr>
              <a:t>Where are we beating the odds</a:t>
            </a:r>
            <a:r>
              <a:rPr lang="en-US" dirty="0" smtClean="0">
                <a:latin typeface="Tahoma" charset="0"/>
                <a:cs typeface="Tahoma" charset="0"/>
              </a:rPr>
              <a:t>?</a:t>
            </a:r>
          </a:p>
          <a:p>
            <a:pPr lvl="1" eaLnBrk="1" hangingPunct="1"/>
            <a:r>
              <a:rPr lang="en-US" dirty="0" smtClean="0">
                <a:latin typeface="Tahoma" charset="0"/>
                <a:cs typeface="Tahoma" charset="0"/>
              </a:rPr>
              <a:t>Graduation Brief – Office of Research/Data Analysis</a:t>
            </a:r>
            <a:endParaRPr lang="en-US" dirty="0">
              <a:latin typeface="Tahoma" charset="0"/>
              <a:cs typeface="Tahoma" charset="0"/>
            </a:endParaRPr>
          </a:p>
          <a:p>
            <a:pPr lvl="1" eaLnBrk="1" hangingPunct="1"/>
            <a:endParaRPr lang="en-US" dirty="0">
              <a:latin typeface="Tahoma" charset="0"/>
              <a:cs typeface="Tahoma" charset="0"/>
            </a:endParaRPr>
          </a:p>
        </p:txBody>
      </p:sp>
      <p:sp>
        <p:nvSpPr>
          <p:cNvPr id="4" name="Rectangle 3"/>
          <p:cNvSpPr/>
          <p:nvPr/>
        </p:nvSpPr>
        <p:spPr>
          <a:xfrm>
            <a:off x="6492501" y="2094480"/>
            <a:ext cx="2464306" cy="3658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dirty="0">
                <a:latin typeface="Tahoma" panose="020B0604030504040204" pitchFamily="34" charset="0"/>
                <a:ea typeface="Tahoma" panose="020B0604030504040204" pitchFamily="34" charset="0"/>
                <a:cs typeface="Tahoma" panose="020B0604030504040204" pitchFamily="34" charset="0"/>
              </a:rPr>
              <a:t>Grad Plan Oregon</a:t>
            </a:r>
          </a:p>
        </p:txBody>
      </p:sp>
    </p:spTree>
    <p:extLst>
      <p:ext uri="{BB962C8B-B14F-4D97-AF65-F5344CB8AC3E}">
        <p14:creationId xmlns:p14="http://schemas.microsoft.com/office/powerpoint/2010/main" val="1143311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Reflection/Sharing</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endParaRPr lang="en-US" dirty="0"/>
          </a:p>
          <a:p>
            <a:r>
              <a:rPr lang="en-US" sz="2400" u="sng" dirty="0" smtClean="0"/>
              <a:t>Small group discussion</a:t>
            </a:r>
          </a:p>
          <a:p>
            <a:endParaRPr lang="en-US" dirty="0"/>
          </a:p>
          <a:p>
            <a:pPr lvl="1"/>
            <a:r>
              <a:rPr lang="en-US" sz="2400" dirty="0" smtClean="0"/>
              <a:t>1.  Based on the information shared and your own experiences in Oregon, </a:t>
            </a:r>
            <a:r>
              <a:rPr lang="en-US" sz="2400" b="1" dirty="0" smtClean="0"/>
              <a:t>what prevents </a:t>
            </a:r>
            <a:r>
              <a:rPr lang="en-US" sz="2400" dirty="0" smtClean="0"/>
              <a:t>young people from staying engaged and graduating from high school?</a:t>
            </a:r>
          </a:p>
          <a:p>
            <a:pPr marL="228600" lvl="1" indent="0">
              <a:buNone/>
            </a:pPr>
            <a:endParaRPr lang="en-US" sz="2400" dirty="0" smtClean="0"/>
          </a:p>
          <a:p>
            <a:pPr lvl="1"/>
            <a:r>
              <a:rPr lang="en-US" sz="2400" dirty="0" smtClean="0"/>
              <a:t>2.  What </a:t>
            </a:r>
            <a:r>
              <a:rPr lang="en-US" sz="2400" b="1" dirty="0" smtClean="0"/>
              <a:t>other barriers exist </a:t>
            </a:r>
            <a:r>
              <a:rPr lang="en-US" sz="2400" dirty="0" smtClean="0"/>
              <a:t>in Oregon?</a:t>
            </a:r>
          </a:p>
        </p:txBody>
      </p:sp>
      <p:sp>
        <p:nvSpPr>
          <p:cNvPr id="4" name="Text Placeholder 3"/>
          <p:cNvSpPr>
            <a:spLocks noGrp="1"/>
          </p:cNvSpPr>
          <p:nvPr>
            <p:ph type="body" sz="half" idx="2"/>
          </p:nvPr>
        </p:nvSpPr>
        <p:spPr/>
        <p:txBody>
          <a:bodyPr/>
          <a:lstStyle/>
          <a:p>
            <a:r>
              <a:rPr lang="en-US" dirty="0" smtClean="0"/>
              <a:t>In small group with colleagues around you (4-5), reflect on and share experiences in your own districts about the graduation issue in Oregon.</a:t>
            </a:r>
          </a:p>
          <a:p>
            <a:endParaRPr lang="en-US" dirty="0"/>
          </a:p>
          <a:p>
            <a:r>
              <a:rPr lang="en-US" dirty="0" smtClean="0"/>
              <a:t>Use post-it notes to document your groups’ ideas.</a:t>
            </a:r>
            <a:endParaRPr lang="en-US" dirty="0"/>
          </a:p>
        </p:txBody>
      </p:sp>
    </p:spTree>
    <p:extLst>
      <p:ext uri="{BB962C8B-B14F-4D97-AF65-F5344CB8AC3E}">
        <p14:creationId xmlns:p14="http://schemas.microsoft.com/office/powerpoint/2010/main" val="2019756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for a Theory of Action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28800647"/>
              </p:ext>
            </p:extLst>
          </p:nvPr>
        </p:nvGraphicFramePr>
        <p:xfrm>
          <a:off x="189164" y="2620935"/>
          <a:ext cx="8769052" cy="3505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p:cNvSpPr>
            <a:spLocks noGrp="1"/>
          </p:cNvSpPr>
          <p:nvPr>
            <p:ph type="body" sz="half" idx="2"/>
          </p:nvPr>
        </p:nvSpPr>
        <p:spPr>
          <a:xfrm>
            <a:off x="498518" y="1129552"/>
            <a:ext cx="7558960" cy="1234693"/>
          </a:xfrm>
        </p:spPr>
        <p:txBody>
          <a:bodyPr/>
          <a:lstStyle/>
          <a:p>
            <a:r>
              <a:rPr lang="en-US" dirty="0" smtClean="0"/>
              <a:t>Based on your small group discussion about policy and engagement barriers to graduation, develop a Theory of Action to address this issue.</a:t>
            </a:r>
            <a:endParaRPr lang="en-US" dirty="0"/>
          </a:p>
        </p:txBody>
      </p:sp>
    </p:spTree>
    <p:extLst>
      <p:ext uri="{BB962C8B-B14F-4D97-AF65-F5344CB8AC3E}">
        <p14:creationId xmlns:p14="http://schemas.microsoft.com/office/powerpoint/2010/main" val="182261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008" y="484094"/>
            <a:ext cx="7769779" cy="703438"/>
          </a:xfrm>
        </p:spPr>
        <p:txBody>
          <a:bodyPr/>
          <a:lstStyle/>
          <a:p>
            <a:r>
              <a:rPr lang="en-US" dirty="0" smtClean="0"/>
              <a:t>Contact Information </a:t>
            </a:r>
            <a:r>
              <a:rPr lang="en-US" smtClean="0"/>
              <a:t>&amp; Resources</a:t>
            </a:r>
            <a:endParaRPr lang="en-US" dirty="0"/>
          </a:p>
        </p:txBody>
      </p:sp>
      <p:sp>
        <p:nvSpPr>
          <p:cNvPr id="3" name="Content Placeholder 2"/>
          <p:cNvSpPr>
            <a:spLocks noGrp="1"/>
          </p:cNvSpPr>
          <p:nvPr>
            <p:ph idx="1"/>
          </p:nvPr>
        </p:nvSpPr>
        <p:spPr>
          <a:xfrm>
            <a:off x="498474" y="1413164"/>
            <a:ext cx="7556313" cy="5308270"/>
          </a:xfrm>
        </p:spPr>
        <p:txBody>
          <a:bodyPr/>
          <a:lstStyle/>
          <a:p>
            <a:r>
              <a:rPr lang="en-US" dirty="0" smtClean="0"/>
              <a:t>Derek Brown	</a:t>
            </a:r>
            <a:r>
              <a:rPr lang="en-US" dirty="0" smtClean="0">
                <a:hlinkClick r:id="rId2"/>
              </a:rPr>
              <a:t>derek.brown@state.or.us</a:t>
            </a:r>
            <a:endParaRPr lang="en-US" dirty="0" smtClean="0"/>
          </a:p>
          <a:p>
            <a:r>
              <a:rPr lang="en-US" dirty="0" smtClean="0"/>
              <a:t>Dawne Huckaby  </a:t>
            </a:r>
            <a:r>
              <a:rPr lang="en-US" dirty="0" smtClean="0">
                <a:hlinkClick r:id="rId3"/>
              </a:rPr>
              <a:t>dawne.huckaby@state.or.us</a:t>
            </a:r>
            <a:endParaRPr lang="en-US" dirty="0" smtClean="0"/>
          </a:p>
          <a:p>
            <a:r>
              <a:rPr lang="en-US" dirty="0" smtClean="0"/>
              <a:t>Sarah Drinkwater  </a:t>
            </a:r>
            <a:r>
              <a:rPr lang="en-US" dirty="0" smtClean="0">
                <a:hlinkClick r:id="rId4"/>
              </a:rPr>
              <a:t>sarah.drinkwater@state.or.us</a:t>
            </a:r>
            <a:endParaRPr lang="en-US" dirty="0" smtClean="0"/>
          </a:p>
          <a:p>
            <a:r>
              <a:rPr lang="en-US" dirty="0" smtClean="0"/>
              <a:t>Don’t Call Them Dropouts: Understanding the Experiences of Young People Who Leave High School Before Graduation </a:t>
            </a:r>
            <a:r>
              <a:rPr lang="en-US" sz="1800" dirty="0" smtClean="0"/>
              <a:t>(Center for Promise: America’s Promise Alliance, Tufts University, 2014)</a:t>
            </a:r>
          </a:p>
          <a:p>
            <a:r>
              <a:rPr lang="en-US" dirty="0" smtClean="0"/>
              <a:t>Don’t Quit on Me: What Young People Who Left School Say About the Power of Relationships </a:t>
            </a:r>
            <a:r>
              <a:rPr lang="en-US" sz="1800" dirty="0" smtClean="0"/>
              <a:t>(Center for Promise: America’s Promise Alliance, Tufts University, 2015)</a:t>
            </a:r>
          </a:p>
          <a:p>
            <a:r>
              <a:rPr lang="en-US" dirty="0" smtClean="0"/>
              <a:t>Graduation Brief – Oregon Department of Education</a:t>
            </a:r>
            <a:endParaRPr lang="en-US" dirty="0"/>
          </a:p>
        </p:txBody>
      </p:sp>
      <p:pic>
        <p:nvPicPr>
          <p:cNvPr id="5" name="Picture 2" descr="Oregon Department of Education"/>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57200" y="6115792"/>
            <a:ext cx="3886200" cy="605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1851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537854"/>
          </a:xfrm>
        </p:spPr>
        <p:txBody>
          <a:bodyPr/>
          <a:lstStyle/>
          <a:p>
            <a:r>
              <a:rPr lang="en-US" sz="2800" dirty="0" smtClean="0"/>
              <a:t>Purpose of Today’s Session on Graduation</a:t>
            </a:r>
            <a:endParaRPr lang="en-US" sz="2800" dirty="0"/>
          </a:p>
        </p:txBody>
      </p:sp>
      <p:sp>
        <p:nvSpPr>
          <p:cNvPr id="3" name="Vertical Text Placeholder 2"/>
          <p:cNvSpPr>
            <a:spLocks noGrp="1"/>
          </p:cNvSpPr>
          <p:nvPr>
            <p:ph type="body" orient="vert" idx="1"/>
          </p:nvPr>
        </p:nvSpPr>
        <p:spPr>
          <a:xfrm rot="16200000">
            <a:off x="957880" y="1067222"/>
            <a:ext cx="6305207" cy="7224018"/>
          </a:xfrm>
        </p:spPr>
        <p:txBody>
          <a:bodyPr>
            <a:normAutofit/>
          </a:bodyPr>
          <a:lstStyle/>
          <a:p>
            <a:r>
              <a:rPr lang="en-US" sz="2400" dirty="0" smtClean="0"/>
              <a:t>Graduation </a:t>
            </a:r>
            <a:r>
              <a:rPr lang="en-US" sz="2400" dirty="0"/>
              <a:t>from high school is the culmination of years of hard work on the part of each student, educator, family member and community. Graduation rates are one important metric to provide educators and community members a broader state picture of the health of the education system.  Staff from the Oregon Department of Education will share statewide data and engage participants in conversation regarding current challenges and opportunities.</a:t>
            </a:r>
          </a:p>
        </p:txBody>
      </p:sp>
    </p:spTree>
    <p:extLst>
      <p:ext uri="{BB962C8B-B14F-4D97-AF65-F5344CB8AC3E}">
        <p14:creationId xmlns:p14="http://schemas.microsoft.com/office/powerpoint/2010/main" val="1504791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Framing the Conversation</a:t>
            </a:r>
            <a:endParaRPr lang="en-US" dirty="0"/>
          </a:p>
        </p:txBody>
      </p:sp>
      <p:sp>
        <p:nvSpPr>
          <p:cNvPr id="3" name="Text Placeholder 2"/>
          <p:cNvSpPr>
            <a:spLocks noGrp="1"/>
          </p:cNvSpPr>
          <p:nvPr>
            <p:ph type="body" idx="1"/>
          </p:nvPr>
        </p:nvSpPr>
        <p:spPr/>
        <p:txBody>
          <a:bodyPr/>
          <a:lstStyle/>
          <a:p>
            <a:r>
              <a:rPr lang="en-US" sz="2000" dirty="0" smtClean="0"/>
              <a:t>Oregon’s Data</a:t>
            </a:r>
          </a:p>
          <a:p>
            <a:endParaRPr lang="en-US" sz="2000" dirty="0"/>
          </a:p>
          <a:p>
            <a:endParaRPr lang="en-US" sz="2000" dirty="0" smtClean="0"/>
          </a:p>
          <a:p>
            <a:r>
              <a:rPr lang="en-US" sz="2000" dirty="0" smtClean="0"/>
              <a:t>Includes both Regular and Modified Diplomas</a:t>
            </a:r>
          </a:p>
          <a:p>
            <a:endParaRPr lang="en-US" dirty="0"/>
          </a:p>
        </p:txBody>
      </p:sp>
    </p:spTree>
    <p:extLst>
      <p:ext uri="{BB962C8B-B14F-4D97-AF65-F5344CB8AC3E}">
        <p14:creationId xmlns:p14="http://schemas.microsoft.com/office/powerpoint/2010/main" val="3277925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9667" y="3244334"/>
            <a:ext cx="2371162" cy="369332"/>
          </a:xfrm>
          <a:prstGeom prst="rect">
            <a:avLst/>
          </a:prstGeom>
        </p:spPr>
        <p:txBody>
          <a:bodyPr wrap="none">
            <a:spAutoFit/>
          </a:bodyPr>
          <a:lstStyle/>
          <a:p>
            <a:r>
              <a:rPr lang="sk-SK" dirty="0"/>
              <a:t>                                     </a:t>
            </a:r>
            <a:r>
              <a:rPr lang="sk-SK" dirty="0">
                <a:solidFill>
                  <a:prstClr val="black"/>
                </a:solidFill>
                <a:latin typeface="Times-Roman"/>
              </a:rPr>
              <a:t> </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3098942434"/>
              </p:ext>
            </p:extLst>
          </p:nvPr>
        </p:nvGraphicFramePr>
        <p:xfrm>
          <a:off x="135116" y="754149"/>
          <a:ext cx="9008884" cy="483897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26954" y="5714720"/>
            <a:ext cx="7242238" cy="830997"/>
          </a:xfrm>
          <a:prstGeom prst="rect">
            <a:avLst/>
          </a:prstGeom>
          <a:noFill/>
        </p:spPr>
        <p:txBody>
          <a:bodyPr wrap="square" rtlCol="0">
            <a:spAutoFit/>
          </a:bodyPr>
          <a:lstStyle/>
          <a:p>
            <a:r>
              <a:rPr lang="en-US" sz="2400" dirty="0" smtClean="0"/>
              <a:t>Trends in Enrollment:   White Students and Students of Color</a:t>
            </a:r>
            <a:endParaRPr lang="en-US" sz="2400" dirty="0"/>
          </a:p>
        </p:txBody>
      </p:sp>
    </p:spTree>
    <p:extLst>
      <p:ext uri="{BB962C8B-B14F-4D97-AF65-F5344CB8AC3E}">
        <p14:creationId xmlns:p14="http://schemas.microsoft.com/office/powerpoint/2010/main" val="448378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217810549"/>
              </p:ext>
            </p:extLst>
          </p:nvPr>
        </p:nvGraphicFramePr>
        <p:xfrm>
          <a:off x="381000" y="580931"/>
          <a:ext cx="8229600" cy="514729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381000" y="5863328"/>
            <a:ext cx="8124181" cy="461665"/>
          </a:xfrm>
          <a:prstGeom prst="rect">
            <a:avLst/>
          </a:prstGeom>
          <a:noFill/>
        </p:spPr>
        <p:txBody>
          <a:bodyPr wrap="square" rtlCol="0">
            <a:spAutoFit/>
          </a:bodyPr>
          <a:lstStyle/>
          <a:p>
            <a:r>
              <a:rPr lang="en-US" sz="2400" dirty="0" smtClean="0"/>
              <a:t>Trends in Enrollment:  </a:t>
            </a:r>
            <a:r>
              <a:rPr lang="en-US" sz="2400" dirty="0"/>
              <a:t>B</a:t>
            </a:r>
            <a:r>
              <a:rPr lang="en-US" sz="2400" dirty="0" smtClean="0"/>
              <a:t>y Ethnicity</a:t>
            </a:r>
            <a:endParaRPr lang="en-US" sz="2400" dirty="0"/>
          </a:p>
        </p:txBody>
      </p:sp>
    </p:spTree>
    <p:extLst>
      <p:ext uri="{BB962C8B-B14F-4D97-AF65-F5344CB8AC3E}">
        <p14:creationId xmlns:p14="http://schemas.microsoft.com/office/powerpoint/2010/main" val="3472739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839480639"/>
              </p:ext>
            </p:extLst>
          </p:nvPr>
        </p:nvGraphicFramePr>
        <p:xfrm>
          <a:off x="533400" y="526889"/>
          <a:ext cx="8153400" cy="529590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533400" y="6174058"/>
            <a:ext cx="8153400" cy="461665"/>
          </a:xfrm>
          <a:prstGeom prst="rect">
            <a:avLst/>
          </a:prstGeom>
          <a:noFill/>
        </p:spPr>
        <p:txBody>
          <a:bodyPr wrap="square" rtlCol="0">
            <a:spAutoFit/>
          </a:bodyPr>
          <a:lstStyle/>
          <a:p>
            <a:r>
              <a:rPr lang="en-US" sz="2400" dirty="0" smtClean="0"/>
              <a:t>Trends in Enrollment:  By Student Group</a:t>
            </a:r>
            <a:endParaRPr lang="en-US" sz="2400" dirty="0"/>
          </a:p>
        </p:txBody>
      </p:sp>
    </p:spTree>
    <p:extLst>
      <p:ext uri="{BB962C8B-B14F-4D97-AF65-F5344CB8AC3E}">
        <p14:creationId xmlns:p14="http://schemas.microsoft.com/office/powerpoint/2010/main" val="279394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020155402"/>
              </p:ext>
            </p:extLst>
          </p:nvPr>
        </p:nvGraphicFramePr>
        <p:xfrm>
          <a:off x="297256" y="391789"/>
          <a:ext cx="7904307" cy="566067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35047" y="6187568"/>
            <a:ext cx="7566516" cy="461665"/>
          </a:xfrm>
          <a:prstGeom prst="rect">
            <a:avLst/>
          </a:prstGeom>
          <a:noFill/>
        </p:spPr>
        <p:txBody>
          <a:bodyPr wrap="square" rtlCol="0">
            <a:spAutoFit/>
          </a:bodyPr>
          <a:lstStyle/>
          <a:p>
            <a:r>
              <a:rPr lang="en-US" sz="2400" dirty="0" smtClean="0"/>
              <a:t>Trends in 4-Year Graduation Rates:  By Ethnicity</a:t>
            </a:r>
          </a:p>
        </p:txBody>
      </p:sp>
    </p:spTree>
    <p:extLst>
      <p:ext uri="{BB962C8B-B14F-4D97-AF65-F5344CB8AC3E}">
        <p14:creationId xmlns:p14="http://schemas.microsoft.com/office/powerpoint/2010/main" val="1250757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206710504"/>
              </p:ext>
            </p:extLst>
          </p:nvPr>
        </p:nvGraphicFramePr>
        <p:xfrm>
          <a:off x="381000" y="661989"/>
          <a:ext cx="8229600" cy="497167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10698" y="5822798"/>
            <a:ext cx="7674610" cy="461665"/>
          </a:xfrm>
          <a:prstGeom prst="rect">
            <a:avLst/>
          </a:prstGeom>
          <a:noFill/>
        </p:spPr>
        <p:txBody>
          <a:bodyPr wrap="square" rtlCol="0">
            <a:spAutoFit/>
          </a:bodyPr>
          <a:lstStyle/>
          <a:p>
            <a:r>
              <a:rPr lang="en-US" sz="2400" dirty="0" smtClean="0"/>
              <a:t>Trends in 4-Year Graduation Rates:  By Gender</a:t>
            </a:r>
            <a:endParaRPr lang="en-US" sz="2400" dirty="0"/>
          </a:p>
        </p:txBody>
      </p:sp>
    </p:spTree>
    <p:extLst>
      <p:ext uri="{BB962C8B-B14F-4D97-AF65-F5344CB8AC3E}">
        <p14:creationId xmlns:p14="http://schemas.microsoft.com/office/powerpoint/2010/main" val="772320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550480195"/>
              </p:ext>
            </p:extLst>
          </p:nvPr>
        </p:nvGraphicFramePr>
        <p:xfrm>
          <a:off x="381000" y="685800"/>
          <a:ext cx="8229600" cy="471818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675581" y="6038958"/>
            <a:ext cx="8097158" cy="461665"/>
          </a:xfrm>
          <a:prstGeom prst="rect">
            <a:avLst/>
          </a:prstGeom>
          <a:noFill/>
        </p:spPr>
        <p:txBody>
          <a:bodyPr wrap="square" rtlCol="0">
            <a:spAutoFit/>
          </a:bodyPr>
          <a:lstStyle/>
          <a:p>
            <a:r>
              <a:rPr lang="en-US" sz="2400" dirty="0" smtClean="0"/>
              <a:t>Trends in 4- Year Graduation Rates:  By Economic Status</a:t>
            </a:r>
            <a:endParaRPr lang="en-US" sz="2400" dirty="0"/>
          </a:p>
        </p:txBody>
      </p:sp>
    </p:spTree>
    <p:extLst>
      <p:ext uri="{BB962C8B-B14F-4D97-AF65-F5344CB8AC3E}">
        <p14:creationId xmlns:p14="http://schemas.microsoft.com/office/powerpoint/2010/main" val="232239237"/>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284</TotalTime>
  <Words>557</Words>
  <Application>Microsoft Office PowerPoint</Application>
  <PresentationFormat>On-screen Show (4:3)</PresentationFormat>
  <Paragraphs>92</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Advantage</vt:lpstr>
      <vt:lpstr>Improving High School Graduation Outcomes</vt:lpstr>
      <vt:lpstr>Purpose of Today’s Session on Graduation</vt:lpstr>
      <vt:lpstr>Framing the Conversation</vt:lpstr>
      <vt:lpstr>PowerPoint Presentation</vt:lpstr>
      <vt:lpstr>PowerPoint Presentation</vt:lpstr>
      <vt:lpstr>PowerPoint Presentation</vt:lpstr>
      <vt:lpstr>PowerPoint Presentation</vt:lpstr>
      <vt:lpstr>PowerPoint Presentation</vt:lpstr>
      <vt:lpstr>PowerPoint Presentation</vt:lpstr>
      <vt:lpstr>Don’t Call Them Dropouts: Understanding the Experiences of Young People Who Leave High School Before Graduation (America’s Promise Alliance 2014)</vt:lpstr>
      <vt:lpstr>Interrupted Enrollment Risk Factors Reported by Respondents</vt:lpstr>
      <vt:lpstr>ESSA Accountability Connection to Every Student Succeeds Act </vt:lpstr>
      <vt:lpstr>ESSA Accountability (cont)</vt:lpstr>
      <vt:lpstr>Next Steps: Improving Graduation</vt:lpstr>
      <vt:lpstr>Reflection/Sharing</vt:lpstr>
      <vt:lpstr>Ideas for a Theory of Action</vt:lpstr>
      <vt:lpstr>Contact Information &amp;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High School Graduation Outcomes</dc:title>
  <dc:creator>Sarah</dc:creator>
  <cp:lastModifiedBy>Administrator</cp:lastModifiedBy>
  <cp:revision>35</cp:revision>
  <dcterms:created xsi:type="dcterms:W3CDTF">2016-01-24T18:02:56Z</dcterms:created>
  <dcterms:modified xsi:type="dcterms:W3CDTF">2016-01-27T18:42:12Z</dcterms:modified>
</cp:coreProperties>
</file>