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341" r:id="rId2"/>
    <p:sldId id="323" r:id="rId3"/>
    <p:sldId id="324" r:id="rId4"/>
    <p:sldId id="325" r:id="rId5"/>
    <p:sldId id="326" r:id="rId6"/>
    <p:sldId id="327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76" autoAdjust="0"/>
    <p:restoredTop sz="92280" autoAdjust="0"/>
  </p:normalViewPr>
  <p:slideViewPr>
    <p:cSldViewPr snapToGrid="0" snapToObjects="1">
      <p:cViewPr>
        <p:scale>
          <a:sx n="100" d="100"/>
          <a:sy n="100" d="100"/>
        </p:scale>
        <p:origin x="-24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6DCF4D4-BC8D-41CC-9206-2019A6D8D89E}" type="datetimeFigureOut">
              <a:rPr lang="en-US"/>
              <a:pPr>
                <a:defRPr/>
              </a:pPr>
              <a:t>8/18/15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4A3E56-64E8-4506-953D-E0C950BC3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526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77C32F-D087-42B1-A80E-A4341E424BE6}" type="datetimeFigureOut">
              <a:rPr lang="en-US"/>
              <a:pPr>
                <a:defRPr/>
              </a:pPr>
              <a:t>8/18/15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43E265-91AD-4BA1-84F4-DDB52056B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124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Play– the holy grail to 0-5 and the dirty word to K-12…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82E4B-F2EE-114D-94EC-854836325B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15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Play– the holy grail to 0-5 and the dirty word to K-12…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82E4B-F2EE-114D-94EC-854836325B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15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82E4B-F2EE-114D-94EC-854836325B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15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they are getting assessed on this…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82E4B-F2EE-114D-94EC-854836325B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15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48650">
              <a:defRPr/>
            </a:pPr>
            <a:r>
              <a:rPr lang="en-US" baseline="0" dirty="0" smtClean="0"/>
              <a:t>PROMTING means change your answer…</a:t>
            </a:r>
          </a:p>
          <a:p>
            <a:pPr defTabSz="448650">
              <a:defRPr/>
            </a:pPr>
            <a:endParaRPr lang="en-US" baseline="0" dirty="0" smtClean="0"/>
          </a:p>
          <a:p>
            <a:pPr defTabSz="448650">
              <a:defRPr/>
            </a:pPr>
            <a:r>
              <a:rPr lang="en-US" baseline="0" dirty="0" smtClean="0"/>
              <a:t>Focusing on H.O.T. (Garcia said it, CCSS says it)</a:t>
            </a:r>
          </a:p>
          <a:p>
            <a:pPr defTabSz="448650">
              <a:defRPr/>
            </a:pPr>
            <a:endParaRPr lang="en-US" baseline="0" dirty="0" smtClean="0"/>
          </a:p>
          <a:p>
            <a:pPr defTabSz="448650">
              <a:defRPr/>
            </a:pPr>
            <a:r>
              <a:rPr lang="en-US" baseline="0" dirty="0" smtClean="0"/>
              <a:t>CLASS= classroom assessment scoring system</a:t>
            </a:r>
          </a:p>
          <a:p>
            <a:pPr defTabSz="448650">
              <a:defRPr/>
            </a:pPr>
            <a:r>
              <a:rPr lang="en-US" baseline="0" dirty="0" smtClean="0"/>
              <a:t>TPEP- Teacher Principal Evaluation System</a:t>
            </a:r>
          </a:p>
          <a:p>
            <a:pPr defTabSz="448650">
              <a:defRPr/>
            </a:pPr>
            <a:endParaRPr lang="en-US" baseline="0" dirty="0" smtClean="0"/>
          </a:p>
          <a:p>
            <a:pPr defTabSz="448650">
              <a:defRPr/>
            </a:pPr>
            <a:r>
              <a:rPr lang="en-US" baseline="0" dirty="0" smtClean="0"/>
              <a:t>TURN &amp; TALK??????????????????????????????????</a:t>
            </a:r>
          </a:p>
          <a:p>
            <a:pPr defTabSz="448650"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82E4B-F2EE-114D-94EC-854836325B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15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latin typeface="Calibri"/>
              </a:rPr>
              <a:pPr/>
              <a:t>8/18/15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5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latin typeface="Calibri"/>
              </a:rPr>
              <a:pPr/>
              <a:t>8/18/15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725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825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latin typeface="Calibri"/>
              </a:rPr>
              <a:pPr/>
              <a:t>8/18/15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4774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800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239E-C44C-054A-92FD-A8D9DA886E0B}" type="datetime1">
              <a:rPr lang="en-US" smtClean="0">
                <a:solidFill>
                  <a:prstClr val="white">
                    <a:lumMod val="65000"/>
                  </a:prstClr>
                </a:solidFill>
                <a:latin typeface="Century Gothic"/>
              </a:rPr>
              <a:pPr/>
              <a:t>8/18/15</a:t>
            </a:fld>
            <a:endParaRPr lang="en-US">
              <a:solidFill>
                <a:prstClr val="white">
                  <a:lumMod val="6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165" y="4801621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fontAlgn="auto">
              <a:spcAft>
                <a:spcPts val="0"/>
              </a:spcAft>
            </a:pPr>
            <a:endParaRPr sz="4200">
              <a:solidFill>
                <a:prstClr val="white"/>
              </a:solidFill>
              <a:latin typeface="Century Gothic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5" y="6263435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white"/>
                </a:solidFill>
                <a:latin typeface="Century Gothic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621"/>
            <a:ext cx="587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sz="3600">
                <a:solidFill>
                  <a:prstClr val="white"/>
                </a:solidFill>
                <a:latin typeface="Century Gothic"/>
                <a:ea typeface="+mn-ea"/>
                <a:cs typeface="+mn-cs"/>
                <a:sym typeface="Wingdings"/>
              </a:rPr>
              <a:t></a:t>
            </a:r>
            <a:endParaRPr sz="3600">
              <a:solidFill>
                <a:prstClr val="white"/>
              </a:solidFill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93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8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401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14:prism isContent="1"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28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latin typeface="Calibri"/>
              </a:rPr>
              <a:pPr/>
              <a:t>8/18/15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3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latin typeface="Calibri"/>
              </a:rPr>
              <a:pPr/>
              <a:t>8/18/15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67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latin typeface="Calibri"/>
              </a:rPr>
              <a:pPr/>
              <a:t>8/18/15</a:t>
            </a:fld>
            <a:endParaRPr lang="en-US" dirty="0"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347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latin typeface="Calibri"/>
              </a:rPr>
              <a:pPr/>
              <a:t>8/18/15</a:t>
            </a:fld>
            <a:endParaRPr lang="en-US" dirty="0"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162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latin typeface="Calibri"/>
              </a:rPr>
              <a:pPr/>
              <a:t>8/18/15</a:t>
            </a:fld>
            <a:endParaRPr lang="en-US" dirty="0"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709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5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032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57" y="6459832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>
                <a:latin typeface="Calibri"/>
              </a:rPr>
              <a:pPr/>
              <a:t>8/18/15</a:t>
            </a:fld>
            <a:endParaRPr lang="en-US" dirty="0"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832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637052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637052"/>
                </a:solidFill>
                <a:latin typeface="Calibri"/>
              </a:rPr>
              <a:pPr/>
              <a:t>‹#›</a:t>
            </a:fld>
            <a:endParaRPr lang="en-US" dirty="0">
              <a:solidFill>
                <a:srgbClr val="637052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096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5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latin typeface="Calibri"/>
              </a:rPr>
              <a:pPr/>
              <a:t>8/18/15</a:t>
            </a:fld>
            <a:endParaRPr lang="en-US" dirty="0"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199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3" y="6334316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84" y="6459832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832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67" y="6459832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43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Play, </a:t>
            </a:r>
            <a:r>
              <a:rPr lang="en-US" dirty="0" smtClean="0"/>
              <a:t>Reading, and Standards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4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 Early Learning Guidelines, and Brain Science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514757"/>
              </p:ext>
            </p:extLst>
          </p:nvPr>
        </p:nvGraphicFramePr>
        <p:xfrm>
          <a:off x="7" y="1846277"/>
          <a:ext cx="9143999" cy="5059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740"/>
                <a:gridCol w="7583259"/>
              </a:tblGrid>
              <a:tr h="29550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56579" marR="56579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="1" dirty="0" smtClean="0"/>
                        <a:t>Language, Literacy/Writing, &amp; Cognition</a:t>
                      </a:r>
                      <a:endParaRPr lang="en-US" sz="2800" dirty="0" smtClean="0"/>
                    </a:p>
                  </a:txBody>
                  <a:tcPr marL="56579" marR="5657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i="1" dirty="0" smtClean="0"/>
                        <a:t>Ages 0-1</a:t>
                      </a:r>
                      <a:endParaRPr lang="en-US" sz="2800" i="1" dirty="0"/>
                    </a:p>
                  </a:txBody>
                  <a:tcPr marL="56579" marR="5657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/>
                        <a:t>Listen</a:t>
                      </a:r>
                      <a:r>
                        <a:rPr lang="en-US" sz="2800" i="1" baseline="0" dirty="0" smtClean="0"/>
                        <a:t> and attend to language</a:t>
                      </a:r>
                      <a:endParaRPr lang="en-US" sz="28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/>
                        <a:t>Coo</a:t>
                      </a:r>
                      <a:r>
                        <a:rPr lang="en-US" sz="2800" i="1" baseline="0" dirty="0" smtClean="0"/>
                        <a:t> in response to speech and interaction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baseline="0" dirty="0" smtClean="0"/>
                        <a:t>Begin to distinguish sounds of home language</a:t>
                      </a:r>
                    </a:p>
                  </a:txBody>
                  <a:tcPr marL="56579" marR="56579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Ages</a:t>
                      </a:r>
                      <a:r>
                        <a:rPr lang="en-US" sz="2800" baseline="0" dirty="0" smtClean="0"/>
                        <a:t> 1-18mos</a:t>
                      </a:r>
                      <a:endParaRPr lang="en-US" sz="2800" dirty="0" smtClean="0"/>
                    </a:p>
                  </a:txBody>
                  <a:tcPr marL="56579" marR="56579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Listen to stories and caregivers</a:t>
                      </a:r>
                      <a:r>
                        <a:rPr lang="en-US" sz="2800" baseline="0" dirty="0" smtClean="0"/>
                        <a:t> narrate surroundings, </a:t>
                      </a:r>
                    </a:p>
                    <a:p>
                      <a:r>
                        <a:rPr lang="en-US" sz="2800" baseline="0" dirty="0" smtClean="0"/>
                        <a:t>Begin to say words and identify objects by name</a:t>
                      </a:r>
                    </a:p>
                    <a:p>
                      <a:r>
                        <a:rPr lang="en-US" sz="2800" baseline="0" dirty="0" smtClean="0"/>
                        <a:t>Use one word to convey meaning (e.g. “up”)</a:t>
                      </a:r>
                      <a:endParaRPr lang="en-US" sz="2800" dirty="0" smtClean="0"/>
                    </a:p>
                  </a:txBody>
                  <a:tcPr marL="56579" marR="56579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Ages 16</a:t>
                      </a:r>
                      <a:r>
                        <a:rPr lang="en-US" sz="2800" baseline="0" dirty="0" smtClean="0"/>
                        <a:t> mos</a:t>
                      </a:r>
                      <a:r>
                        <a:rPr lang="en-US" sz="2800" dirty="0" smtClean="0"/>
                        <a:t>-3</a:t>
                      </a:r>
                    </a:p>
                  </a:txBody>
                  <a:tcPr marL="56579" marR="56579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Listen to stories and ask questions</a:t>
                      </a:r>
                    </a:p>
                    <a:p>
                      <a:r>
                        <a:rPr lang="en-US" sz="2800" dirty="0" smtClean="0"/>
                        <a:t>Recount an event with help</a:t>
                      </a:r>
                    </a:p>
                    <a:p>
                      <a:r>
                        <a:rPr lang="en-US" sz="2800" dirty="0" smtClean="0"/>
                        <a:t>Communicate about recent activities</a:t>
                      </a:r>
                    </a:p>
                  </a:txBody>
                  <a:tcPr marL="56579" marR="5657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8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4400" b="1" dirty="0" smtClean="0"/>
              <a:t>Teaching Strategies Gold, </a:t>
            </a:r>
            <a:r>
              <a:rPr lang="en-US" sz="4400" b="1" dirty="0" err="1" smtClean="0"/>
              <a:t>WaKIDS</a:t>
            </a:r>
            <a:r>
              <a:rPr lang="en-US" sz="4400" b="1" dirty="0" smtClean="0"/>
              <a:t>, and WA Early Learning and Development Guidelines:</a:t>
            </a:r>
            <a:endParaRPr lang="en-US" sz="4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083079"/>
              </p:ext>
            </p:extLst>
          </p:nvPr>
        </p:nvGraphicFramePr>
        <p:xfrm>
          <a:off x="0" y="1784016"/>
          <a:ext cx="9144000" cy="5073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740"/>
                <a:gridCol w="7583260"/>
              </a:tblGrid>
              <a:tr h="528541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b="1" dirty="0" smtClean="0"/>
                        <a:t>Language, Literacy/Writing, &amp; Cognition</a:t>
                      </a:r>
                      <a:endParaRPr lang="en-US" sz="2400" dirty="0" smtClean="0"/>
                    </a:p>
                  </a:txBody>
                  <a:tcPr marL="68580" marR="68580"/>
                </a:tc>
              </a:tr>
              <a:tr h="951374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14b</a:t>
                      </a:r>
                    </a:p>
                    <a:p>
                      <a:r>
                        <a:rPr lang="en-US" sz="2400" i="1" dirty="0" smtClean="0"/>
                        <a:t>Ages 3&amp;4</a:t>
                      </a:r>
                      <a:endParaRPr lang="en-US" sz="2400" i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Engage in </a:t>
                      </a:r>
                      <a:r>
                        <a:rPr lang="en-US" sz="2400" i="1" dirty="0" err="1" smtClean="0"/>
                        <a:t>sociodramatic</a:t>
                      </a:r>
                      <a:r>
                        <a:rPr lang="en-US" sz="2400" i="1" dirty="0" smtClean="0"/>
                        <a:t> play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Adopt a variety of roles and feelings during pretend play</a:t>
                      </a:r>
                    </a:p>
                  </a:txBody>
                  <a:tcPr marL="68580" marR="68580"/>
                </a:tc>
              </a:tr>
              <a:tr h="137420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18c</a:t>
                      </a:r>
                    </a:p>
                    <a:p>
                      <a:r>
                        <a:rPr lang="en-US" sz="2400" dirty="0" smtClean="0"/>
                        <a:t>Ages 4&amp;5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Retell stories </a:t>
                      </a:r>
                    </a:p>
                    <a:p>
                      <a:r>
                        <a:rPr lang="en-US" sz="2400" dirty="0" smtClean="0"/>
                        <a:t>Tell some details in a sequence of events</a:t>
                      </a:r>
                    </a:p>
                    <a:p>
                      <a:r>
                        <a:rPr lang="en-US" sz="2400" dirty="0" smtClean="0"/>
                        <a:t>Tell</a:t>
                      </a:r>
                      <a:r>
                        <a:rPr lang="en-US" sz="2400" baseline="0" dirty="0" smtClean="0"/>
                        <a:t> short make believe stories with adult help</a:t>
                      </a:r>
                      <a:endParaRPr lang="en-US" sz="2400" dirty="0"/>
                    </a:p>
                  </a:txBody>
                  <a:tcPr marL="68580" marR="68580"/>
                </a:tc>
              </a:tr>
              <a:tr h="22198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19b</a:t>
                      </a:r>
                    </a:p>
                    <a:p>
                      <a:r>
                        <a:rPr lang="en-US" sz="2400" dirty="0" smtClean="0"/>
                        <a:t>Ages 3&amp;4</a:t>
                      </a:r>
                    </a:p>
                    <a:p>
                      <a:r>
                        <a:rPr lang="en-US" sz="2400" dirty="0" smtClean="0"/>
                        <a:t>Ages</a:t>
                      </a:r>
                      <a:r>
                        <a:rPr lang="en-US" sz="2400" baseline="0" dirty="0" smtClean="0"/>
                        <a:t> 4&amp;5</a:t>
                      </a:r>
                      <a:endParaRPr lang="en-US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Write to convey meaning 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Draw shapes and lines using crayons or pencils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Write some letters</a:t>
                      </a:r>
                      <a:r>
                        <a:rPr lang="en-US" sz="2400" baseline="0" dirty="0" smtClean="0"/>
                        <a:t> and numbers</a:t>
                      </a:r>
                      <a:endParaRPr lang="en-US" sz="2400" dirty="0" smtClean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10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400" b="1" dirty="0"/>
              <a:t>Common Core State Standards: </a:t>
            </a:r>
            <a:br>
              <a:rPr lang="en-US" sz="4400" b="1" dirty="0"/>
            </a:br>
            <a:r>
              <a:rPr lang="en-US" sz="4400" b="1" dirty="0" smtClean="0"/>
              <a:t>Speaking and Listening</a:t>
            </a:r>
            <a:endParaRPr lang="en-US" sz="4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849744"/>
              </p:ext>
            </p:extLst>
          </p:nvPr>
        </p:nvGraphicFramePr>
        <p:xfrm>
          <a:off x="0" y="1846277"/>
          <a:ext cx="9144000" cy="5011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059"/>
                <a:gridCol w="7571941"/>
              </a:tblGrid>
              <a:tr h="68709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Kinder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describe people, places and events</a:t>
                      </a:r>
                      <a:endParaRPr lang="en-US" sz="2800" dirty="0"/>
                    </a:p>
                  </a:txBody>
                  <a:tcPr marL="68580" marR="68580"/>
                </a:tc>
              </a:tr>
              <a:tr h="125293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r>
                        <a:rPr lang="en-US" sz="2800" baseline="30000" dirty="0" smtClean="0"/>
                        <a:t>st</a:t>
                      </a:r>
                      <a:endParaRPr lang="en-US" sz="2800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describe people, places and events</a:t>
                      </a:r>
                      <a:r>
                        <a:rPr lang="en-US" sz="2800" baseline="0" dirty="0" smtClean="0"/>
                        <a:t> with detail and express feelings</a:t>
                      </a:r>
                      <a:endParaRPr lang="en-US" sz="2800" dirty="0" smtClean="0"/>
                    </a:p>
                  </a:txBody>
                  <a:tcPr marL="68580" marR="68580"/>
                </a:tc>
              </a:tr>
              <a:tr h="125293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nd</a:t>
                      </a:r>
                      <a:endParaRPr lang="en-US" sz="2800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tell a story or recount experience with relevant facts and descriptive details</a:t>
                      </a:r>
                      <a:endParaRPr lang="en-US" sz="2800" dirty="0"/>
                    </a:p>
                  </a:txBody>
                  <a:tcPr marL="68580" marR="68580"/>
                </a:tc>
              </a:tr>
              <a:tr h="181877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r>
                        <a:rPr lang="en-US" sz="2800" baseline="30000" dirty="0" smtClean="0"/>
                        <a:t>rd</a:t>
                      </a:r>
                      <a:endParaRPr lang="en-US" sz="2800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Report on a topic or text,</a:t>
                      </a:r>
                      <a:r>
                        <a:rPr lang="en-US" sz="2800" baseline="0" dirty="0" smtClean="0"/>
                        <a:t> tell a story or recount an experience </a:t>
                      </a:r>
                      <a:r>
                        <a:rPr lang="en-US" sz="2800" dirty="0" smtClean="0"/>
                        <a:t>with relevant facts and descriptive details, in</a:t>
                      </a:r>
                      <a:r>
                        <a:rPr lang="en-US" sz="2800" baseline="0" dirty="0" smtClean="0"/>
                        <a:t> a coherent way with appropriate pace</a:t>
                      </a:r>
                      <a:endParaRPr lang="en-US" sz="2800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19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400" b="1" dirty="0" smtClean="0"/>
              <a:t>Common Core State Standards: Writing</a:t>
            </a:r>
            <a:endParaRPr lang="en-US" sz="4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685861"/>
              </p:ext>
            </p:extLst>
          </p:nvPr>
        </p:nvGraphicFramePr>
        <p:xfrm>
          <a:off x="0" y="1862681"/>
          <a:ext cx="9144000" cy="4995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758"/>
                <a:gridCol w="7533242"/>
              </a:tblGrid>
              <a:tr h="133955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Kinder</a:t>
                      </a:r>
                    </a:p>
                    <a:p>
                      <a:endParaRPr lang="en-US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ea typeface="Calibri"/>
                          <a:cs typeface="Calibri"/>
                        </a:rPr>
                        <a:t>Use</a:t>
                      </a:r>
                      <a:r>
                        <a:rPr lang="en-US" sz="2800" baseline="0" dirty="0" smtClean="0">
                          <a:solidFill>
                            <a:srgbClr val="000000"/>
                          </a:solidFill>
                          <a:ea typeface="Calibri"/>
                          <a:cs typeface="Calibri"/>
                        </a:rPr>
                        <a:t> a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a typeface="Calibri"/>
                          <a:cs typeface="Calibri"/>
                        </a:rPr>
                        <a:t> combination of drawing and dictating to narrate</a:t>
                      </a:r>
                    </a:p>
                  </a:txBody>
                  <a:tcPr marL="68580" marR="68580"/>
                </a:tc>
              </a:tr>
              <a:tr h="121859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r>
                        <a:rPr lang="en-US" sz="2800" baseline="30000" dirty="0" smtClean="0"/>
                        <a:t>st</a:t>
                      </a:r>
                      <a:endParaRPr lang="en-US" sz="2800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ea typeface="Calibri"/>
                          <a:cs typeface="Calibri"/>
                        </a:rPr>
                        <a:t>Write narratives with more</a:t>
                      </a:r>
                      <a:r>
                        <a:rPr lang="en-US" sz="2800" baseline="0" dirty="0" smtClean="0">
                          <a:solidFill>
                            <a:srgbClr val="000000"/>
                          </a:solidFill>
                          <a:ea typeface="Calibri"/>
                          <a:cs typeface="Calibri"/>
                        </a:rPr>
                        <a:t> than two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a typeface="Calibri"/>
                          <a:cs typeface="Calibri"/>
                        </a:rPr>
                        <a:t> sequenced events</a:t>
                      </a:r>
                      <a:r>
                        <a:rPr lang="en-US" sz="2800" dirty="0" smtClean="0"/>
                        <a:t> </a:t>
                      </a:r>
                    </a:p>
                  </a:txBody>
                  <a:tcPr marL="68580" marR="68580"/>
                </a:tc>
              </a:tr>
              <a:tr h="121859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nd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Write narratives with well elaborated sequence of events, details and closure</a:t>
                      </a:r>
                      <a:endParaRPr lang="en-US" sz="2800" dirty="0"/>
                    </a:p>
                  </a:txBody>
                  <a:tcPr marL="68580" marR="68580"/>
                </a:tc>
              </a:tr>
              <a:tr h="121859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r>
                        <a:rPr lang="en-US" sz="2800" baseline="30000" dirty="0" smtClean="0"/>
                        <a:t>rd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nd</a:t>
                      </a:r>
                      <a:r>
                        <a:rPr lang="en-US" sz="2800" dirty="0" smtClean="0"/>
                        <a:t> grade plus… Establish the story with characters</a:t>
                      </a:r>
                      <a:r>
                        <a:rPr lang="en-US" sz="2800" baseline="0" dirty="0" smtClean="0"/>
                        <a:t> and setting</a:t>
                      </a:r>
                      <a:r>
                        <a:rPr lang="en-US" sz="2800" dirty="0" smtClean="0"/>
                        <a:t>, and provides dialogue</a:t>
                      </a:r>
                      <a:endParaRPr lang="en-US" sz="2800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95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600" b="1" dirty="0" smtClean="0"/>
              <a:t>WA-ELDG, CLASS and TPEP Observation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781567"/>
              </p:ext>
            </p:extLst>
          </p:nvPr>
        </p:nvGraphicFramePr>
        <p:xfrm>
          <a:off x="0" y="1737364"/>
          <a:ext cx="9144000" cy="5202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7805"/>
                <a:gridCol w="3057805"/>
                <a:gridCol w="3028390"/>
              </a:tblGrid>
              <a:tr h="1655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WA Early Learning and Development Guidelines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CLASS: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Instructional Support Domain (Language Modeling)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TPEP: Questioning and Probing;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Danielson (distinguished)</a:t>
                      </a:r>
                      <a:endParaRPr lang="en-US" sz="2400" dirty="0"/>
                    </a:p>
                  </a:txBody>
                  <a:tcPr marL="68580" marR="68580"/>
                </a:tc>
              </a:tr>
              <a:tr h="354748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Help children take turns listening and talking in conversations, Use a wide vocabulary, and ask children</a:t>
                      </a:r>
                      <a:r>
                        <a:rPr lang="en-US" sz="2400" baseline="0" dirty="0" smtClean="0"/>
                        <a:t> questions that require more than a one word responses</a:t>
                      </a:r>
                      <a:endParaRPr lang="en-US" sz="2400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Repetition</a:t>
                      </a:r>
                      <a:r>
                        <a:rPr lang="en-US" sz="2400" b="1" baseline="0" dirty="0" smtClean="0"/>
                        <a:t> and extension </a:t>
                      </a:r>
                      <a:r>
                        <a:rPr lang="en-US" sz="2400" baseline="0" dirty="0" smtClean="0"/>
                        <a:t>honors and models language use</a:t>
                      </a:r>
                    </a:p>
                    <a:p>
                      <a:r>
                        <a:rPr lang="en-US" sz="2400" baseline="0" dirty="0" smtClean="0"/>
                        <a:t>Teachers ask </a:t>
                      </a:r>
                      <a:r>
                        <a:rPr lang="en-US" sz="2400" b="1" baseline="0" dirty="0" smtClean="0"/>
                        <a:t>Open-ended questions </a:t>
                      </a:r>
                      <a:r>
                        <a:rPr lang="en-US" sz="2400" baseline="0" dirty="0" smtClean="0"/>
                        <a:t>that require more language use</a:t>
                      </a:r>
                      <a:endParaRPr lang="en-US" sz="2400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Teacher uses a variety or series of questions or prompts to challenge students cognitively, advance high-level thinking and discourse, and promote metacognition</a:t>
                      </a:r>
                      <a:endParaRPr lang="en-US" sz="2400" dirty="0" smtClean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18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3574</TotalTime>
  <Words>527</Words>
  <Application>Microsoft Macintosh PowerPoint</Application>
  <PresentationFormat>On-screen Show (4:3)</PresentationFormat>
  <Paragraphs>78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Retrospect</vt:lpstr>
      <vt:lpstr>Play, Reading, and Standards</vt:lpstr>
      <vt:lpstr>WA Early Learning Guidelines, and Brain Science </vt:lpstr>
      <vt:lpstr>Teaching Strategies Gold, WaKIDS, and WA Early Learning and Development Guidelines:</vt:lpstr>
      <vt:lpstr>Common Core State Standards:  Speaking and Listening</vt:lpstr>
      <vt:lpstr>Common Core State Standards: Writing</vt:lpstr>
      <vt:lpstr>WA-ELDG, CLASS and TPEP Observation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Molly Branson</dc:creator>
  <cp:lastModifiedBy>Molly Branson</cp:lastModifiedBy>
  <cp:revision>88</cp:revision>
  <dcterms:created xsi:type="dcterms:W3CDTF">2013-08-31T19:28:21Z</dcterms:created>
  <dcterms:modified xsi:type="dcterms:W3CDTF">2015-08-18T15:36:01Z</dcterms:modified>
</cp:coreProperties>
</file>