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3" r:id="rId1"/>
  </p:sldMasterIdLst>
  <p:handoutMasterIdLst>
    <p:handoutMasterId r:id="rId57"/>
  </p:handoutMasterIdLst>
  <p:sldIdLst>
    <p:sldId id="256" r:id="rId2"/>
    <p:sldId id="373" r:id="rId3"/>
    <p:sldId id="374" r:id="rId4"/>
    <p:sldId id="375" r:id="rId5"/>
    <p:sldId id="259" r:id="rId6"/>
    <p:sldId id="356" r:id="rId7"/>
    <p:sldId id="354" r:id="rId8"/>
    <p:sldId id="357" r:id="rId9"/>
    <p:sldId id="358" r:id="rId10"/>
    <p:sldId id="359" r:id="rId11"/>
    <p:sldId id="355" r:id="rId12"/>
    <p:sldId id="360" r:id="rId13"/>
    <p:sldId id="262" r:id="rId14"/>
    <p:sldId id="263" r:id="rId15"/>
    <p:sldId id="267" r:id="rId16"/>
    <p:sldId id="268" r:id="rId17"/>
    <p:sldId id="270" r:id="rId18"/>
    <p:sldId id="271" r:id="rId19"/>
    <p:sldId id="272" r:id="rId20"/>
    <p:sldId id="274" r:id="rId21"/>
    <p:sldId id="280" r:id="rId22"/>
    <p:sldId id="278" r:id="rId23"/>
    <p:sldId id="279" r:id="rId24"/>
    <p:sldId id="281" r:id="rId25"/>
    <p:sldId id="284" r:id="rId26"/>
    <p:sldId id="285" r:id="rId27"/>
    <p:sldId id="296" r:id="rId28"/>
    <p:sldId id="297" r:id="rId29"/>
    <p:sldId id="300" r:id="rId30"/>
    <p:sldId id="302" r:id="rId31"/>
    <p:sldId id="303" r:id="rId32"/>
    <p:sldId id="304" r:id="rId33"/>
    <p:sldId id="306" r:id="rId34"/>
    <p:sldId id="307" r:id="rId35"/>
    <p:sldId id="308" r:id="rId36"/>
    <p:sldId id="309" r:id="rId37"/>
    <p:sldId id="310" r:id="rId38"/>
    <p:sldId id="311" r:id="rId39"/>
    <p:sldId id="319" r:id="rId40"/>
    <p:sldId id="320" r:id="rId41"/>
    <p:sldId id="321" r:id="rId42"/>
    <p:sldId id="322" r:id="rId43"/>
    <p:sldId id="328" r:id="rId44"/>
    <p:sldId id="329" r:id="rId45"/>
    <p:sldId id="332" r:id="rId46"/>
    <p:sldId id="333" r:id="rId47"/>
    <p:sldId id="331" r:id="rId48"/>
    <p:sldId id="372" r:id="rId49"/>
    <p:sldId id="371" r:id="rId50"/>
    <p:sldId id="363" r:id="rId51"/>
    <p:sldId id="364" r:id="rId52"/>
    <p:sldId id="366" r:id="rId53"/>
    <p:sldId id="367" r:id="rId54"/>
    <p:sldId id="368" r:id="rId55"/>
    <p:sldId id="376"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0" d="100"/>
          <a:sy n="130" d="100"/>
        </p:scale>
        <p:origin x="-96"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handoutMaster" Target="handoutMasters/handout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8995AB-D05C-D54B-8708-9E33B225488B}"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648FC390-F47A-EE4E-B353-C4AFFD4F757F}">
      <dgm:prSet phldrT="[Text]" custT="1"/>
      <dgm:spPr/>
      <dgm:t>
        <a:bodyPr/>
        <a:lstStyle/>
        <a:p>
          <a:r>
            <a:rPr lang="en-US" sz="2800" b="1" dirty="0" smtClean="0"/>
            <a:t>Three Sources</a:t>
          </a:r>
          <a:endParaRPr lang="en-US" sz="2800" b="1" dirty="0"/>
        </a:p>
      </dgm:t>
    </dgm:pt>
    <dgm:pt modelId="{5B09E07F-9520-9A4F-97DF-3A9AD13D637C}" type="parTrans" cxnId="{477968B9-33C0-DC46-B251-C24A79E19D8F}">
      <dgm:prSet/>
      <dgm:spPr/>
      <dgm:t>
        <a:bodyPr/>
        <a:lstStyle/>
        <a:p>
          <a:endParaRPr lang="en-US"/>
        </a:p>
      </dgm:t>
    </dgm:pt>
    <dgm:pt modelId="{B1AD41FA-AFA5-4D4A-8575-4AE4350DFFB3}" type="sibTrans" cxnId="{477968B9-33C0-DC46-B251-C24A79E19D8F}">
      <dgm:prSet/>
      <dgm:spPr/>
      <dgm:t>
        <a:bodyPr/>
        <a:lstStyle/>
        <a:p>
          <a:endParaRPr lang="en-US"/>
        </a:p>
      </dgm:t>
    </dgm:pt>
    <dgm:pt modelId="{32FA2196-B637-7641-8C02-A31AF2A6B9A9}">
      <dgm:prSet phldrT="[Text]"/>
      <dgm:spPr/>
      <dgm:t>
        <a:bodyPr/>
        <a:lstStyle/>
        <a:p>
          <a:r>
            <a:rPr lang="en-US" dirty="0" smtClean="0"/>
            <a:t>Collective bargaining agreement	</a:t>
          </a:r>
          <a:endParaRPr lang="en-US" dirty="0"/>
        </a:p>
      </dgm:t>
    </dgm:pt>
    <dgm:pt modelId="{E3A03870-6899-2B47-91C0-57042858D7F7}" type="parTrans" cxnId="{5E58EC2E-2156-C34D-AA66-1E3E076B82A7}">
      <dgm:prSet/>
      <dgm:spPr/>
      <dgm:t>
        <a:bodyPr/>
        <a:lstStyle/>
        <a:p>
          <a:endParaRPr lang="en-US"/>
        </a:p>
      </dgm:t>
    </dgm:pt>
    <dgm:pt modelId="{0A41BD4E-9B16-A846-8B75-B2BEB886C8F5}" type="sibTrans" cxnId="{5E58EC2E-2156-C34D-AA66-1E3E076B82A7}">
      <dgm:prSet/>
      <dgm:spPr/>
      <dgm:t>
        <a:bodyPr/>
        <a:lstStyle/>
        <a:p>
          <a:endParaRPr lang="en-US"/>
        </a:p>
      </dgm:t>
    </dgm:pt>
    <dgm:pt modelId="{06600582-251A-7B47-8EE2-79A93656BDEA}">
      <dgm:prSet phldrT="[Text]"/>
      <dgm:spPr/>
      <dgm:t>
        <a:bodyPr/>
        <a:lstStyle/>
        <a:p>
          <a:r>
            <a:rPr lang="en-US" dirty="0" smtClean="0"/>
            <a:t>Individual employment contract</a:t>
          </a:r>
          <a:endParaRPr lang="en-US" dirty="0"/>
        </a:p>
      </dgm:t>
    </dgm:pt>
    <dgm:pt modelId="{DF1E1944-A407-7147-A087-ED644D26E7BA}" type="parTrans" cxnId="{6CFF0D0E-48CD-364B-A37F-634BC214CEB9}">
      <dgm:prSet/>
      <dgm:spPr/>
      <dgm:t>
        <a:bodyPr/>
        <a:lstStyle/>
        <a:p>
          <a:endParaRPr lang="en-US"/>
        </a:p>
      </dgm:t>
    </dgm:pt>
    <dgm:pt modelId="{D7B6F437-B652-184D-8485-B2B9BFEFCD1D}" type="sibTrans" cxnId="{6CFF0D0E-48CD-364B-A37F-634BC214CEB9}">
      <dgm:prSet/>
      <dgm:spPr/>
      <dgm:t>
        <a:bodyPr/>
        <a:lstStyle/>
        <a:p>
          <a:endParaRPr lang="en-US"/>
        </a:p>
      </dgm:t>
    </dgm:pt>
    <dgm:pt modelId="{218AD2DB-DF65-EE49-B385-51916B68F758}">
      <dgm:prSet phldrT="[Text]"/>
      <dgm:spPr/>
      <dgm:t>
        <a:bodyPr/>
        <a:lstStyle/>
        <a:p>
          <a:r>
            <a:rPr lang="en-US" dirty="0" smtClean="0"/>
            <a:t>Statutory/Constitutional</a:t>
          </a:r>
          <a:endParaRPr lang="en-US" dirty="0"/>
        </a:p>
      </dgm:t>
    </dgm:pt>
    <dgm:pt modelId="{C0051253-C279-CC47-99BD-393EC77ED62A}" type="parTrans" cxnId="{1FEBDE9D-6587-A949-B2FC-3E79B3A03733}">
      <dgm:prSet/>
      <dgm:spPr/>
      <dgm:t>
        <a:bodyPr/>
        <a:lstStyle/>
        <a:p>
          <a:endParaRPr lang="en-US"/>
        </a:p>
      </dgm:t>
    </dgm:pt>
    <dgm:pt modelId="{EC527392-EBA9-5943-826C-D78DB5F87984}" type="sibTrans" cxnId="{1FEBDE9D-6587-A949-B2FC-3E79B3A03733}">
      <dgm:prSet/>
      <dgm:spPr/>
      <dgm:t>
        <a:bodyPr/>
        <a:lstStyle/>
        <a:p>
          <a:endParaRPr lang="en-US"/>
        </a:p>
      </dgm:t>
    </dgm:pt>
    <dgm:pt modelId="{F32C1612-2909-264A-923E-C54EC928B5D1}" type="pres">
      <dgm:prSet presAssocID="{3C8995AB-D05C-D54B-8708-9E33B225488B}" presName="hierChild1" presStyleCnt="0">
        <dgm:presLayoutVars>
          <dgm:orgChart val="1"/>
          <dgm:chPref val="1"/>
          <dgm:dir/>
          <dgm:animOne val="branch"/>
          <dgm:animLvl val="lvl"/>
          <dgm:resizeHandles/>
        </dgm:presLayoutVars>
      </dgm:prSet>
      <dgm:spPr/>
      <dgm:t>
        <a:bodyPr/>
        <a:lstStyle/>
        <a:p>
          <a:endParaRPr lang="en-US"/>
        </a:p>
      </dgm:t>
    </dgm:pt>
    <dgm:pt modelId="{67D1B472-9B5F-D14B-A849-1C7A795EAB19}" type="pres">
      <dgm:prSet presAssocID="{648FC390-F47A-EE4E-B353-C4AFFD4F757F}" presName="hierRoot1" presStyleCnt="0">
        <dgm:presLayoutVars>
          <dgm:hierBranch val="init"/>
        </dgm:presLayoutVars>
      </dgm:prSet>
      <dgm:spPr/>
    </dgm:pt>
    <dgm:pt modelId="{20A2BAAA-2E27-914D-AF88-F5505C1B60B9}" type="pres">
      <dgm:prSet presAssocID="{648FC390-F47A-EE4E-B353-C4AFFD4F757F}" presName="rootComposite1" presStyleCnt="0"/>
      <dgm:spPr/>
    </dgm:pt>
    <dgm:pt modelId="{2677C75A-75B1-0E46-9A3F-943E9430B803}" type="pres">
      <dgm:prSet presAssocID="{648FC390-F47A-EE4E-B353-C4AFFD4F757F}" presName="rootText1" presStyleLbl="node0" presStyleIdx="0" presStyleCnt="1" custLinFactNeighborX="-1820">
        <dgm:presLayoutVars>
          <dgm:chPref val="3"/>
        </dgm:presLayoutVars>
      </dgm:prSet>
      <dgm:spPr/>
      <dgm:t>
        <a:bodyPr/>
        <a:lstStyle/>
        <a:p>
          <a:endParaRPr lang="en-US"/>
        </a:p>
      </dgm:t>
    </dgm:pt>
    <dgm:pt modelId="{58CA21B4-1D31-0141-B1FB-9640323B23EB}" type="pres">
      <dgm:prSet presAssocID="{648FC390-F47A-EE4E-B353-C4AFFD4F757F}" presName="rootConnector1" presStyleLbl="node1" presStyleIdx="0" presStyleCnt="0"/>
      <dgm:spPr/>
      <dgm:t>
        <a:bodyPr/>
        <a:lstStyle/>
        <a:p>
          <a:endParaRPr lang="en-US"/>
        </a:p>
      </dgm:t>
    </dgm:pt>
    <dgm:pt modelId="{FF92B3EE-5876-844F-A9D6-5ECBD5C61326}" type="pres">
      <dgm:prSet presAssocID="{648FC390-F47A-EE4E-B353-C4AFFD4F757F}" presName="hierChild2" presStyleCnt="0"/>
      <dgm:spPr/>
    </dgm:pt>
    <dgm:pt modelId="{5209F032-F915-D34F-B9AD-1A654B0A7A12}" type="pres">
      <dgm:prSet presAssocID="{E3A03870-6899-2B47-91C0-57042858D7F7}" presName="Name37" presStyleLbl="parChTrans1D2" presStyleIdx="0" presStyleCnt="3"/>
      <dgm:spPr/>
      <dgm:t>
        <a:bodyPr/>
        <a:lstStyle/>
        <a:p>
          <a:endParaRPr lang="en-US"/>
        </a:p>
      </dgm:t>
    </dgm:pt>
    <dgm:pt modelId="{C22ED7A6-6600-D747-84B4-7E65F7E9B295}" type="pres">
      <dgm:prSet presAssocID="{32FA2196-B637-7641-8C02-A31AF2A6B9A9}" presName="hierRoot2" presStyleCnt="0">
        <dgm:presLayoutVars>
          <dgm:hierBranch val="init"/>
        </dgm:presLayoutVars>
      </dgm:prSet>
      <dgm:spPr/>
    </dgm:pt>
    <dgm:pt modelId="{7E5C1C8D-B4CA-BE49-AE5F-C3C126DF47A5}" type="pres">
      <dgm:prSet presAssocID="{32FA2196-B637-7641-8C02-A31AF2A6B9A9}" presName="rootComposite" presStyleCnt="0"/>
      <dgm:spPr/>
    </dgm:pt>
    <dgm:pt modelId="{6640F9C8-0B68-2A41-A899-EE475D3C2A97}" type="pres">
      <dgm:prSet presAssocID="{32FA2196-B637-7641-8C02-A31AF2A6B9A9}" presName="rootText" presStyleLbl="node2" presStyleIdx="0" presStyleCnt="3">
        <dgm:presLayoutVars>
          <dgm:chPref val="3"/>
        </dgm:presLayoutVars>
      </dgm:prSet>
      <dgm:spPr/>
      <dgm:t>
        <a:bodyPr/>
        <a:lstStyle/>
        <a:p>
          <a:endParaRPr lang="en-US"/>
        </a:p>
      </dgm:t>
    </dgm:pt>
    <dgm:pt modelId="{0E7147AF-3425-BA4C-B379-39326C15271B}" type="pres">
      <dgm:prSet presAssocID="{32FA2196-B637-7641-8C02-A31AF2A6B9A9}" presName="rootConnector" presStyleLbl="node2" presStyleIdx="0" presStyleCnt="3"/>
      <dgm:spPr/>
      <dgm:t>
        <a:bodyPr/>
        <a:lstStyle/>
        <a:p>
          <a:endParaRPr lang="en-US"/>
        </a:p>
      </dgm:t>
    </dgm:pt>
    <dgm:pt modelId="{DB3E1A26-1472-9243-9FF7-A84F14921E30}" type="pres">
      <dgm:prSet presAssocID="{32FA2196-B637-7641-8C02-A31AF2A6B9A9}" presName="hierChild4" presStyleCnt="0"/>
      <dgm:spPr/>
    </dgm:pt>
    <dgm:pt modelId="{6106E4F2-AD78-CD4E-AAE2-78B0D7A38821}" type="pres">
      <dgm:prSet presAssocID="{32FA2196-B637-7641-8C02-A31AF2A6B9A9}" presName="hierChild5" presStyleCnt="0"/>
      <dgm:spPr/>
    </dgm:pt>
    <dgm:pt modelId="{1148198E-0D99-654E-9397-A3205C02CFFE}" type="pres">
      <dgm:prSet presAssocID="{DF1E1944-A407-7147-A087-ED644D26E7BA}" presName="Name37" presStyleLbl="parChTrans1D2" presStyleIdx="1" presStyleCnt="3"/>
      <dgm:spPr/>
      <dgm:t>
        <a:bodyPr/>
        <a:lstStyle/>
        <a:p>
          <a:endParaRPr lang="en-US"/>
        </a:p>
      </dgm:t>
    </dgm:pt>
    <dgm:pt modelId="{E7D6E7B7-E1A6-7140-B1C8-5D7A2952DB89}" type="pres">
      <dgm:prSet presAssocID="{06600582-251A-7B47-8EE2-79A93656BDEA}" presName="hierRoot2" presStyleCnt="0">
        <dgm:presLayoutVars>
          <dgm:hierBranch val="init"/>
        </dgm:presLayoutVars>
      </dgm:prSet>
      <dgm:spPr/>
    </dgm:pt>
    <dgm:pt modelId="{01A9EDDB-AAF1-E94D-B781-B0CFD4387030}" type="pres">
      <dgm:prSet presAssocID="{06600582-251A-7B47-8EE2-79A93656BDEA}" presName="rootComposite" presStyleCnt="0"/>
      <dgm:spPr/>
    </dgm:pt>
    <dgm:pt modelId="{F99897F6-7599-1842-A976-ED5477BAA277}" type="pres">
      <dgm:prSet presAssocID="{06600582-251A-7B47-8EE2-79A93656BDEA}" presName="rootText" presStyleLbl="node2" presStyleIdx="1" presStyleCnt="3">
        <dgm:presLayoutVars>
          <dgm:chPref val="3"/>
        </dgm:presLayoutVars>
      </dgm:prSet>
      <dgm:spPr/>
      <dgm:t>
        <a:bodyPr/>
        <a:lstStyle/>
        <a:p>
          <a:endParaRPr lang="en-US"/>
        </a:p>
      </dgm:t>
    </dgm:pt>
    <dgm:pt modelId="{2CDD39F9-E7C6-A44C-9CCA-318AD0A02D02}" type="pres">
      <dgm:prSet presAssocID="{06600582-251A-7B47-8EE2-79A93656BDEA}" presName="rootConnector" presStyleLbl="node2" presStyleIdx="1" presStyleCnt="3"/>
      <dgm:spPr/>
      <dgm:t>
        <a:bodyPr/>
        <a:lstStyle/>
        <a:p>
          <a:endParaRPr lang="en-US"/>
        </a:p>
      </dgm:t>
    </dgm:pt>
    <dgm:pt modelId="{7AF5EA68-A9E3-4344-8F3D-911AF6EF0161}" type="pres">
      <dgm:prSet presAssocID="{06600582-251A-7B47-8EE2-79A93656BDEA}" presName="hierChild4" presStyleCnt="0"/>
      <dgm:spPr/>
    </dgm:pt>
    <dgm:pt modelId="{6FE5DF3B-AD36-5A43-B415-479564316C49}" type="pres">
      <dgm:prSet presAssocID="{06600582-251A-7B47-8EE2-79A93656BDEA}" presName="hierChild5" presStyleCnt="0"/>
      <dgm:spPr/>
    </dgm:pt>
    <dgm:pt modelId="{0EBD1486-16B4-3B43-900A-494459801AC6}" type="pres">
      <dgm:prSet presAssocID="{C0051253-C279-CC47-99BD-393EC77ED62A}" presName="Name37" presStyleLbl="parChTrans1D2" presStyleIdx="2" presStyleCnt="3"/>
      <dgm:spPr/>
      <dgm:t>
        <a:bodyPr/>
        <a:lstStyle/>
        <a:p>
          <a:endParaRPr lang="en-US"/>
        </a:p>
      </dgm:t>
    </dgm:pt>
    <dgm:pt modelId="{F5F8C6BA-56D9-254F-84FA-847E42310D95}" type="pres">
      <dgm:prSet presAssocID="{218AD2DB-DF65-EE49-B385-51916B68F758}" presName="hierRoot2" presStyleCnt="0">
        <dgm:presLayoutVars>
          <dgm:hierBranch val="init"/>
        </dgm:presLayoutVars>
      </dgm:prSet>
      <dgm:spPr/>
    </dgm:pt>
    <dgm:pt modelId="{9667C5EF-85D1-294B-BD48-E48AB09784EE}" type="pres">
      <dgm:prSet presAssocID="{218AD2DB-DF65-EE49-B385-51916B68F758}" presName="rootComposite" presStyleCnt="0"/>
      <dgm:spPr/>
    </dgm:pt>
    <dgm:pt modelId="{2735CCCE-2665-CD42-BAA6-B5FCE4300B9C}" type="pres">
      <dgm:prSet presAssocID="{218AD2DB-DF65-EE49-B385-51916B68F758}" presName="rootText" presStyleLbl="node2" presStyleIdx="2" presStyleCnt="3">
        <dgm:presLayoutVars>
          <dgm:chPref val="3"/>
        </dgm:presLayoutVars>
      </dgm:prSet>
      <dgm:spPr/>
      <dgm:t>
        <a:bodyPr/>
        <a:lstStyle/>
        <a:p>
          <a:endParaRPr lang="en-US"/>
        </a:p>
      </dgm:t>
    </dgm:pt>
    <dgm:pt modelId="{58C47C26-2B2E-444A-BE56-A9DEAE3E13E2}" type="pres">
      <dgm:prSet presAssocID="{218AD2DB-DF65-EE49-B385-51916B68F758}" presName="rootConnector" presStyleLbl="node2" presStyleIdx="2" presStyleCnt="3"/>
      <dgm:spPr/>
      <dgm:t>
        <a:bodyPr/>
        <a:lstStyle/>
        <a:p>
          <a:endParaRPr lang="en-US"/>
        </a:p>
      </dgm:t>
    </dgm:pt>
    <dgm:pt modelId="{BCA7BF41-AE84-5941-974C-DC8B4D62E5FD}" type="pres">
      <dgm:prSet presAssocID="{218AD2DB-DF65-EE49-B385-51916B68F758}" presName="hierChild4" presStyleCnt="0"/>
      <dgm:spPr/>
    </dgm:pt>
    <dgm:pt modelId="{A6C35E7B-3FA4-134C-9E48-9EF5B0493068}" type="pres">
      <dgm:prSet presAssocID="{218AD2DB-DF65-EE49-B385-51916B68F758}" presName="hierChild5" presStyleCnt="0"/>
      <dgm:spPr/>
    </dgm:pt>
    <dgm:pt modelId="{334727FF-F63B-9943-BCF4-D35107261136}" type="pres">
      <dgm:prSet presAssocID="{648FC390-F47A-EE4E-B353-C4AFFD4F757F}" presName="hierChild3" presStyleCnt="0"/>
      <dgm:spPr/>
    </dgm:pt>
  </dgm:ptLst>
  <dgm:cxnLst>
    <dgm:cxn modelId="{927BE85B-904F-8642-B666-A99DBB98DDCE}" type="presOf" srcId="{C0051253-C279-CC47-99BD-393EC77ED62A}" destId="{0EBD1486-16B4-3B43-900A-494459801AC6}" srcOrd="0" destOrd="0" presId="urn:microsoft.com/office/officeart/2005/8/layout/orgChart1"/>
    <dgm:cxn modelId="{7FD33360-2753-844F-B2DF-E8F0C0A3D4DF}" type="presOf" srcId="{218AD2DB-DF65-EE49-B385-51916B68F758}" destId="{2735CCCE-2665-CD42-BAA6-B5FCE4300B9C}" srcOrd="0" destOrd="0" presId="urn:microsoft.com/office/officeart/2005/8/layout/orgChart1"/>
    <dgm:cxn modelId="{DD7853EF-1782-504A-A1D9-8861CCE9E289}" type="presOf" srcId="{DF1E1944-A407-7147-A087-ED644D26E7BA}" destId="{1148198E-0D99-654E-9397-A3205C02CFFE}" srcOrd="0" destOrd="0" presId="urn:microsoft.com/office/officeart/2005/8/layout/orgChart1"/>
    <dgm:cxn modelId="{3DAC43E6-79EB-CE47-A0F3-79F86DC9E2AC}" type="presOf" srcId="{32FA2196-B637-7641-8C02-A31AF2A6B9A9}" destId="{6640F9C8-0B68-2A41-A899-EE475D3C2A97}" srcOrd="0" destOrd="0" presId="urn:microsoft.com/office/officeart/2005/8/layout/orgChart1"/>
    <dgm:cxn modelId="{D8ED7A14-7011-E348-9366-39F442DC0093}" type="presOf" srcId="{E3A03870-6899-2B47-91C0-57042858D7F7}" destId="{5209F032-F915-D34F-B9AD-1A654B0A7A12}" srcOrd="0" destOrd="0" presId="urn:microsoft.com/office/officeart/2005/8/layout/orgChart1"/>
    <dgm:cxn modelId="{6CFF0D0E-48CD-364B-A37F-634BC214CEB9}" srcId="{648FC390-F47A-EE4E-B353-C4AFFD4F757F}" destId="{06600582-251A-7B47-8EE2-79A93656BDEA}" srcOrd="1" destOrd="0" parTransId="{DF1E1944-A407-7147-A087-ED644D26E7BA}" sibTransId="{D7B6F437-B652-184D-8485-B2B9BFEFCD1D}"/>
    <dgm:cxn modelId="{753A4E6C-E82E-F74A-85E4-049D7FC9FA6C}" type="presOf" srcId="{32FA2196-B637-7641-8C02-A31AF2A6B9A9}" destId="{0E7147AF-3425-BA4C-B379-39326C15271B}" srcOrd="1" destOrd="0" presId="urn:microsoft.com/office/officeart/2005/8/layout/orgChart1"/>
    <dgm:cxn modelId="{1D3B4434-8031-D349-B159-0F41CE0ED8F1}" type="presOf" srcId="{06600582-251A-7B47-8EE2-79A93656BDEA}" destId="{F99897F6-7599-1842-A976-ED5477BAA277}" srcOrd="0" destOrd="0" presId="urn:microsoft.com/office/officeart/2005/8/layout/orgChart1"/>
    <dgm:cxn modelId="{A0285131-00FF-4746-B6A5-3A9651117FB4}" type="presOf" srcId="{3C8995AB-D05C-D54B-8708-9E33B225488B}" destId="{F32C1612-2909-264A-923E-C54EC928B5D1}" srcOrd="0" destOrd="0" presId="urn:microsoft.com/office/officeart/2005/8/layout/orgChart1"/>
    <dgm:cxn modelId="{F6779F57-AB84-E64D-A24B-CA02D4A3FDAD}" type="presOf" srcId="{648FC390-F47A-EE4E-B353-C4AFFD4F757F}" destId="{58CA21B4-1D31-0141-B1FB-9640323B23EB}" srcOrd="1" destOrd="0" presId="urn:microsoft.com/office/officeart/2005/8/layout/orgChart1"/>
    <dgm:cxn modelId="{477968B9-33C0-DC46-B251-C24A79E19D8F}" srcId="{3C8995AB-D05C-D54B-8708-9E33B225488B}" destId="{648FC390-F47A-EE4E-B353-C4AFFD4F757F}" srcOrd="0" destOrd="0" parTransId="{5B09E07F-9520-9A4F-97DF-3A9AD13D637C}" sibTransId="{B1AD41FA-AFA5-4D4A-8575-4AE4350DFFB3}"/>
    <dgm:cxn modelId="{1FEBDE9D-6587-A949-B2FC-3E79B3A03733}" srcId="{648FC390-F47A-EE4E-B353-C4AFFD4F757F}" destId="{218AD2DB-DF65-EE49-B385-51916B68F758}" srcOrd="2" destOrd="0" parTransId="{C0051253-C279-CC47-99BD-393EC77ED62A}" sibTransId="{EC527392-EBA9-5943-826C-D78DB5F87984}"/>
    <dgm:cxn modelId="{A3381850-DF31-AF42-B428-AEE761372A7B}" type="presOf" srcId="{218AD2DB-DF65-EE49-B385-51916B68F758}" destId="{58C47C26-2B2E-444A-BE56-A9DEAE3E13E2}" srcOrd="1" destOrd="0" presId="urn:microsoft.com/office/officeart/2005/8/layout/orgChart1"/>
    <dgm:cxn modelId="{5E58EC2E-2156-C34D-AA66-1E3E076B82A7}" srcId="{648FC390-F47A-EE4E-B353-C4AFFD4F757F}" destId="{32FA2196-B637-7641-8C02-A31AF2A6B9A9}" srcOrd="0" destOrd="0" parTransId="{E3A03870-6899-2B47-91C0-57042858D7F7}" sibTransId="{0A41BD4E-9B16-A846-8B75-B2BEB886C8F5}"/>
    <dgm:cxn modelId="{1B83B210-E10C-2540-BA5F-A4B37D39E24A}" type="presOf" srcId="{06600582-251A-7B47-8EE2-79A93656BDEA}" destId="{2CDD39F9-E7C6-A44C-9CCA-318AD0A02D02}" srcOrd="1" destOrd="0" presId="urn:microsoft.com/office/officeart/2005/8/layout/orgChart1"/>
    <dgm:cxn modelId="{CF5C65E1-7B9B-F347-9319-07925EE58723}" type="presOf" srcId="{648FC390-F47A-EE4E-B353-C4AFFD4F757F}" destId="{2677C75A-75B1-0E46-9A3F-943E9430B803}" srcOrd="0" destOrd="0" presId="urn:microsoft.com/office/officeart/2005/8/layout/orgChart1"/>
    <dgm:cxn modelId="{253EFEC4-389A-A146-A5D3-8A069640DEAF}" type="presParOf" srcId="{F32C1612-2909-264A-923E-C54EC928B5D1}" destId="{67D1B472-9B5F-D14B-A849-1C7A795EAB19}" srcOrd="0" destOrd="0" presId="urn:microsoft.com/office/officeart/2005/8/layout/orgChart1"/>
    <dgm:cxn modelId="{F80ED47A-CDF1-5B40-B5F1-6FE6178D58B5}" type="presParOf" srcId="{67D1B472-9B5F-D14B-A849-1C7A795EAB19}" destId="{20A2BAAA-2E27-914D-AF88-F5505C1B60B9}" srcOrd="0" destOrd="0" presId="urn:microsoft.com/office/officeart/2005/8/layout/orgChart1"/>
    <dgm:cxn modelId="{8F44BA0A-C2EB-0549-AEF8-53B5AFD8581A}" type="presParOf" srcId="{20A2BAAA-2E27-914D-AF88-F5505C1B60B9}" destId="{2677C75A-75B1-0E46-9A3F-943E9430B803}" srcOrd="0" destOrd="0" presId="urn:microsoft.com/office/officeart/2005/8/layout/orgChart1"/>
    <dgm:cxn modelId="{DD78E189-FF04-1941-9433-C3E54FE89AC8}" type="presParOf" srcId="{20A2BAAA-2E27-914D-AF88-F5505C1B60B9}" destId="{58CA21B4-1D31-0141-B1FB-9640323B23EB}" srcOrd="1" destOrd="0" presId="urn:microsoft.com/office/officeart/2005/8/layout/orgChart1"/>
    <dgm:cxn modelId="{FC4F4D71-FBC9-634B-B3FE-560BF4EE1461}" type="presParOf" srcId="{67D1B472-9B5F-D14B-A849-1C7A795EAB19}" destId="{FF92B3EE-5876-844F-A9D6-5ECBD5C61326}" srcOrd="1" destOrd="0" presId="urn:microsoft.com/office/officeart/2005/8/layout/orgChart1"/>
    <dgm:cxn modelId="{F5E82FDE-82C9-954B-A68D-15AB2B08FE15}" type="presParOf" srcId="{FF92B3EE-5876-844F-A9D6-5ECBD5C61326}" destId="{5209F032-F915-D34F-B9AD-1A654B0A7A12}" srcOrd="0" destOrd="0" presId="urn:microsoft.com/office/officeart/2005/8/layout/orgChart1"/>
    <dgm:cxn modelId="{ABE2BE18-53CF-4145-8DC3-32569D667AC3}" type="presParOf" srcId="{FF92B3EE-5876-844F-A9D6-5ECBD5C61326}" destId="{C22ED7A6-6600-D747-84B4-7E65F7E9B295}" srcOrd="1" destOrd="0" presId="urn:microsoft.com/office/officeart/2005/8/layout/orgChart1"/>
    <dgm:cxn modelId="{5530FC46-276B-224A-A48F-C251D6ACAFC9}" type="presParOf" srcId="{C22ED7A6-6600-D747-84B4-7E65F7E9B295}" destId="{7E5C1C8D-B4CA-BE49-AE5F-C3C126DF47A5}" srcOrd="0" destOrd="0" presId="urn:microsoft.com/office/officeart/2005/8/layout/orgChart1"/>
    <dgm:cxn modelId="{1363402E-7D47-DF43-BCAC-702181C03C26}" type="presParOf" srcId="{7E5C1C8D-B4CA-BE49-AE5F-C3C126DF47A5}" destId="{6640F9C8-0B68-2A41-A899-EE475D3C2A97}" srcOrd="0" destOrd="0" presId="urn:microsoft.com/office/officeart/2005/8/layout/orgChart1"/>
    <dgm:cxn modelId="{75E4EEB8-00DC-4849-A4A6-70C47A4384E9}" type="presParOf" srcId="{7E5C1C8D-B4CA-BE49-AE5F-C3C126DF47A5}" destId="{0E7147AF-3425-BA4C-B379-39326C15271B}" srcOrd="1" destOrd="0" presId="urn:microsoft.com/office/officeart/2005/8/layout/orgChart1"/>
    <dgm:cxn modelId="{3190CBD2-A59F-AD44-8CC8-566348B3591D}" type="presParOf" srcId="{C22ED7A6-6600-D747-84B4-7E65F7E9B295}" destId="{DB3E1A26-1472-9243-9FF7-A84F14921E30}" srcOrd="1" destOrd="0" presId="urn:microsoft.com/office/officeart/2005/8/layout/orgChart1"/>
    <dgm:cxn modelId="{6694F042-B210-484D-86E3-7BC4EBF1974B}" type="presParOf" srcId="{C22ED7A6-6600-D747-84B4-7E65F7E9B295}" destId="{6106E4F2-AD78-CD4E-AAE2-78B0D7A38821}" srcOrd="2" destOrd="0" presId="urn:microsoft.com/office/officeart/2005/8/layout/orgChart1"/>
    <dgm:cxn modelId="{75095A14-07C1-6541-B58C-A7AD3CC59719}" type="presParOf" srcId="{FF92B3EE-5876-844F-A9D6-5ECBD5C61326}" destId="{1148198E-0D99-654E-9397-A3205C02CFFE}" srcOrd="2" destOrd="0" presId="urn:microsoft.com/office/officeart/2005/8/layout/orgChart1"/>
    <dgm:cxn modelId="{EC399B5A-B0E5-7C49-83E7-D981A39D710F}" type="presParOf" srcId="{FF92B3EE-5876-844F-A9D6-5ECBD5C61326}" destId="{E7D6E7B7-E1A6-7140-B1C8-5D7A2952DB89}" srcOrd="3" destOrd="0" presId="urn:microsoft.com/office/officeart/2005/8/layout/orgChart1"/>
    <dgm:cxn modelId="{C61EAB10-6B5C-EC4D-8BC1-DA99EEA2A0D2}" type="presParOf" srcId="{E7D6E7B7-E1A6-7140-B1C8-5D7A2952DB89}" destId="{01A9EDDB-AAF1-E94D-B781-B0CFD4387030}" srcOrd="0" destOrd="0" presId="urn:microsoft.com/office/officeart/2005/8/layout/orgChart1"/>
    <dgm:cxn modelId="{7B20CA7C-6447-D54B-97F5-FF098C6DD5B9}" type="presParOf" srcId="{01A9EDDB-AAF1-E94D-B781-B0CFD4387030}" destId="{F99897F6-7599-1842-A976-ED5477BAA277}" srcOrd="0" destOrd="0" presId="urn:microsoft.com/office/officeart/2005/8/layout/orgChart1"/>
    <dgm:cxn modelId="{4C3AA3F6-47D7-924D-8682-060B522550FD}" type="presParOf" srcId="{01A9EDDB-AAF1-E94D-B781-B0CFD4387030}" destId="{2CDD39F9-E7C6-A44C-9CCA-318AD0A02D02}" srcOrd="1" destOrd="0" presId="urn:microsoft.com/office/officeart/2005/8/layout/orgChart1"/>
    <dgm:cxn modelId="{49C4EBA9-E350-6B4B-9A63-EF1ED8EFE0C8}" type="presParOf" srcId="{E7D6E7B7-E1A6-7140-B1C8-5D7A2952DB89}" destId="{7AF5EA68-A9E3-4344-8F3D-911AF6EF0161}" srcOrd="1" destOrd="0" presId="urn:microsoft.com/office/officeart/2005/8/layout/orgChart1"/>
    <dgm:cxn modelId="{0EA1F90A-F9AF-7E47-8A2A-BC4E67B97F60}" type="presParOf" srcId="{E7D6E7B7-E1A6-7140-B1C8-5D7A2952DB89}" destId="{6FE5DF3B-AD36-5A43-B415-479564316C49}" srcOrd="2" destOrd="0" presId="urn:microsoft.com/office/officeart/2005/8/layout/orgChart1"/>
    <dgm:cxn modelId="{8F56184B-7448-0844-9ED4-F0F7582BE978}" type="presParOf" srcId="{FF92B3EE-5876-844F-A9D6-5ECBD5C61326}" destId="{0EBD1486-16B4-3B43-900A-494459801AC6}" srcOrd="4" destOrd="0" presId="urn:microsoft.com/office/officeart/2005/8/layout/orgChart1"/>
    <dgm:cxn modelId="{6EDFEBD0-1F04-CB4D-B4FC-160AB87C5689}" type="presParOf" srcId="{FF92B3EE-5876-844F-A9D6-5ECBD5C61326}" destId="{F5F8C6BA-56D9-254F-84FA-847E42310D95}" srcOrd="5" destOrd="0" presId="urn:microsoft.com/office/officeart/2005/8/layout/orgChart1"/>
    <dgm:cxn modelId="{BBAE8C03-F0B6-E047-88F1-88838D76C6A5}" type="presParOf" srcId="{F5F8C6BA-56D9-254F-84FA-847E42310D95}" destId="{9667C5EF-85D1-294B-BD48-E48AB09784EE}" srcOrd="0" destOrd="0" presId="urn:microsoft.com/office/officeart/2005/8/layout/orgChart1"/>
    <dgm:cxn modelId="{7597ED2B-E28B-C248-A781-707F08DD3BF2}" type="presParOf" srcId="{9667C5EF-85D1-294B-BD48-E48AB09784EE}" destId="{2735CCCE-2665-CD42-BAA6-B5FCE4300B9C}" srcOrd="0" destOrd="0" presId="urn:microsoft.com/office/officeart/2005/8/layout/orgChart1"/>
    <dgm:cxn modelId="{BAE02B31-3895-A94A-9E30-62752AB1FFCA}" type="presParOf" srcId="{9667C5EF-85D1-294B-BD48-E48AB09784EE}" destId="{58C47C26-2B2E-444A-BE56-A9DEAE3E13E2}" srcOrd="1" destOrd="0" presId="urn:microsoft.com/office/officeart/2005/8/layout/orgChart1"/>
    <dgm:cxn modelId="{2FA06041-15EB-804F-A22F-22447EBEC35D}" type="presParOf" srcId="{F5F8C6BA-56D9-254F-84FA-847E42310D95}" destId="{BCA7BF41-AE84-5941-974C-DC8B4D62E5FD}" srcOrd="1" destOrd="0" presId="urn:microsoft.com/office/officeart/2005/8/layout/orgChart1"/>
    <dgm:cxn modelId="{90602423-8297-D64B-8BE5-9FE5DFFB8E50}" type="presParOf" srcId="{F5F8C6BA-56D9-254F-84FA-847E42310D95}" destId="{A6C35E7B-3FA4-134C-9E48-9EF5B0493068}" srcOrd="2" destOrd="0" presId="urn:microsoft.com/office/officeart/2005/8/layout/orgChart1"/>
    <dgm:cxn modelId="{07961B18-5A18-6347-A630-A738609EEFC8}" type="presParOf" srcId="{67D1B472-9B5F-D14B-A849-1C7A795EAB19}" destId="{334727FF-F63B-9943-BCF4-D3510726113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4B9CDF-CF63-3944-9D03-8F2F74609023}" type="doc">
      <dgm:prSet loTypeId="urn:microsoft.com/office/officeart/2005/8/layout/default" loCatId="" qsTypeId="urn:microsoft.com/office/officeart/2005/8/quickstyle/simple4" qsCatId="simple" csTypeId="urn:microsoft.com/office/officeart/2005/8/colors/accent1_2" csCatId="accent1" phldr="1"/>
      <dgm:spPr/>
      <dgm:t>
        <a:bodyPr/>
        <a:lstStyle/>
        <a:p>
          <a:endParaRPr lang="en-US"/>
        </a:p>
      </dgm:t>
    </dgm:pt>
    <dgm:pt modelId="{E81321F6-D362-D049-9347-3052E6C6587E}">
      <dgm:prSet phldrT="[Text]"/>
      <dgm:spPr/>
      <dgm:t>
        <a:bodyPr/>
        <a:lstStyle/>
        <a:p>
          <a:r>
            <a:rPr lang="en-US" dirty="0" smtClean="0"/>
            <a:t>Job description</a:t>
          </a:r>
          <a:endParaRPr lang="en-US" dirty="0"/>
        </a:p>
      </dgm:t>
    </dgm:pt>
    <dgm:pt modelId="{9606E021-33F2-8040-B0DF-918BB1C86D92}" type="parTrans" cxnId="{793AE0BD-B7D6-6242-BE2B-924C05D132EF}">
      <dgm:prSet/>
      <dgm:spPr/>
      <dgm:t>
        <a:bodyPr/>
        <a:lstStyle/>
        <a:p>
          <a:endParaRPr lang="en-US"/>
        </a:p>
      </dgm:t>
    </dgm:pt>
    <dgm:pt modelId="{EFA44366-709D-524A-8A28-4549E823B09C}" type="sibTrans" cxnId="{793AE0BD-B7D6-6242-BE2B-924C05D132EF}">
      <dgm:prSet/>
      <dgm:spPr/>
      <dgm:t>
        <a:bodyPr/>
        <a:lstStyle/>
        <a:p>
          <a:endParaRPr lang="en-US"/>
        </a:p>
      </dgm:t>
    </dgm:pt>
    <dgm:pt modelId="{7FE4B39B-3B1B-4D45-A6F1-D422FA250FBC}">
      <dgm:prSet phldrT="[Text]"/>
      <dgm:spPr/>
      <dgm:t>
        <a:bodyPr/>
        <a:lstStyle/>
        <a:p>
          <a:r>
            <a:rPr lang="en-US" dirty="0" smtClean="0"/>
            <a:t>Prior discipline or warnings</a:t>
          </a:r>
          <a:endParaRPr lang="en-US" dirty="0"/>
        </a:p>
      </dgm:t>
    </dgm:pt>
    <dgm:pt modelId="{ABFE18B6-F634-A24F-9CBC-74F058FE1C8B}" type="parTrans" cxnId="{CF1E3750-9D9E-9744-8EE7-6A051917BCA1}">
      <dgm:prSet/>
      <dgm:spPr/>
      <dgm:t>
        <a:bodyPr/>
        <a:lstStyle/>
        <a:p>
          <a:endParaRPr lang="en-US"/>
        </a:p>
      </dgm:t>
    </dgm:pt>
    <dgm:pt modelId="{AEB6E7A8-744C-774F-88C0-695633CF43FE}" type="sibTrans" cxnId="{CF1E3750-9D9E-9744-8EE7-6A051917BCA1}">
      <dgm:prSet/>
      <dgm:spPr/>
      <dgm:t>
        <a:bodyPr/>
        <a:lstStyle/>
        <a:p>
          <a:endParaRPr lang="en-US"/>
        </a:p>
      </dgm:t>
    </dgm:pt>
    <dgm:pt modelId="{19CAE2C1-907D-1C4C-A928-54092ACEDEB1}">
      <dgm:prSet phldrT="[Text]"/>
      <dgm:spPr/>
      <dgm:t>
        <a:bodyPr/>
        <a:lstStyle/>
        <a:p>
          <a:r>
            <a:rPr lang="en-US" dirty="0" smtClean="0"/>
            <a:t>Employee handbook</a:t>
          </a:r>
          <a:endParaRPr lang="en-US" dirty="0"/>
        </a:p>
      </dgm:t>
    </dgm:pt>
    <dgm:pt modelId="{BB76FD48-4CFD-1047-AC7C-701ED8F00CD0}" type="parTrans" cxnId="{E41799F3-48C5-9D4E-AF38-504A3130C1E2}">
      <dgm:prSet/>
      <dgm:spPr/>
      <dgm:t>
        <a:bodyPr/>
        <a:lstStyle/>
        <a:p>
          <a:endParaRPr lang="en-US"/>
        </a:p>
      </dgm:t>
    </dgm:pt>
    <dgm:pt modelId="{E6499892-F136-E649-9431-47EB4B948089}" type="sibTrans" cxnId="{E41799F3-48C5-9D4E-AF38-504A3130C1E2}">
      <dgm:prSet/>
      <dgm:spPr/>
      <dgm:t>
        <a:bodyPr/>
        <a:lstStyle/>
        <a:p>
          <a:endParaRPr lang="en-US"/>
        </a:p>
      </dgm:t>
    </dgm:pt>
    <dgm:pt modelId="{02EB85F4-9354-164E-A31F-5F487EFE89B8}">
      <dgm:prSet phldrT="[Text]"/>
      <dgm:spPr/>
      <dgm:t>
        <a:bodyPr/>
        <a:lstStyle/>
        <a:p>
          <a:r>
            <a:rPr lang="en-US" dirty="0" smtClean="0"/>
            <a:t>Board policies</a:t>
          </a:r>
          <a:endParaRPr lang="en-US" dirty="0"/>
        </a:p>
      </dgm:t>
    </dgm:pt>
    <dgm:pt modelId="{E5451966-C45D-F249-B1B7-33BA2584EEC7}" type="parTrans" cxnId="{827EFFA0-64F0-2C43-88EB-0CD0EE41221F}">
      <dgm:prSet/>
      <dgm:spPr/>
      <dgm:t>
        <a:bodyPr/>
        <a:lstStyle/>
        <a:p>
          <a:endParaRPr lang="en-US"/>
        </a:p>
      </dgm:t>
    </dgm:pt>
    <dgm:pt modelId="{7E3AD92D-1632-5A4D-A858-0FBAA06C0D24}" type="sibTrans" cxnId="{827EFFA0-64F0-2C43-88EB-0CD0EE41221F}">
      <dgm:prSet/>
      <dgm:spPr/>
      <dgm:t>
        <a:bodyPr/>
        <a:lstStyle/>
        <a:p>
          <a:endParaRPr lang="en-US"/>
        </a:p>
      </dgm:t>
    </dgm:pt>
    <dgm:pt modelId="{19009D08-8DAA-BD41-86B8-9969C96F0E43}">
      <dgm:prSet phldrT="[Text]"/>
      <dgm:spPr/>
      <dgm:t>
        <a:bodyPr/>
        <a:lstStyle/>
        <a:p>
          <a:r>
            <a:rPr lang="en-US" dirty="0" smtClean="0"/>
            <a:t>Written memos</a:t>
          </a:r>
        </a:p>
      </dgm:t>
    </dgm:pt>
    <dgm:pt modelId="{C4DB2329-A445-9E4F-80A6-54E640ADC162}" type="parTrans" cxnId="{66B2F179-DFC5-B840-903B-7AC7D0921F24}">
      <dgm:prSet/>
      <dgm:spPr/>
      <dgm:t>
        <a:bodyPr/>
        <a:lstStyle/>
        <a:p>
          <a:endParaRPr lang="en-US"/>
        </a:p>
      </dgm:t>
    </dgm:pt>
    <dgm:pt modelId="{0D725C18-75BC-754D-9015-2FF3E43502D3}" type="sibTrans" cxnId="{66B2F179-DFC5-B840-903B-7AC7D0921F24}">
      <dgm:prSet/>
      <dgm:spPr/>
      <dgm:t>
        <a:bodyPr/>
        <a:lstStyle/>
        <a:p>
          <a:endParaRPr lang="en-US"/>
        </a:p>
      </dgm:t>
    </dgm:pt>
    <dgm:pt modelId="{448AF3FF-92D6-FF4B-A891-12496DA184F7}" type="pres">
      <dgm:prSet presAssocID="{184B9CDF-CF63-3944-9D03-8F2F74609023}" presName="diagram" presStyleCnt="0">
        <dgm:presLayoutVars>
          <dgm:dir/>
          <dgm:resizeHandles val="exact"/>
        </dgm:presLayoutVars>
      </dgm:prSet>
      <dgm:spPr/>
      <dgm:t>
        <a:bodyPr/>
        <a:lstStyle/>
        <a:p>
          <a:endParaRPr lang="en-US"/>
        </a:p>
      </dgm:t>
    </dgm:pt>
    <dgm:pt modelId="{A452CD72-55C1-A64E-B8DB-7F1F0D09EFD7}" type="pres">
      <dgm:prSet presAssocID="{E81321F6-D362-D049-9347-3052E6C6587E}" presName="node" presStyleLbl="node1" presStyleIdx="0" presStyleCnt="5">
        <dgm:presLayoutVars>
          <dgm:bulletEnabled val="1"/>
        </dgm:presLayoutVars>
      </dgm:prSet>
      <dgm:spPr/>
      <dgm:t>
        <a:bodyPr/>
        <a:lstStyle/>
        <a:p>
          <a:endParaRPr lang="en-US"/>
        </a:p>
      </dgm:t>
    </dgm:pt>
    <dgm:pt modelId="{1A872B3E-90F0-4E40-8A99-E06EFACAB44A}" type="pres">
      <dgm:prSet presAssocID="{EFA44366-709D-524A-8A28-4549E823B09C}" presName="sibTrans" presStyleCnt="0"/>
      <dgm:spPr/>
    </dgm:pt>
    <dgm:pt modelId="{04F0AAC6-1E01-8D4F-922D-1422DBAEDD91}" type="pres">
      <dgm:prSet presAssocID="{7FE4B39B-3B1B-4D45-A6F1-D422FA250FBC}" presName="node" presStyleLbl="node1" presStyleIdx="1" presStyleCnt="5">
        <dgm:presLayoutVars>
          <dgm:bulletEnabled val="1"/>
        </dgm:presLayoutVars>
      </dgm:prSet>
      <dgm:spPr/>
      <dgm:t>
        <a:bodyPr/>
        <a:lstStyle/>
        <a:p>
          <a:endParaRPr lang="en-US"/>
        </a:p>
      </dgm:t>
    </dgm:pt>
    <dgm:pt modelId="{462C6BBF-03C3-C64B-8F29-FDAAEA2423AE}" type="pres">
      <dgm:prSet presAssocID="{AEB6E7A8-744C-774F-88C0-695633CF43FE}" presName="sibTrans" presStyleCnt="0"/>
      <dgm:spPr/>
    </dgm:pt>
    <dgm:pt modelId="{43C7DD22-A59F-E040-A64A-A3C714E9E229}" type="pres">
      <dgm:prSet presAssocID="{19CAE2C1-907D-1C4C-A928-54092ACEDEB1}" presName="node" presStyleLbl="node1" presStyleIdx="2" presStyleCnt="5">
        <dgm:presLayoutVars>
          <dgm:bulletEnabled val="1"/>
        </dgm:presLayoutVars>
      </dgm:prSet>
      <dgm:spPr/>
      <dgm:t>
        <a:bodyPr/>
        <a:lstStyle/>
        <a:p>
          <a:endParaRPr lang="en-US"/>
        </a:p>
      </dgm:t>
    </dgm:pt>
    <dgm:pt modelId="{98B9988F-6B6B-A048-A364-514906004A2E}" type="pres">
      <dgm:prSet presAssocID="{E6499892-F136-E649-9431-47EB4B948089}" presName="sibTrans" presStyleCnt="0"/>
      <dgm:spPr/>
    </dgm:pt>
    <dgm:pt modelId="{BC126F4A-5663-DF4B-B88D-742C4306BC43}" type="pres">
      <dgm:prSet presAssocID="{02EB85F4-9354-164E-A31F-5F487EFE89B8}" presName="node" presStyleLbl="node1" presStyleIdx="3" presStyleCnt="5">
        <dgm:presLayoutVars>
          <dgm:bulletEnabled val="1"/>
        </dgm:presLayoutVars>
      </dgm:prSet>
      <dgm:spPr/>
      <dgm:t>
        <a:bodyPr/>
        <a:lstStyle/>
        <a:p>
          <a:endParaRPr lang="en-US"/>
        </a:p>
      </dgm:t>
    </dgm:pt>
    <dgm:pt modelId="{F8E61912-595A-994E-8543-E04CAFA57A3E}" type="pres">
      <dgm:prSet presAssocID="{7E3AD92D-1632-5A4D-A858-0FBAA06C0D24}" presName="sibTrans" presStyleCnt="0"/>
      <dgm:spPr/>
    </dgm:pt>
    <dgm:pt modelId="{23C61FE9-B6E5-E448-BD42-5E61B9BA9B9B}" type="pres">
      <dgm:prSet presAssocID="{19009D08-8DAA-BD41-86B8-9969C96F0E43}" presName="node" presStyleLbl="node1" presStyleIdx="4" presStyleCnt="5">
        <dgm:presLayoutVars>
          <dgm:bulletEnabled val="1"/>
        </dgm:presLayoutVars>
      </dgm:prSet>
      <dgm:spPr/>
      <dgm:t>
        <a:bodyPr/>
        <a:lstStyle/>
        <a:p>
          <a:endParaRPr lang="en-US"/>
        </a:p>
      </dgm:t>
    </dgm:pt>
  </dgm:ptLst>
  <dgm:cxnLst>
    <dgm:cxn modelId="{20E08E44-E302-4541-A7CD-20419E0845F8}" type="presOf" srcId="{E81321F6-D362-D049-9347-3052E6C6587E}" destId="{A452CD72-55C1-A64E-B8DB-7F1F0D09EFD7}" srcOrd="0" destOrd="0" presId="urn:microsoft.com/office/officeart/2005/8/layout/default"/>
    <dgm:cxn modelId="{E41799F3-48C5-9D4E-AF38-504A3130C1E2}" srcId="{184B9CDF-CF63-3944-9D03-8F2F74609023}" destId="{19CAE2C1-907D-1C4C-A928-54092ACEDEB1}" srcOrd="2" destOrd="0" parTransId="{BB76FD48-4CFD-1047-AC7C-701ED8F00CD0}" sibTransId="{E6499892-F136-E649-9431-47EB4B948089}"/>
    <dgm:cxn modelId="{4AB7C371-9C60-0D4D-974C-7CA41554BAF4}" type="presOf" srcId="{19CAE2C1-907D-1C4C-A928-54092ACEDEB1}" destId="{43C7DD22-A59F-E040-A64A-A3C714E9E229}" srcOrd="0" destOrd="0" presId="urn:microsoft.com/office/officeart/2005/8/layout/default"/>
    <dgm:cxn modelId="{793AE0BD-B7D6-6242-BE2B-924C05D132EF}" srcId="{184B9CDF-CF63-3944-9D03-8F2F74609023}" destId="{E81321F6-D362-D049-9347-3052E6C6587E}" srcOrd="0" destOrd="0" parTransId="{9606E021-33F2-8040-B0DF-918BB1C86D92}" sibTransId="{EFA44366-709D-524A-8A28-4549E823B09C}"/>
    <dgm:cxn modelId="{5B0461E5-63D2-714B-89FB-659656BE45A7}" type="presOf" srcId="{19009D08-8DAA-BD41-86B8-9969C96F0E43}" destId="{23C61FE9-B6E5-E448-BD42-5E61B9BA9B9B}" srcOrd="0" destOrd="0" presId="urn:microsoft.com/office/officeart/2005/8/layout/default"/>
    <dgm:cxn modelId="{58550817-EBD7-8240-8C02-ADA333799CF5}" type="presOf" srcId="{184B9CDF-CF63-3944-9D03-8F2F74609023}" destId="{448AF3FF-92D6-FF4B-A891-12496DA184F7}" srcOrd="0" destOrd="0" presId="urn:microsoft.com/office/officeart/2005/8/layout/default"/>
    <dgm:cxn modelId="{66B2F179-DFC5-B840-903B-7AC7D0921F24}" srcId="{184B9CDF-CF63-3944-9D03-8F2F74609023}" destId="{19009D08-8DAA-BD41-86B8-9969C96F0E43}" srcOrd="4" destOrd="0" parTransId="{C4DB2329-A445-9E4F-80A6-54E640ADC162}" sibTransId="{0D725C18-75BC-754D-9015-2FF3E43502D3}"/>
    <dgm:cxn modelId="{22A68E13-B5F1-D74A-AEF4-28CE8CEAEF11}" type="presOf" srcId="{02EB85F4-9354-164E-A31F-5F487EFE89B8}" destId="{BC126F4A-5663-DF4B-B88D-742C4306BC43}" srcOrd="0" destOrd="0" presId="urn:microsoft.com/office/officeart/2005/8/layout/default"/>
    <dgm:cxn modelId="{9A1CB480-F055-224E-857E-E399228BE3BF}" type="presOf" srcId="{7FE4B39B-3B1B-4D45-A6F1-D422FA250FBC}" destId="{04F0AAC6-1E01-8D4F-922D-1422DBAEDD91}" srcOrd="0" destOrd="0" presId="urn:microsoft.com/office/officeart/2005/8/layout/default"/>
    <dgm:cxn modelId="{827EFFA0-64F0-2C43-88EB-0CD0EE41221F}" srcId="{184B9CDF-CF63-3944-9D03-8F2F74609023}" destId="{02EB85F4-9354-164E-A31F-5F487EFE89B8}" srcOrd="3" destOrd="0" parTransId="{E5451966-C45D-F249-B1B7-33BA2584EEC7}" sibTransId="{7E3AD92D-1632-5A4D-A858-0FBAA06C0D24}"/>
    <dgm:cxn modelId="{CF1E3750-9D9E-9744-8EE7-6A051917BCA1}" srcId="{184B9CDF-CF63-3944-9D03-8F2F74609023}" destId="{7FE4B39B-3B1B-4D45-A6F1-D422FA250FBC}" srcOrd="1" destOrd="0" parTransId="{ABFE18B6-F634-A24F-9CBC-74F058FE1C8B}" sibTransId="{AEB6E7A8-744C-774F-88C0-695633CF43FE}"/>
    <dgm:cxn modelId="{55EB673A-FDAA-284D-952C-63D10BD38A1E}" type="presParOf" srcId="{448AF3FF-92D6-FF4B-A891-12496DA184F7}" destId="{A452CD72-55C1-A64E-B8DB-7F1F0D09EFD7}" srcOrd="0" destOrd="0" presId="urn:microsoft.com/office/officeart/2005/8/layout/default"/>
    <dgm:cxn modelId="{6A9C0D1A-5FAB-534D-BE13-B44D3BDB31E6}" type="presParOf" srcId="{448AF3FF-92D6-FF4B-A891-12496DA184F7}" destId="{1A872B3E-90F0-4E40-8A99-E06EFACAB44A}" srcOrd="1" destOrd="0" presId="urn:microsoft.com/office/officeart/2005/8/layout/default"/>
    <dgm:cxn modelId="{9A3B4D62-C406-4C41-B6EC-8A41F8A41967}" type="presParOf" srcId="{448AF3FF-92D6-FF4B-A891-12496DA184F7}" destId="{04F0AAC6-1E01-8D4F-922D-1422DBAEDD91}" srcOrd="2" destOrd="0" presId="urn:microsoft.com/office/officeart/2005/8/layout/default"/>
    <dgm:cxn modelId="{49F2992C-41FD-224D-BD04-C5172A83CCD3}" type="presParOf" srcId="{448AF3FF-92D6-FF4B-A891-12496DA184F7}" destId="{462C6BBF-03C3-C64B-8F29-FDAAEA2423AE}" srcOrd="3" destOrd="0" presId="urn:microsoft.com/office/officeart/2005/8/layout/default"/>
    <dgm:cxn modelId="{0A53C725-4DC8-5A42-81DA-176625B24D36}" type="presParOf" srcId="{448AF3FF-92D6-FF4B-A891-12496DA184F7}" destId="{43C7DD22-A59F-E040-A64A-A3C714E9E229}" srcOrd="4" destOrd="0" presId="urn:microsoft.com/office/officeart/2005/8/layout/default"/>
    <dgm:cxn modelId="{F82A7183-4F12-D34C-95D6-A747ABE10D11}" type="presParOf" srcId="{448AF3FF-92D6-FF4B-A891-12496DA184F7}" destId="{98B9988F-6B6B-A048-A364-514906004A2E}" srcOrd="5" destOrd="0" presId="urn:microsoft.com/office/officeart/2005/8/layout/default"/>
    <dgm:cxn modelId="{06B9E9C4-A3A8-414E-A5E6-CDD9B86E1913}" type="presParOf" srcId="{448AF3FF-92D6-FF4B-A891-12496DA184F7}" destId="{BC126F4A-5663-DF4B-B88D-742C4306BC43}" srcOrd="6" destOrd="0" presId="urn:microsoft.com/office/officeart/2005/8/layout/default"/>
    <dgm:cxn modelId="{FC204A34-B22F-2847-AA79-D8480EEAD72F}" type="presParOf" srcId="{448AF3FF-92D6-FF4B-A891-12496DA184F7}" destId="{F8E61912-595A-994E-8543-E04CAFA57A3E}" srcOrd="7" destOrd="0" presId="urn:microsoft.com/office/officeart/2005/8/layout/default"/>
    <dgm:cxn modelId="{DEE77F3B-C5AB-0B4A-A883-850DEBD83593}" type="presParOf" srcId="{448AF3FF-92D6-FF4B-A891-12496DA184F7}" destId="{23C61FE9-B6E5-E448-BD42-5E61B9BA9B9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7F2CBB-60BA-224B-A05A-F0CE594A848A}" type="doc">
      <dgm:prSet loTypeId="urn:microsoft.com/office/officeart/2005/8/layout/default" loCatId="" qsTypeId="urn:microsoft.com/office/officeart/2005/8/quickstyle/simple4" qsCatId="simple" csTypeId="urn:microsoft.com/office/officeart/2005/8/colors/accent1_2" csCatId="accent1" phldr="1"/>
      <dgm:spPr/>
      <dgm:t>
        <a:bodyPr/>
        <a:lstStyle/>
        <a:p>
          <a:endParaRPr lang="en-US"/>
        </a:p>
      </dgm:t>
    </dgm:pt>
    <dgm:pt modelId="{141EA41A-A67B-604A-A250-34D93677C237}">
      <dgm:prSet phldrT="[Text]"/>
      <dgm:spPr/>
      <dgm:t>
        <a:bodyPr/>
        <a:lstStyle/>
        <a:p>
          <a:r>
            <a:rPr lang="en-US" dirty="0" smtClean="0"/>
            <a:t>Relying on oral notice</a:t>
          </a:r>
          <a:endParaRPr lang="en-US" dirty="0"/>
        </a:p>
      </dgm:t>
    </dgm:pt>
    <dgm:pt modelId="{9901C7E2-E090-5340-A4F6-D918E70EF7B4}" type="parTrans" cxnId="{D9DDDE16-CBD3-6748-809D-9317DC0BA2F9}">
      <dgm:prSet/>
      <dgm:spPr/>
      <dgm:t>
        <a:bodyPr/>
        <a:lstStyle/>
        <a:p>
          <a:endParaRPr lang="en-US"/>
        </a:p>
      </dgm:t>
    </dgm:pt>
    <dgm:pt modelId="{9F35D5E2-2370-4E43-A04E-37B38D083DB9}" type="sibTrans" cxnId="{D9DDDE16-CBD3-6748-809D-9317DC0BA2F9}">
      <dgm:prSet/>
      <dgm:spPr/>
      <dgm:t>
        <a:bodyPr/>
        <a:lstStyle/>
        <a:p>
          <a:endParaRPr lang="en-US"/>
        </a:p>
      </dgm:t>
    </dgm:pt>
    <dgm:pt modelId="{24E222F3-2E1D-3645-8078-B65FA6364D54}">
      <dgm:prSet phldrT="[Text]"/>
      <dgm:spPr/>
      <dgm:t>
        <a:bodyPr/>
        <a:lstStyle/>
        <a:p>
          <a:r>
            <a:rPr lang="en-US" dirty="0" smtClean="0"/>
            <a:t>“Negative notice”</a:t>
          </a:r>
          <a:endParaRPr lang="en-US" dirty="0"/>
        </a:p>
      </dgm:t>
    </dgm:pt>
    <dgm:pt modelId="{455716E9-B07D-D947-8F4D-D08E0FB49268}" type="parTrans" cxnId="{AC85A450-06D8-514D-9498-0DA7966ACA6E}">
      <dgm:prSet/>
      <dgm:spPr/>
      <dgm:t>
        <a:bodyPr/>
        <a:lstStyle/>
        <a:p>
          <a:endParaRPr lang="en-US"/>
        </a:p>
      </dgm:t>
    </dgm:pt>
    <dgm:pt modelId="{1EC84213-37FC-F045-B51A-6AAF60765857}" type="sibTrans" cxnId="{AC85A450-06D8-514D-9498-0DA7966ACA6E}">
      <dgm:prSet/>
      <dgm:spPr/>
      <dgm:t>
        <a:bodyPr/>
        <a:lstStyle/>
        <a:p>
          <a:endParaRPr lang="en-US"/>
        </a:p>
      </dgm:t>
    </dgm:pt>
    <dgm:pt modelId="{84B61245-0CB5-8942-9D72-DFA0532D61B4}">
      <dgm:prSet phldrT="[Text]"/>
      <dgm:spPr/>
      <dgm:t>
        <a:bodyPr/>
        <a:lstStyle/>
        <a:p>
          <a:r>
            <a:rPr lang="en-US" dirty="0" smtClean="0"/>
            <a:t>Lack of specificity with regard to the rule or expectation</a:t>
          </a:r>
          <a:endParaRPr lang="en-US" dirty="0"/>
        </a:p>
      </dgm:t>
    </dgm:pt>
    <dgm:pt modelId="{A3193581-729E-EB4F-B91D-2981D604192E}" type="parTrans" cxnId="{A9AB28D9-17E6-E446-B8D9-1A534DE81791}">
      <dgm:prSet/>
      <dgm:spPr/>
      <dgm:t>
        <a:bodyPr/>
        <a:lstStyle/>
        <a:p>
          <a:endParaRPr lang="en-US"/>
        </a:p>
      </dgm:t>
    </dgm:pt>
    <dgm:pt modelId="{835663E2-C62F-EE4D-B0E8-7141FF4DDBC4}" type="sibTrans" cxnId="{A9AB28D9-17E6-E446-B8D9-1A534DE81791}">
      <dgm:prSet/>
      <dgm:spPr/>
      <dgm:t>
        <a:bodyPr/>
        <a:lstStyle/>
        <a:p>
          <a:endParaRPr lang="en-US"/>
        </a:p>
      </dgm:t>
    </dgm:pt>
    <dgm:pt modelId="{7A129110-B93E-4A45-AD82-8C6E9535FE11}">
      <dgm:prSet phldrT="[Text]"/>
      <dgm:spPr/>
      <dgm:t>
        <a:bodyPr/>
        <a:lstStyle/>
        <a:p>
          <a:r>
            <a:rPr lang="en-US" dirty="0" smtClean="0"/>
            <a:t>Failing to update employees on new rules or expectations</a:t>
          </a:r>
          <a:endParaRPr lang="en-US" dirty="0"/>
        </a:p>
      </dgm:t>
    </dgm:pt>
    <dgm:pt modelId="{C8CB1F2E-BEA7-AE48-936D-A7E944075F0D}" type="parTrans" cxnId="{04BD8D53-790E-8740-A92C-C857A8B20F17}">
      <dgm:prSet/>
      <dgm:spPr/>
      <dgm:t>
        <a:bodyPr/>
        <a:lstStyle/>
        <a:p>
          <a:endParaRPr lang="en-US"/>
        </a:p>
      </dgm:t>
    </dgm:pt>
    <dgm:pt modelId="{72C83D40-A2B4-B141-9A6A-F944764D07E1}" type="sibTrans" cxnId="{04BD8D53-790E-8740-A92C-C857A8B20F17}">
      <dgm:prSet/>
      <dgm:spPr/>
      <dgm:t>
        <a:bodyPr/>
        <a:lstStyle/>
        <a:p>
          <a:endParaRPr lang="en-US"/>
        </a:p>
      </dgm:t>
    </dgm:pt>
    <dgm:pt modelId="{90FBD23F-1571-2144-BB62-36AA2B2CC753}">
      <dgm:prSet phldrT="[Text]"/>
      <dgm:spPr/>
      <dgm:t>
        <a:bodyPr/>
        <a:lstStyle/>
        <a:p>
          <a:r>
            <a:rPr lang="en-US" dirty="0" smtClean="0"/>
            <a:t>Assuming that notice has occurred without being able to demonstrate it.</a:t>
          </a:r>
          <a:endParaRPr lang="en-US" dirty="0"/>
        </a:p>
      </dgm:t>
    </dgm:pt>
    <dgm:pt modelId="{FD74AFED-8A32-BB42-A806-EFA26C8A6EB5}" type="parTrans" cxnId="{E6A0D581-98C3-C449-8763-76DB3B2F7561}">
      <dgm:prSet/>
      <dgm:spPr/>
      <dgm:t>
        <a:bodyPr/>
        <a:lstStyle/>
        <a:p>
          <a:endParaRPr lang="en-US"/>
        </a:p>
      </dgm:t>
    </dgm:pt>
    <dgm:pt modelId="{64C4E08A-BA00-CB40-A4DF-C3343A6C8424}" type="sibTrans" cxnId="{E6A0D581-98C3-C449-8763-76DB3B2F7561}">
      <dgm:prSet/>
      <dgm:spPr/>
      <dgm:t>
        <a:bodyPr/>
        <a:lstStyle/>
        <a:p>
          <a:endParaRPr lang="en-US"/>
        </a:p>
      </dgm:t>
    </dgm:pt>
    <dgm:pt modelId="{AD5F3BBA-C36E-974E-BDA2-DF1D1C7D45FC}" type="pres">
      <dgm:prSet presAssocID="{3B7F2CBB-60BA-224B-A05A-F0CE594A848A}" presName="diagram" presStyleCnt="0">
        <dgm:presLayoutVars>
          <dgm:dir/>
          <dgm:resizeHandles val="exact"/>
        </dgm:presLayoutVars>
      </dgm:prSet>
      <dgm:spPr/>
      <dgm:t>
        <a:bodyPr/>
        <a:lstStyle/>
        <a:p>
          <a:endParaRPr lang="en-US"/>
        </a:p>
      </dgm:t>
    </dgm:pt>
    <dgm:pt modelId="{01E20A80-EC1D-9343-88A0-FC5BFCE3BFFC}" type="pres">
      <dgm:prSet presAssocID="{141EA41A-A67B-604A-A250-34D93677C237}" presName="node" presStyleLbl="node1" presStyleIdx="0" presStyleCnt="5">
        <dgm:presLayoutVars>
          <dgm:bulletEnabled val="1"/>
        </dgm:presLayoutVars>
      </dgm:prSet>
      <dgm:spPr/>
      <dgm:t>
        <a:bodyPr/>
        <a:lstStyle/>
        <a:p>
          <a:endParaRPr lang="en-US"/>
        </a:p>
      </dgm:t>
    </dgm:pt>
    <dgm:pt modelId="{839CF7B3-ECEC-A040-AD35-0A84977A9C80}" type="pres">
      <dgm:prSet presAssocID="{9F35D5E2-2370-4E43-A04E-37B38D083DB9}" presName="sibTrans" presStyleCnt="0"/>
      <dgm:spPr/>
    </dgm:pt>
    <dgm:pt modelId="{968A90E1-55FB-5F43-8E96-33E8DE562028}" type="pres">
      <dgm:prSet presAssocID="{24E222F3-2E1D-3645-8078-B65FA6364D54}" presName="node" presStyleLbl="node1" presStyleIdx="1" presStyleCnt="5">
        <dgm:presLayoutVars>
          <dgm:bulletEnabled val="1"/>
        </dgm:presLayoutVars>
      </dgm:prSet>
      <dgm:spPr/>
      <dgm:t>
        <a:bodyPr/>
        <a:lstStyle/>
        <a:p>
          <a:endParaRPr lang="en-US"/>
        </a:p>
      </dgm:t>
    </dgm:pt>
    <dgm:pt modelId="{D8EACEC4-3905-974A-A8D5-A56E873E4D20}" type="pres">
      <dgm:prSet presAssocID="{1EC84213-37FC-F045-B51A-6AAF60765857}" presName="sibTrans" presStyleCnt="0"/>
      <dgm:spPr/>
    </dgm:pt>
    <dgm:pt modelId="{0C6A7D92-CFFC-EC42-A3E8-41FB05B2A31C}" type="pres">
      <dgm:prSet presAssocID="{84B61245-0CB5-8942-9D72-DFA0532D61B4}" presName="node" presStyleLbl="node1" presStyleIdx="2" presStyleCnt="5">
        <dgm:presLayoutVars>
          <dgm:bulletEnabled val="1"/>
        </dgm:presLayoutVars>
      </dgm:prSet>
      <dgm:spPr/>
      <dgm:t>
        <a:bodyPr/>
        <a:lstStyle/>
        <a:p>
          <a:endParaRPr lang="en-US"/>
        </a:p>
      </dgm:t>
    </dgm:pt>
    <dgm:pt modelId="{7189E34B-3056-364B-B9E8-4ACA4E28E7D6}" type="pres">
      <dgm:prSet presAssocID="{835663E2-C62F-EE4D-B0E8-7141FF4DDBC4}" presName="sibTrans" presStyleCnt="0"/>
      <dgm:spPr/>
    </dgm:pt>
    <dgm:pt modelId="{E0C7D349-9758-694A-A79D-D1088D7774F4}" type="pres">
      <dgm:prSet presAssocID="{7A129110-B93E-4A45-AD82-8C6E9535FE11}" presName="node" presStyleLbl="node1" presStyleIdx="3" presStyleCnt="5">
        <dgm:presLayoutVars>
          <dgm:bulletEnabled val="1"/>
        </dgm:presLayoutVars>
      </dgm:prSet>
      <dgm:spPr/>
      <dgm:t>
        <a:bodyPr/>
        <a:lstStyle/>
        <a:p>
          <a:endParaRPr lang="en-US"/>
        </a:p>
      </dgm:t>
    </dgm:pt>
    <dgm:pt modelId="{0EADB59B-2F40-3E40-AB0E-EAF24EC66B53}" type="pres">
      <dgm:prSet presAssocID="{72C83D40-A2B4-B141-9A6A-F944764D07E1}" presName="sibTrans" presStyleCnt="0"/>
      <dgm:spPr/>
    </dgm:pt>
    <dgm:pt modelId="{64688681-F268-CD4B-B668-04C8418C0681}" type="pres">
      <dgm:prSet presAssocID="{90FBD23F-1571-2144-BB62-36AA2B2CC753}" presName="node" presStyleLbl="node1" presStyleIdx="4" presStyleCnt="5">
        <dgm:presLayoutVars>
          <dgm:bulletEnabled val="1"/>
        </dgm:presLayoutVars>
      </dgm:prSet>
      <dgm:spPr/>
      <dgm:t>
        <a:bodyPr/>
        <a:lstStyle/>
        <a:p>
          <a:endParaRPr lang="en-US"/>
        </a:p>
      </dgm:t>
    </dgm:pt>
  </dgm:ptLst>
  <dgm:cxnLst>
    <dgm:cxn modelId="{04BD8D53-790E-8740-A92C-C857A8B20F17}" srcId="{3B7F2CBB-60BA-224B-A05A-F0CE594A848A}" destId="{7A129110-B93E-4A45-AD82-8C6E9535FE11}" srcOrd="3" destOrd="0" parTransId="{C8CB1F2E-BEA7-AE48-936D-A7E944075F0D}" sibTransId="{72C83D40-A2B4-B141-9A6A-F944764D07E1}"/>
    <dgm:cxn modelId="{E6A0D581-98C3-C449-8763-76DB3B2F7561}" srcId="{3B7F2CBB-60BA-224B-A05A-F0CE594A848A}" destId="{90FBD23F-1571-2144-BB62-36AA2B2CC753}" srcOrd="4" destOrd="0" parTransId="{FD74AFED-8A32-BB42-A806-EFA26C8A6EB5}" sibTransId="{64C4E08A-BA00-CB40-A4DF-C3343A6C8424}"/>
    <dgm:cxn modelId="{18F73E14-E54D-6142-B7FF-00C1F3970F3E}" type="presOf" srcId="{24E222F3-2E1D-3645-8078-B65FA6364D54}" destId="{968A90E1-55FB-5F43-8E96-33E8DE562028}" srcOrd="0" destOrd="0" presId="urn:microsoft.com/office/officeart/2005/8/layout/default"/>
    <dgm:cxn modelId="{1AC8F066-F5AF-104F-BB2A-CE2B8BD64252}" type="presOf" srcId="{7A129110-B93E-4A45-AD82-8C6E9535FE11}" destId="{E0C7D349-9758-694A-A79D-D1088D7774F4}" srcOrd="0" destOrd="0" presId="urn:microsoft.com/office/officeart/2005/8/layout/default"/>
    <dgm:cxn modelId="{A9AB28D9-17E6-E446-B8D9-1A534DE81791}" srcId="{3B7F2CBB-60BA-224B-A05A-F0CE594A848A}" destId="{84B61245-0CB5-8942-9D72-DFA0532D61B4}" srcOrd="2" destOrd="0" parTransId="{A3193581-729E-EB4F-B91D-2981D604192E}" sibTransId="{835663E2-C62F-EE4D-B0E8-7141FF4DDBC4}"/>
    <dgm:cxn modelId="{B27DFE71-BC35-D741-A176-8458E5FA144E}" type="presOf" srcId="{90FBD23F-1571-2144-BB62-36AA2B2CC753}" destId="{64688681-F268-CD4B-B668-04C8418C0681}" srcOrd="0" destOrd="0" presId="urn:microsoft.com/office/officeart/2005/8/layout/default"/>
    <dgm:cxn modelId="{02068436-A83B-F94D-B74E-E422A27E65FF}" type="presOf" srcId="{3B7F2CBB-60BA-224B-A05A-F0CE594A848A}" destId="{AD5F3BBA-C36E-974E-BDA2-DF1D1C7D45FC}" srcOrd="0" destOrd="0" presId="urn:microsoft.com/office/officeart/2005/8/layout/default"/>
    <dgm:cxn modelId="{15DECFF6-B2B2-6547-931B-FF2FC823D9B0}" type="presOf" srcId="{141EA41A-A67B-604A-A250-34D93677C237}" destId="{01E20A80-EC1D-9343-88A0-FC5BFCE3BFFC}" srcOrd="0" destOrd="0" presId="urn:microsoft.com/office/officeart/2005/8/layout/default"/>
    <dgm:cxn modelId="{D9DDDE16-CBD3-6748-809D-9317DC0BA2F9}" srcId="{3B7F2CBB-60BA-224B-A05A-F0CE594A848A}" destId="{141EA41A-A67B-604A-A250-34D93677C237}" srcOrd="0" destOrd="0" parTransId="{9901C7E2-E090-5340-A4F6-D918E70EF7B4}" sibTransId="{9F35D5E2-2370-4E43-A04E-37B38D083DB9}"/>
    <dgm:cxn modelId="{CBA1A00F-99DE-E14B-A197-EE621FC5FE5A}" type="presOf" srcId="{84B61245-0CB5-8942-9D72-DFA0532D61B4}" destId="{0C6A7D92-CFFC-EC42-A3E8-41FB05B2A31C}" srcOrd="0" destOrd="0" presId="urn:microsoft.com/office/officeart/2005/8/layout/default"/>
    <dgm:cxn modelId="{AC85A450-06D8-514D-9498-0DA7966ACA6E}" srcId="{3B7F2CBB-60BA-224B-A05A-F0CE594A848A}" destId="{24E222F3-2E1D-3645-8078-B65FA6364D54}" srcOrd="1" destOrd="0" parTransId="{455716E9-B07D-D947-8F4D-D08E0FB49268}" sibTransId="{1EC84213-37FC-F045-B51A-6AAF60765857}"/>
    <dgm:cxn modelId="{345C27AA-0E35-2542-8E97-E9B2D4E45DDA}" type="presParOf" srcId="{AD5F3BBA-C36E-974E-BDA2-DF1D1C7D45FC}" destId="{01E20A80-EC1D-9343-88A0-FC5BFCE3BFFC}" srcOrd="0" destOrd="0" presId="urn:microsoft.com/office/officeart/2005/8/layout/default"/>
    <dgm:cxn modelId="{AA4B631E-18F3-5045-A24A-11264F113A0C}" type="presParOf" srcId="{AD5F3BBA-C36E-974E-BDA2-DF1D1C7D45FC}" destId="{839CF7B3-ECEC-A040-AD35-0A84977A9C80}" srcOrd="1" destOrd="0" presId="urn:microsoft.com/office/officeart/2005/8/layout/default"/>
    <dgm:cxn modelId="{095C97AB-9568-1F43-8ED2-7E7C55761384}" type="presParOf" srcId="{AD5F3BBA-C36E-974E-BDA2-DF1D1C7D45FC}" destId="{968A90E1-55FB-5F43-8E96-33E8DE562028}" srcOrd="2" destOrd="0" presId="urn:microsoft.com/office/officeart/2005/8/layout/default"/>
    <dgm:cxn modelId="{9611FCE9-E867-EE42-8279-E6CBBECE3592}" type="presParOf" srcId="{AD5F3BBA-C36E-974E-BDA2-DF1D1C7D45FC}" destId="{D8EACEC4-3905-974A-A8D5-A56E873E4D20}" srcOrd="3" destOrd="0" presId="urn:microsoft.com/office/officeart/2005/8/layout/default"/>
    <dgm:cxn modelId="{AF23C60F-35B4-C444-8FD7-DEF53C5A4EC4}" type="presParOf" srcId="{AD5F3BBA-C36E-974E-BDA2-DF1D1C7D45FC}" destId="{0C6A7D92-CFFC-EC42-A3E8-41FB05B2A31C}" srcOrd="4" destOrd="0" presId="urn:microsoft.com/office/officeart/2005/8/layout/default"/>
    <dgm:cxn modelId="{497D78C2-3439-6F40-8469-594A8A8B26B8}" type="presParOf" srcId="{AD5F3BBA-C36E-974E-BDA2-DF1D1C7D45FC}" destId="{7189E34B-3056-364B-B9E8-4ACA4E28E7D6}" srcOrd="5" destOrd="0" presId="urn:microsoft.com/office/officeart/2005/8/layout/default"/>
    <dgm:cxn modelId="{525FD499-5E40-6C44-84F1-313AA02C5BB4}" type="presParOf" srcId="{AD5F3BBA-C36E-974E-BDA2-DF1D1C7D45FC}" destId="{E0C7D349-9758-694A-A79D-D1088D7774F4}" srcOrd="6" destOrd="0" presId="urn:microsoft.com/office/officeart/2005/8/layout/default"/>
    <dgm:cxn modelId="{A4EA5D7A-AC63-B844-92D3-84540FC447C2}" type="presParOf" srcId="{AD5F3BBA-C36E-974E-BDA2-DF1D1C7D45FC}" destId="{0EADB59B-2F40-3E40-AB0E-EAF24EC66B53}" srcOrd="7" destOrd="0" presId="urn:microsoft.com/office/officeart/2005/8/layout/default"/>
    <dgm:cxn modelId="{F065CCFF-4A53-0744-A2F3-09CD090D05CF}" type="presParOf" srcId="{AD5F3BBA-C36E-974E-BDA2-DF1D1C7D45FC}" destId="{64688681-F268-CD4B-B668-04C8418C068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46FAE6-8239-3A42-B206-1646233FC734}" type="doc">
      <dgm:prSet loTypeId="urn:microsoft.com/office/officeart/2005/8/layout/cycle6" loCatId="" qsTypeId="urn:microsoft.com/office/officeart/2005/8/quickstyle/simple4" qsCatId="simple" csTypeId="urn:microsoft.com/office/officeart/2005/8/colors/accent1_2" csCatId="accent1" phldr="1"/>
      <dgm:spPr/>
      <dgm:t>
        <a:bodyPr/>
        <a:lstStyle/>
        <a:p>
          <a:endParaRPr lang="en-US"/>
        </a:p>
      </dgm:t>
    </dgm:pt>
    <dgm:pt modelId="{CB2C1116-0BC9-BE4A-BDCF-6B02D04B09C9}">
      <dgm:prSet phldrT="[Text]"/>
      <dgm:spPr/>
      <dgm:t>
        <a:bodyPr/>
        <a:lstStyle/>
        <a:p>
          <a:r>
            <a:rPr lang="en-US" dirty="0" smtClean="0"/>
            <a:t>No drug use off-duty</a:t>
          </a:r>
          <a:endParaRPr lang="en-US" dirty="0"/>
        </a:p>
      </dgm:t>
    </dgm:pt>
    <dgm:pt modelId="{369F20CB-886F-FF49-9F33-708BE11AF783}" type="parTrans" cxnId="{41F5148C-2058-3E40-9CDF-C1EF1CD40308}">
      <dgm:prSet/>
      <dgm:spPr/>
      <dgm:t>
        <a:bodyPr/>
        <a:lstStyle/>
        <a:p>
          <a:endParaRPr lang="en-US"/>
        </a:p>
      </dgm:t>
    </dgm:pt>
    <dgm:pt modelId="{7D0EFE2F-DF8A-3849-ACB5-9528A6C1574D}" type="sibTrans" cxnId="{41F5148C-2058-3E40-9CDF-C1EF1CD40308}">
      <dgm:prSet/>
      <dgm:spPr/>
      <dgm:t>
        <a:bodyPr/>
        <a:lstStyle/>
        <a:p>
          <a:endParaRPr lang="en-US"/>
        </a:p>
      </dgm:t>
    </dgm:pt>
    <dgm:pt modelId="{904992D5-4938-A24A-935C-E99589540259}">
      <dgm:prSet phldrT="[Text]"/>
      <dgm:spPr/>
      <dgm:t>
        <a:bodyPr/>
        <a:lstStyle/>
        <a:p>
          <a:r>
            <a:rPr lang="en-US" dirty="0" smtClean="0"/>
            <a:t>No disparaging your supervisor on social media</a:t>
          </a:r>
          <a:endParaRPr lang="en-US" dirty="0"/>
        </a:p>
      </dgm:t>
    </dgm:pt>
    <dgm:pt modelId="{B0B42322-3A39-FF49-962F-72B587F95A68}" type="parTrans" cxnId="{D4BF4473-95A6-E948-A0E5-F51744DEE3F2}">
      <dgm:prSet/>
      <dgm:spPr/>
      <dgm:t>
        <a:bodyPr/>
        <a:lstStyle/>
        <a:p>
          <a:endParaRPr lang="en-US"/>
        </a:p>
      </dgm:t>
    </dgm:pt>
    <dgm:pt modelId="{4217CFE7-30FC-B548-8641-D66FEE3EC8EE}" type="sibTrans" cxnId="{D4BF4473-95A6-E948-A0E5-F51744DEE3F2}">
      <dgm:prSet/>
      <dgm:spPr/>
      <dgm:t>
        <a:bodyPr/>
        <a:lstStyle/>
        <a:p>
          <a:endParaRPr lang="en-US"/>
        </a:p>
      </dgm:t>
    </dgm:pt>
    <dgm:pt modelId="{F6F169BB-DDBD-424D-B5B2-D9DE16456103}">
      <dgm:prSet phldrT="[Text]"/>
      <dgm:spPr/>
      <dgm:t>
        <a:bodyPr/>
        <a:lstStyle/>
        <a:p>
          <a:r>
            <a:rPr lang="en-US" dirty="0" smtClean="0"/>
            <a:t>Prohibition against any criminal conduct</a:t>
          </a:r>
          <a:endParaRPr lang="en-US" dirty="0"/>
        </a:p>
      </dgm:t>
    </dgm:pt>
    <dgm:pt modelId="{338D39E0-39A9-D64C-AE54-D6B247A7CC9C}" type="parTrans" cxnId="{77DBE43A-1271-8840-921B-022689FF562D}">
      <dgm:prSet/>
      <dgm:spPr/>
      <dgm:t>
        <a:bodyPr/>
        <a:lstStyle/>
        <a:p>
          <a:endParaRPr lang="en-US"/>
        </a:p>
      </dgm:t>
    </dgm:pt>
    <dgm:pt modelId="{A9AD697E-6420-3349-992D-6349193F0ACE}" type="sibTrans" cxnId="{77DBE43A-1271-8840-921B-022689FF562D}">
      <dgm:prSet/>
      <dgm:spPr/>
      <dgm:t>
        <a:bodyPr/>
        <a:lstStyle/>
        <a:p>
          <a:endParaRPr lang="en-US"/>
        </a:p>
      </dgm:t>
    </dgm:pt>
    <dgm:pt modelId="{99BCC678-5527-744C-A41F-B60E6E9D6A66}">
      <dgm:prSet phldrT="[Text]"/>
      <dgm:spPr/>
      <dgm:t>
        <a:bodyPr/>
        <a:lstStyle/>
        <a:p>
          <a:r>
            <a:rPr lang="en-US" dirty="0" smtClean="0"/>
            <a:t>No displaying the confederate flag on your vehicle</a:t>
          </a:r>
          <a:endParaRPr lang="en-US" dirty="0"/>
        </a:p>
      </dgm:t>
    </dgm:pt>
    <dgm:pt modelId="{126E2F7A-685E-4843-8192-719C254B9FCD}" type="parTrans" cxnId="{1B552A21-CBC7-3B4B-89EA-39C06F998C04}">
      <dgm:prSet/>
      <dgm:spPr/>
      <dgm:t>
        <a:bodyPr/>
        <a:lstStyle/>
        <a:p>
          <a:endParaRPr lang="en-US"/>
        </a:p>
      </dgm:t>
    </dgm:pt>
    <dgm:pt modelId="{2A721D6F-2614-A54F-B803-C895F6D1DAA3}" type="sibTrans" cxnId="{1B552A21-CBC7-3B4B-89EA-39C06F998C04}">
      <dgm:prSet/>
      <dgm:spPr/>
      <dgm:t>
        <a:bodyPr/>
        <a:lstStyle/>
        <a:p>
          <a:endParaRPr lang="en-US"/>
        </a:p>
      </dgm:t>
    </dgm:pt>
    <dgm:pt modelId="{EEAF48DF-0DB8-3740-A8CD-07370C50B397}">
      <dgm:prSet phldrT="[Text]"/>
      <dgm:spPr/>
      <dgm:t>
        <a:bodyPr/>
        <a:lstStyle/>
        <a:p>
          <a:r>
            <a:rPr lang="en-US" dirty="0" smtClean="0"/>
            <a:t>No romantic relationships with co-workers</a:t>
          </a:r>
          <a:endParaRPr lang="en-US" dirty="0"/>
        </a:p>
      </dgm:t>
    </dgm:pt>
    <dgm:pt modelId="{ADB8C6A0-CD81-2F46-82A2-28781D3C9F2C}" type="parTrans" cxnId="{F3B58D56-265E-A84B-B10D-2470A6B2ED88}">
      <dgm:prSet/>
      <dgm:spPr/>
      <dgm:t>
        <a:bodyPr/>
        <a:lstStyle/>
        <a:p>
          <a:endParaRPr lang="en-US"/>
        </a:p>
      </dgm:t>
    </dgm:pt>
    <dgm:pt modelId="{2CC48744-8779-8A4B-AD40-8C9C33486CC3}" type="sibTrans" cxnId="{F3B58D56-265E-A84B-B10D-2470A6B2ED88}">
      <dgm:prSet/>
      <dgm:spPr/>
      <dgm:t>
        <a:bodyPr/>
        <a:lstStyle/>
        <a:p>
          <a:endParaRPr lang="en-US"/>
        </a:p>
      </dgm:t>
    </dgm:pt>
    <dgm:pt modelId="{BFEFF432-3DD1-D04D-B470-9B67BD81B87B}" type="pres">
      <dgm:prSet presAssocID="{6C46FAE6-8239-3A42-B206-1646233FC734}" presName="cycle" presStyleCnt="0">
        <dgm:presLayoutVars>
          <dgm:dir/>
          <dgm:resizeHandles val="exact"/>
        </dgm:presLayoutVars>
      </dgm:prSet>
      <dgm:spPr/>
      <dgm:t>
        <a:bodyPr/>
        <a:lstStyle/>
        <a:p>
          <a:endParaRPr lang="en-US"/>
        </a:p>
      </dgm:t>
    </dgm:pt>
    <dgm:pt modelId="{D4485D4F-CE9B-1E4A-93C6-A1D2338E16CA}" type="pres">
      <dgm:prSet presAssocID="{CB2C1116-0BC9-BE4A-BDCF-6B02D04B09C9}" presName="node" presStyleLbl="node1" presStyleIdx="0" presStyleCnt="5">
        <dgm:presLayoutVars>
          <dgm:bulletEnabled val="1"/>
        </dgm:presLayoutVars>
      </dgm:prSet>
      <dgm:spPr/>
      <dgm:t>
        <a:bodyPr/>
        <a:lstStyle/>
        <a:p>
          <a:endParaRPr lang="en-US"/>
        </a:p>
      </dgm:t>
    </dgm:pt>
    <dgm:pt modelId="{A880E163-9487-1649-A4F2-A7311A34D72C}" type="pres">
      <dgm:prSet presAssocID="{CB2C1116-0BC9-BE4A-BDCF-6B02D04B09C9}" presName="spNode" presStyleCnt="0"/>
      <dgm:spPr/>
    </dgm:pt>
    <dgm:pt modelId="{09AA1317-EB9A-954E-9F64-223863123F49}" type="pres">
      <dgm:prSet presAssocID="{7D0EFE2F-DF8A-3849-ACB5-9528A6C1574D}" presName="sibTrans" presStyleLbl="sibTrans1D1" presStyleIdx="0" presStyleCnt="5"/>
      <dgm:spPr/>
      <dgm:t>
        <a:bodyPr/>
        <a:lstStyle/>
        <a:p>
          <a:endParaRPr lang="en-US"/>
        </a:p>
      </dgm:t>
    </dgm:pt>
    <dgm:pt modelId="{43F29E8C-B0A7-244D-A662-AE6A4D2B1781}" type="pres">
      <dgm:prSet presAssocID="{904992D5-4938-A24A-935C-E99589540259}" presName="node" presStyleLbl="node1" presStyleIdx="1" presStyleCnt="5">
        <dgm:presLayoutVars>
          <dgm:bulletEnabled val="1"/>
        </dgm:presLayoutVars>
      </dgm:prSet>
      <dgm:spPr/>
      <dgm:t>
        <a:bodyPr/>
        <a:lstStyle/>
        <a:p>
          <a:endParaRPr lang="en-US"/>
        </a:p>
      </dgm:t>
    </dgm:pt>
    <dgm:pt modelId="{0F1E0B43-A8D8-AA46-A033-AD5093EA6ACA}" type="pres">
      <dgm:prSet presAssocID="{904992D5-4938-A24A-935C-E99589540259}" presName="spNode" presStyleCnt="0"/>
      <dgm:spPr/>
    </dgm:pt>
    <dgm:pt modelId="{D7398888-17D4-3D4E-9A41-A34F26311111}" type="pres">
      <dgm:prSet presAssocID="{4217CFE7-30FC-B548-8641-D66FEE3EC8EE}" presName="sibTrans" presStyleLbl="sibTrans1D1" presStyleIdx="1" presStyleCnt="5"/>
      <dgm:spPr/>
      <dgm:t>
        <a:bodyPr/>
        <a:lstStyle/>
        <a:p>
          <a:endParaRPr lang="en-US"/>
        </a:p>
      </dgm:t>
    </dgm:pt>
    <dgm:pt modelId="{44C76635-8BFD-6E4A-9C84-1146B8183785}" type="pres">
      <dgm:prSet presAssocID="{F6F169BB-DDBD-424D-B5B2-D9DE16456103}" presName="node" presStyleLbl="node1" presStyleIdx="2" presStyleCnt="5">
        <dgm:presLayoutVars>
          <dgm:bulletEnabled val="1"/>
        </dgm:presLayoutVars>
      </dgm:prSet>
      <dgm:spPr/>
      <dgm:t>
        <a:bodyPr/>
        <a:lstStyle/>
        <a:p>
          <a:endParaRPr lang="en-US"/>
        </a:p>
      </dgm:t>
    </dgm:pt>
    <dgm:pt modelId="{2157F670-E048-1A46-AF10-9279ABB210BF}" type="pres">
      <dgm:prSet presAssocID="{F6F169BB-DDBD-424D-B5B2-D9DE16456103}" presName="spNode" presStyleCnt="0"/>
      <dgm:spPr/>
    </dgm:pt>
    <dgm:pt modelId="{9170B9BE-24A1-4049-A2C5-D59FB4AB1631}" type="pres">
      <dgm:prSet presAssocID="{A9AD697E-6420-3349-992D-6349193F0ACE}" presName="sibTrans" presStyleLbl="sibTrans1D1" presStyleIdx="2" presStyleCnt="5"/>
      <dgm:spPr/>
      <dgm:t>
        <a:bodyPr/>
        <a:lstStyle/>
        <a:p>
          <a:endParaRPr lang="en-US"/>
        </a:p>
      </dgm:t>
    </dgm:pt>
    <dgm:pt modelId="{168286CF-A4BC-894C-87E4-4A3203C5AE11}" type="pres">
      <dgm:prSet presAssocID="{99BCC678-5527-744C-A41F-B60E6E9D6A66}" presName="node" presStyleLbl="node1" presStyleIdx="3" presStyleCnt="5">
        <dgm:presLayoutVars>
          <dgm:bulletEnabled val="1"/>
        </dgm:presLayoutVars>
      </dgm:prSet>
      <dgm:spPr/>
      <dgm:t>
        <a:bodyPr/>
        <a:lstStyle/>
        <a:p>
          <a:endParaRPr lang="en-US"/>
        </a:p>
      </dgm:t>
    </dgm:pt>
    <dgm:pt modelId="{9FB0A132-5145-3442-863A-82E2AA5DC0F1}" type="pres">
      <dgm:prSet presAssocID="{99BCC678-5527-744C-A41F-B60E6E9D6A66}" presName="spNode" presStyleCnt="0"/>
      <dgm:spPr/>
    </dgm:pt>
    <dgm:pt modelId="{48432CEA-E5FE-E54C-9A50-3BF83E4DD158}" type="pres">
      <dgm:prSet presAssocID="{2A721D6F-2614-A54F-B803-C895F6D1DAA3}" presName="sibTrans" presStyleLbl="sibTrans1D1" presStyleIdx="3" presStyleCnt="5"/>
      <dgm:spPr/>
      <dgm:t>
        <a:bodyPr/>
        <a:lstStyle/>
        <a:p>
          <a:endParaRPr lang="en-US"/>
        </a:p>
      </dgm:t>
    </dgm:pt>
    <dgm:pt modelId="{1E1D2F0F-32F5-144D-B606-DFC5C5C3BF6B}" type="pres">
      <dgm:prSet presAssocID="{EEAF48DF-0DB8-3740-A8CD-07370C50B397}" presName="node" presStyleLbl="node1" presStyleIdx="4" presStyleCnt="5">
        <dgm:presLayoutVars>
          <dgm:bulletEnabled val="1"/>
        </dgm:presLayoutVars>
      </dgm:prSet>
      <dgm:spPr/>
      <dgm:t>
        <a:bodyPr/>
        <a:lstStyle/>
        <a:p>
          <a:endParaRPr lang="en-US"/>
        </a:p>
      </dgm:t>
    </dgm:pt>
    <dgm:pt modelId="{AC92D3F4-517B-2847-9969-02A7C4095073}" type="pres">
      <dgm:prSet presAssocID="{EEAF48DF-0DB8-3740-A8CD-07370C50B397}" presName="spNode" presStyleCnt="0"/>
      <dgm:spPr/>
    </dgm:pt>
    <dgm:pt modelId="{97EDCE8D-5F5C-F843-BD7A-AE42D338D78D}" type="pres">
      <dgm:prSet presAssocID="{2CC48744-8779-8A4B-AD40-8C9C33486CC3}" presName="sibTrans" presStyleLbl="sibTrans1D1" presStyleIdx="4" presStyleCnt="5"/>
      <dgm:spPr/>
      <dgm:t>
        <a:bodyPr/>
        <a:lstStyle/>
        <a:p>
          <a:endParaRPr lang="en-US"/>
        </a:p>
      </dgm:t>
    </dgm:pt>
  </dgm:ptLst>
  <dgm:cxnLst>
    <dgm:cxn modelId="{41F5148C-2058-3E40-9CDF-C1EF1CD40308}" srcId="{6C46FAE6-8239-3A42-B206-1646233FC734}" destId="{CB2C1116-0BC9-BE4A-BDCF-6B02D04B09C9}" srcOrd="0" destOrd="0" parTransId="{369F20CB-886F-FF49-9F33-708BE11AF783}" sibTransId="{7D0EFE2F-DF8A-3849-ACB5-9528A6C1574D}"/>
    <dgm:cxn modelId="{AE4E5E17-9211-7F4B-895C-9E7DE8B6492C}" type="presOf" srcId="{EEAF48DF-0DB8-3740-A8CD-07370C50B397}" destId="{1E1D2F0F-32F5-144D-B606-DFC5C5C3BF6B}" srcOrd="0" destOrd="0" presId="urn:microsoft.com/office/officeart/2005/8/layout/cycle6"/>
    <dgm:cxn modelId="{B73AC3F9-1020-194E-8E26-D91BA956C821}" type="presOf" srcId="{F6F169BB-DDBD-424D-B5B2-D9DE16456103}" destId="{44C76635-8BFD-6E4A-9C84-1146B8183785}" srcOrd="0" destOrd="0" presId="urn:microsoft.com/office/officeart/2005/8/layout/cycle6"/>
    <dgm:cxn modelId="{57B9F238-C748-EA40-A50E-6FF32578834D}" type="presOf" srcId="{6C46FAE6-8239-3A42-B206-1646233FC734}" destId="{BFEFF432-3DD1-D04D-B470-9B67BD81B87B}" srcOrd="0" destOrd="0" presId="urn:microsoft.com/office/officeart/2005/8/layout/cycle6"/>
    <dgm:cxn modelId="{F3B58D56-265E-A84B-B10D-2470A6B2ED88}" srcId="{6C46FAE6-8239-3A42-B206-1646233FC734}" destId="{EEAF48DF-0DB8-3740-A8CD-07370C50B397}" srcOrd="4" destOrd="0" parTransId="{ADB8C6A0-CD81-2F46-82A2-28781D3C9F2C}" sibTransId="{2CC48744-8779-8A4B-AD40-8C9C33486CC3}"/>
    <dgm:cxn modelId="{1DC90229-DB74-F949-8211-5DD06715A1C8}" type="presOf" srcId="{7D0EFE2F-DF8A-3849-ACB5-9528A6C1574D}" destId="{09AA1317-EB9A-954E-9F64-223863123F49}" srcOrd="0" destOrd="0" presId="urn:microsoft.com/office/officeart/2005/8/layout/cycle6"/>
    <dgm:cxn modelId="{89498D3F-24F1-CD4D-B29C-0D811FE033DD}" type="presOf" srcId="{2A721D6F-2614-A54F-B803-C895F6D1DAA3}" destId="{48432CEA-E5FE-E54C-9A50-3BF83E4DD158}" srcOrd="0" destOrd="0" presId="urn:microsoft.com/office/officeart/2005/8/layout/cycle6"/>
    <dgm:cxn modelId="{8D5DD7FC-B7AF-4642-92E9-10CA1E4964A0}" type="presOf" srcId="{A9AD697E-6420-3349-992D-6349193F0ACE}" destId="{9170B9BE-24A1-4049-A2C5-D59FB4AB1631}" srcOrd="0" destOrd="0" presId="urn:microsoft.com/office/officeart/2005/8/layout/cycle6"/>
    <dgm:cxn modelId="{DA027566-2638-A448-831E-27798632A91F}" type="presOf" srcId="{904992D5-4938-A24A-935C-E99589540259}" destId="{43F29E8C-B0A7-244D-A662-AE6A4D2B1781}" srcOrd="0" destOrd="0" presId="urn:microsoft.com/office/officeart/2005/8/layout/cycle6"/>
    <dgm:cxn modelId="{3EA78B57-AC84-2942-BC3D-A62F91998163}" type="presOf" srcId="{CB2C1116-0BC9-BE4A-BDCF-6B02D04B09C9}" destId="{D4485D4F-CE9B-1E4A-93C6-A1D2338E16CA}" srcOrd="0" destOrd="0" presId="urn:microsoft.com/office/officeart/2005/8/layout/cycle6"/>
    <dgm:cxn modelId="{2006D886-D86A-B64E-92C8-FA9868418B66}" type="presOf" srcId="{4217CFE7-30FC-B548-8641-D66FEE3EC8EE}" destId="{D7398888-17D4-3D4E-9A41-A34F26311111}" srcOrd="0" destOrd="0" presId="urn:microsoft.com/office/officeart/2005/8/layout/cycle6"/>
    <dgm:cxn modelId="{1B552A21-CBC7-3B4B-89EA-39C06F998C04}" srcId="{6C46FAE6-8239-3A42-B206-1646233FC734}" destId="{99BCC678-5527-744C-A41F-B60E6E9D6A66}" srcOrd="3" destOrd="0" parTransId="{126E2F7A-685E-4843-8192-719C254B9FCD}" sibTransId="{2A721D6F-2614-A54F-B803-C895F6D1DAA3}"/>
    <dgm:cxn modelId="{34564C2A-122C-DF48-BDA4-9D606CE813CC}" type="presOf" srcId="{2CC48744-8779-8A4B-AD40-8C9C33486CC3}" destId="{97EDCE8D-5F5C-F843-BD7A-AE42D338D78D}" srcOrd="0" destOrd="0" presId="urn:microsoft.com/office/officeart/2005/8/layout/cycle6"/>
    <dgm:cxn modelId="{D4BF4473-95A6-E948-A0E5-F51744DEE3F2}" srcId="{6C46FAE6-8239-3A42-B206-1646233FC734}" destId="{904992D5-4938-A24A-935C-E99589540259}" srcOrd="1" destOrd="0" parTransId="{B0B42322-3A39-FF49-962F-72B587F95A68}" sibTransId="{4217CFE7-30FC-B548-8641-D66FEE3EC8EE}"/>
    <dgm:cxn modelId="{D7C1D5FC-F331-8840-8161-9404B28C6249}" type="presOf" srcId="{99BCC678-5527-744C-A41F-B60E6E9D6A66}" destId="{168286CF-A4BC-894C-87E4-4A3203C5AE11}" srcOrd="0" destOrd="0" presId="urn:microsoft.com/office/officeart/2005/8/layout/cycle6"/>
    <dgm:cxn modelId="{77DBE43A-1271-8840-921B-022689FF562D}" srcId="{6C46FAE6-8239-3A42-B206-1646233FC734}" destId="{F6F169BB-DDBD-424D-B5B2-D9DE16456103}" srcOrd="2" destOrd="0" parTransId="{338D39E0-39A9-D64C-AE54-D6B247A7CC9C}" sibTransId="{A9AD697E-6420-3349-992D-6349193F0ACE}"/>
    <dgm:cxn modelId="{72CF58A4-7150-AB42-B012-8CF809E49342}" type="presParOf" srcId="{BFEFF432-3DD1-D04D-B470-9B67BD81B87B}" destId="{D4485D4F-CE9B-1E4A-93C6-A1D2338E16CA}" srcOrd="0" destOrd="0" presId="urn:microsoft.com/office/officeart/2005/8/layout/cycle6"/>
    <dgm:cxn modelId="{719B6E19-E99A-2F48-B5CA-7B8D632BF81A}" type="presParOf" srcId="{BFEFF432-3DD1-D04D-B470-9B67BD81B87B}" destId="{A880E163-9487-1649-A4F2-A7311A34D72C}" srcOrd="1" destOrd="0" presId="urn:microsoft.com/office/officeart/2005/8/layout/cycle6"/>
    <dgm:cxn modelId="{B96773C4-7736-C348-8171-B86F9B4FFA28}" type="presParOf" srcId="{BFEFF432-3DD1-D04D-B470-9B67BD81B87B}" destId="{09AA1317-EB9A-954E-9F64-223863123F49}" srcOrd="2" destOrd="0" presId="urn:microsoft.com/office/officeart/2005/8/layout/cycle6"/>
    <dgm:cxn modelId="{5DDF9428-1517-4341-94ED-5C9797649C74}" type="presParOf" srcId="{BFEFF432-3DD1-D04D-B470-9B67BD81B87B}" destId="{43F29E8C-B0A7-244D-A662-AE6A4D2B1781}" srcOrd="3" destOrd="0" presId="urn:microsoft.com/office/officeart/2005/8/layout/cycle6"/>
    <dgm:cxn modelId="{D0135303-EA6A-3B49-91CD-94970FF23F69}" type="presParOf" srcId="{BFEFF432-3DD1-D04D-B470-9B67BD81B87B}" destId="{0F1E0B43-A8D8-AA46-A033-AD5093EA6ACA}" srcOrd="4" destOrd="0" presId="urn:microsoft.com/office/officeart/2005/8/layout/cycle6"/>
    <dgm:cxn modelId="{EC64B4FD-DEAB-FE4B-9AE9-7901FFC3F153}" type="presParOf" srcId="{BFEFF432-3DD1-D04D-B470-9B67BD81B87B}" destId="{D7398888-17D4-3D4E-9A41-A34F26311111}" srcOrd="5" destOrd="0" presId="urn:microsoft.com/office/officeart/2005/8/layout/cycle6"/>
    <dgm:cxn modelId="{2ABEE78C-4E00-DF4E-88EE-8F811CFED2B1}" type="presParOf" srcId="{BFEFF432-3DD1-D04D-B470-9B67BD81B87B}" destId="{44C76635-8BFD-6E4A-9C84-1146B8183785}" srcOrd="6" destOrd="0" presId="urn:microsoft.com/office/officeart/2005/8/layout/cycle6"/>
    <dgm:cxn modelId="{37758753-5306-EA44-B42C-CB70847C0FDF}" type="presParOf" srcId="{BFEFF432-3DD1-D04D-B470-9B67BD81B87B}" destId="{2157F670-E048-1A46-AF10-9279ABB210BF}" srcOrd="7" destOrd="0" presId="urn:microsoft.com/office/officeart/2005/8/layout/cycle6"/>
    <dgm:cxn modelId="{0F15F9FB-5B75-1242-B0AD-7737BD11B161}" type="presParOf" srcId="{BFEFF432-3DD1-D04D-B470-9B67BD81B87B}" destId="{9170B9BE-24A1-4049-A2C5-D59FB4AB1631}" srcOrd="8" destOrd="0" presId="urn:microsoft.com/office/officeart/2005/8/layout/cycle6"/>
    <dgm:cxn modelId="{67763F85-37E6-FF49-B8E7-B20C548EAA09}" type="presParOf" srcId="{BFEFF432-3DD1-D04D-B470-9B67BD81B87B}" destId="{168286CF-A4BC-894C-87E4-4A3203C5AE11}" srcOrd="9" destOrd="0" presId="urn:microsoft.com/office/officeart/2005/8/layout/cycle6"/>
    <dgm:cxn modelId="{F15C8FED-8DF4-B340-9667-3E021925E722}" type="presParOf" srcId="{BFEFF432-3DD1-D04D-B470-9B67BD81B87B}" destId="{9FB0A132-5145-3442-863A-82E2AA5DC0F1}" srcOrd="10" destOrd="0" presId="urn:microsoft.com/office/officeart/2005/8/layout/cycle6"/>
    <dgm:cxn modelId="{02CDCA72-319F-8E4F-B944-C002B0804BC0}" type="presParOf" srcId="{BFEFF432-3DD1-D04D-B470-9B67BD81B87B}" destId="{48432CEA-E5FE-E54C-9A50-3BF83E4DD158}" srcOrd="11" destOrd="0" presId="urn:microsoft.com/office/officeart/2005/8/layout/cycle6"/>
    <dgm:cxn modelId="{B2A0E222-BAA5-FD49-A9BF-B4420B4B58C7}" type="presParOf" srcId="{BFEFF432-3DD1-D04D-B470-9B67BD81B87B}" destId="{1E1D2F0F-32F5-144D-B606-DFC5C5C3BF6B}" srcOrd="12" destOrd="0" presId="urn:microsoft.com/office/officeart/2005/8/layout/cycle6"/>
    <dgm:cxn modelId="{B4C7383B-623B-6749-A8CD-2914204AD5E6}" type="presParOf" srcId="{BFEFF432-3DD1-D04D-B470-9B67BD81B87B}" destId="{AC92D3F4-517B-2847-9969-02A7C4095073}" srcOrd="13" destOrd="0" presId="urn:microsoft.com/office/officeart/2005/8/layout/cycle6"/>
    <dgm:cxn modelId="{17444DC0-85F2-404D-929C-BDDD749B84D0}" type="presParOf" srcId="{BFEFF432-3DD1-D04D-B470-9B67BD81B87B}" destId="{97EDCE8D-5F5C-F843-BD7A-AE42D338D78D}"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684C461-1B3B-B544-8E9D-A5B9EBA0F67C}" type="doc">
      <dgm:prSet loTypeId="urn:microsoft.com/office/officeart/2005/8/layout/default" loCatId="" qsTypeId="urn:microsoft.com/office/officeart/2005/8/quickstyle/simple4" qsCatId="simple" csTypeId="urn:microsoft.com/office/officeart/2005/8/colors/accent1_2" csCatId="accent1" phldr="1"/>
      <dgm:spPr/>
      <dgm:t>
        <a:bodyPr/>
        <a:lstStyle/>
        <a:p>
          <a:endParaRPr lang="en-US"/>
        </a:p>
      </dgm:t>
    </dgm:pt>
    <dgm:pt modelId="{1AFB9AC3-D247-AD4B-AD4C-C1DBB1F49287}">
      <dgm:prSet phldrT="[Text]"/>
      <dgm:spPr/>
      <dgm:t>
        <a:bodyPr/>
        <a:lstStyle/>
        <a:p>
          <a:r>
            <a:rPr lang="en-US" dirty="0" smtClean="0"/>
            <a:t>Disparate impact = an individual receives less favorable treatment, not because he happens to be a member of a particular group, but because some rule or policy was applied differently or not applied at all to others.</a:t>
          </a:r>
          <a:endParaRPr lang="en-US" dirty="0"/>
        </a:p>
      </dgm:t>
    </dgm:pt>
    <dgm:pt modelId="{249685C6-0B57-B84E-BF5A-C907231B6166}" type="parTrans" cxnId="{0F1CB145-786D-324E-8A96-25F8ADB51E25}">
      <dgm:prSet/>
      <dgm:spPr/>
      <dgm:t>
        <a:bodyPr/>
        <a:lstStyle/>
        <a:p>
          <a:endParaRPr lang="en-US"/>
        </a:p>
      </dgm:t>
    </dgm:pt>
    <dgm:pt modelId="{118F69BC-A06F-7042-8661-FABDB44317AF}" type="sibTrans" cxnId="{0F1CB145-786D-324E-8A96-25F8ADB51E25}">
      <dgm:prSet/>
      <dgm:spPr/>
      <dgm:t>
        <a:bodyPr/>
        <a:lstStyle/>
        <a:p>
          <a:endParaRPr lang="en-US"/>
        </a:p>
      </dgm:t>
    </dgm:pt>
    <dgm:pt modelId="{E2E62200-3149-E046-8B2C-C12ED0BDA6A8}">
      <dgm:prSet phldrT="[Text]"/>
      <dgm:spPr/>
      <dgm:t>
        <a:bodyPr/>
        <a:lstStyle/>
        <a:p>
          <a:r>
            <a:rPr lang="en-US" dirty="0" smtClean="0"/>
            <a:t>Discrimination = unfavorable treatment of an individual because he or she happens to be a member of a particular group.</a:t>
          </a:r>
          <a:endParaRPr lang="en-US" dirty="0"/>
        </a:p>
      </dgm:t>
    </dgm:pt>
    <dgm:pt modelId="{A2433338-5A79-F443-8E56-59A127A146A2}" type="parTrans" cxnId="{49222A34-7090-6147-A196-5A56C13EF216}">
      <dgm:prSet/>
      <dgm:spPr/>
      <dgm:t>
        <a:bodyPr/>
        <a:lstStyle/>
        <a:p>
          <a:endParaRPr lang="en-US"/>
        </a:p>
      </dgm:t>
    </dgm:pt>
    <dgm:pt modelId="{5AE56F67-9BB4-D849-B53D-1F2241FB8546}" type="sibTrans" cxnId="{49222A34-7090-6147-A196-5A56C13EF216}">
      <dgm:prSet/>
      <dgm:spPr/>
      <dgm:t>
        <a:bodyPr/>
        <a:lstStyle/>
        <a:p>
          <a:endParaRPr lang="en-US"/>
        </a:p>
      </dgm:t>
    </dgm:pt>
    <dgm:pt modelId="{4848CBF9-C802-F443-B7E2-0A87C74E4937}" type="pres">
      <dgm:prSet presAssocID="{A684C461-1B3B-B544-8E9D-A5B9EBA0F67C}" presName="diagram" presStyleCnt="0">
        <dgm:presLayoutVars>
          <dgm:dir/>
          <dgm:resizeHandles val="exact"/>
        </dgm:presLayoutVars>
      </dgm:prSet>
      <dgm:spPr/>
      <dgm:t>
        <a:bodyPr/>
        <a:lstStyle/>
        <a:p>
          <a:endParaRPr lang="en-US"/>
        </a:p>
      </dgm:t>
    </dgm:pt>
    <dgm:pt modelId="{0A866639-F044-FE45-85FB-E8A35F663AF8}" type="pres">
      <dgm:prSet presAssocID="{1AFB9AC3-D247-AD4B-AD4C-C1DBB1F49287}" presName="node" presStyleLbl="node1" presStyleIdx="0" presStyleCnt="2" custScaleY="159573">
        <dgm:presLayoutVars>
          <dgm:bulletEnabled val="1"/>
        </dgm:presLayoutVars>
      </dgm:prSet>
      <dgm:spPr/>
      <dgm:t>
        <a:bodyPr/>
        <a:lstStyle/>
        <a:p>
          <a:endParaRPr lang="en-US"/>
        </a:p>
      </dgm:t>
    </dgm:pt>
    <dgm:pt modelId="{679A2B64-A423-2349-932E-1CD98D12A1D7}" type="pres">
      <dgm:prSet presAssocID="{118F69BC-A06F-7042-8661-FABDB44317AF}" presName="sibTrans" presStyleCnt="0"/>
      <dgm:spPr/>
    </dgm:pt>
    <dgm:pt modelId="{7354DED2-784A-164C-86CA-1A37F26EA139}" type="pres">
      <dgm:prSet presAssocID="{E2E62200-3149-E046-8B2C-C12ED0BDA6A8}" presName="node" presStyleLbl="node1" presStyleIdx="1" presStyleCnt="2" custScaleY="160505">
        <dgm:presLayoutVars>
          <dgm:bulletEnabled val="1"/>
        </dgm:presLayoutVars>
      </dgm:prSet>
      <dgm:spPr/>
      <dgm:t>
        <a:bodyPr/>
        <a:lstStyle/>
        <a:p>
          <a:endParaRPr lang="en-US"/>
        </a:p>
      </dgm:t>
    </dgm:pt>
  </dgm:ptLst>
  <dgm:cxnLst>
    <dgm:cxn modelId="{C99607DC-A395-7E45-AC9C-1CF85F30CED8}" type="presOf" srcId="{1AFB9AC3-D247-AD4B-AD4C-C1DBB1F49287}" destId="{0A866639-F044-FE45-85FB-E8A35F663AF8}" srcOrd="0" destOrd="0" presId="urn:microsoft.com/office/officeart/2005/8/layout/default"/>
    <dgm:cxn modelId="{0F1CB145-786D-324E-8A96-25F8ADB51E25}" srcId="{A684C461-1B3B-B544-8E9D-A5B9EBA0F67C}" destId="{1AFB9AC3-D247-AD4B-AD4C-C1DBB1F49287}" srcOrd="0" destOrd="0" parTransId="{249685C6-0B57-B84E-BF5A-C907231B6166}" sibTransId="{118F69BC-A06F-7042-8661-FABDB44317AF}"/>
    <dgm:cxn modelId="{5CAB78C2-78B9-494B-9914-8CD891D4975A}" type="presOf" srcId="{E2E62200-3149-E046-8B2C-C12ED0BDA6A8}" destId="{7354DED2-784A-164C-86CA-1A37F26EA139}" srcOrd="0" destOrd="0" presId="urn:microsoft.com/office/officeart/2005/8/layout/default"/>
    <dgm:cxn modelId="{F634DC2E-52FB-7841-BB70-E05CB59B26BB}" type="presOf" srcId="{A684C461-1B3B-B544-8E9D-A5B9EBA0F67C}" destId="{4848CBF9-C802-F443-B7E2-0A87C74E4937}" srcOrd="0" destOrd="0" presId="urn:microsoft.com/office/officeart/2005/8/layout/default"/>
    <dgm:cxn modelId="{49222A34-7090-6147-A196-5A56C13EF216}" srcId="{A684C461-1B3B-B544-8E9D-A5B9EBA0F67C}" destId="{E2E62200-3149-E046-8B2C-C12ED0BDA6A8}" srcOrd="1" destOrd="0" parTransId="{A2433338-5A79-F443-8E56-59A127A146A2}" sibTransId="{5AE56F67-9BB4-D849-B53D-1F2241FB8546}"/>
    <dgm:cxn modelId="{62B7974E-E237-4343-8936-88668663DC63}" type="presParOf" srcId="{4848CBF9-C802-F443-B7E2-0A87C74E4937}" destId="{0A866639-F044-FE45-85FB-E8A35F663AF8}" srcOrd="0" destOrd="0" presId="urn:microsoft.com/office/officeart/2005/8/layout/default"/>
    <dgm:cxn modelId="{82A9C5F3-145B-A845-B1BA-AFB8F27FECC0}" type="presParOf" srcId="{4848CBF9-C802-F443-B7E2-0A87C74E4937}" destId="{679A2B64-A423-2349-932E-1CD98D12A1D7}" srcOrd="1" destOrd="0" presId="urn:microsoft.com/office/officeart/2005/8/layout/default"/>
    <dgm:cxn modelId="{DF069FF3-7971-234E-9050-E573858DCE74}" type="presParOf" srcId="{4848CBF9-C802-F443-B7E2-0A87C74E4937}" destId="{7354DED2-784A-164C-86CA-1A37F26EA139}"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61CCCEB-8956-3C40-A27C-B511CE968F84}" type="doc">
      <dgm:prSet loTypeId="urn:microsoft.com/office/officeart/2005/8/layout/pyramid1" loCatId="" qsTypeId="urn:microsoft.com/office/officeart/2005/8/quickstyle/simple4" qsCatId="simple" csTypeId="urn:microsoft.com/office/officeart/2005/8/colors/accent1_2" csCatId="accent1" phldr="1"/>
      <dgm:spPr/>
    </dgm:pt>
    <dgm:pt modelId="{AA20174C-015B-8C4D-8EC5-69736E26F9C6}">
      <dgm:prSet phldrT="[Text]"/>
      <dgm:spPr/>
      <dgm:t>
        <a:bodyPr/>
        <a:lstStyle/>
        <a:p>
          <a:r>
            <a:rPr lang="en-US" dirty="0" smtClean="0">
              <a:solidFill>
                <a:srgbClr val="FF0000"/>
              </a:solidFill>
            </a:rPr>
            <a:t>Warning or verbal reprimand</a:t>
          </a:r>
          <a:endParaRPr lang="en-US" dirty="0">
            <a:solidFill>
              <a:srgbClr val="FF0000"/>
            </a:solidFill>
          </a:endParaRPr>
        </a:p>
      </dgm:t>
    </dgm:pt>
    <dgm:pt modelId="{5DB6DA76-DE9E-3745-8670-AB0F82CCB15E}" type="parTrans" cxnId="{E136D023-FEB0-D94D-B994-E1AAFC066E9F}">
      <dgm:prSet/>
      <dgm:spPr/>
      <dgm:t>
        <a:bodyPr/>
        <a:lstStyle/>
        <a:p>
          <a:endParaRPr lang="en-US"/>
        </a:p>
      </dgm:t>
    </dgm:pt>
    <dgm:pt modelId="{81672CB5-988D-E843-871C-7ABFC674DB9C}" type="sibTrans" cxnId="{E136D023-FEB0-D94D-B994-E1AAFC066E9F}">
      <dgm:prSet/>
      <dgm:spPr/>
      <dgm:t>
        <a:bodyPr/>
        <a:lstStyle/>
        <a:p>
          <a:endParaRPr lang="en-US"/>
        </a:p>
      </dgm:t>
    </dgm:pt>
    <dgm:pt modelId="{4FDD2E24-2C81-7C4D-A46C-33FD0021BC75}">
      <dgm:prSet phldrT="[Text]"/>
      <dgm:spPr/>
      <dgm:t>
        <a:bodyPr/>
        <a:lstStyle/>
        <a:p>
          <a:r>
            <a:rPr lang="en-US" dirty="0" smtClean="0">
              <a:solidFill>
                <a:srgbClr val="FF0000"/>
              </a:solidFill>
            </a:rPr>
            <a:t>Letter of reprimand</a:t>
          </a:r>
          <a:endParaRPr lang="en-US" dirty="0">
            <a:solidFill>
              <a:srgbClr val="FF0000"/>
            </a:solidFill>
          </a:endParaRPr>
        </a:p>
      </dgm:t>
    </dgm:pt>
    <dgm:pt modelId="{68FCFCB6-22C1-F146-9CC0-BB29D9B7E429}" type="parTrans" cxnId="{BD231AF7-E130-AE4C-AD80-74128C711ECD}">
      <dgm:prSet/>
      <dgm:spPr/>
      <dgm:t>
        <a:bodyPr/>
        <a:lstStyle/>
        <a:p>
          <a:endParaRPr lang="en-US"/>
        </a:p>
      </dgm:t>
    </dgm:pt>
    <dgm:pt modelId="{5269AA2B-DD08-D045-950C-92A375322FC4}" type="sibTrans" cxnId="{BD231AF7-E130-AE4C-AD80-74128C711ECD}">
      <dgm:prSet/>
      <dgm:spPr/>
      <dgm:t>
        <a:bodyPr/>
        <a:lstStyle/>
        <a:p>
          <a:endParaRPr lang="en-US"/>
        </a:p>
      </dgm:t>
    </dgm:pt>
    <dgm:pt modelId="{8A8E5D95-22C9-734A-B95A-D26DAF5BF39D}">
      <dgm:prSet phldrT="[Text]"/>
      <dgm:spPr/>
      <dgm:t>
        <a:bodyPr/>
        <a:lstStyle/>
        <a:p>
          <a:r>
            <a:rPr lang="en-US" dirty="0" smtClean="0">
              <a:solidFill>
                <a:srgbClr val="FF0000"/>
              </a:solidFill>
            </a:rPr>
            <a:t>Unpaid suspension</a:t>
          </a:r>
          <a:endParaRPr lang="en-US" dirty="0">
            <a:solidFill>
              <a:srgbClr val="FF0000"/>
            </a:solidFill>
          </a:endParaRPr>
        </a:p>
      </dgm:t>
    </dgm:pt>
    <dgm:pt modelId="{6CE119D4-0DF4-DF47-BD8B-2D72BAAEF8B7}" type="parTrans" cxnId="{EF1A813C-BD22-2B4A-AB52-EE8126D7D171}">
      <dgm:prSet/>
      <dgm:spPr/>
      <dgm:t>
        <a:bodyPr/>
        <a:lstStyle/>
        <a:p>
          <a:endParaRPr lang="en-US"/>
        </a:p>
      </dgm:t>
    </dgm:pt>
    <dgm:pt modelId="{43C3C9DF-DD0A-C24A-B220-E6A2917F675F}" type="sibTrans" cxnId="{EF1A813C-BD22-2B4A-AB52-EE8126D7D171}">
      <dgm:prSet/>
      <dgm:spPr/>
      <dgm:t>
        <a:bodyPr/>
        <a:lstStyle/>
        <a:p>
          <a:endParaRPr lang="en-US"/>
        </a:p>
      </dgm:t>
    </dgm:pt>
    <dgm:pt modelId="{97FFB0B0-2657-B24B-876D-A90C7AF37441}">
      <dgm:prSet phldrT="[Text]"/>
      <dgm:spPr/>
      <dgm:t>
        <a:bodyPr/>
        <a:lstStyle/>
        <a:p>
          <a:r>
            <a:rPr lang="en-US" dirty="0" smtClean="0">
              <a:solidFill>
                <a:srgbClr val="FF0000"/>
              </a:solidFill>
            </a:rPr>
            <a:t>Demotion or removal from preferential responsibilities</a:t>
          </a:r>
          <a:endParaRPr lang="en-US" dirty="0">
            <a:solidFill>
              <a:srgbClr val="FF0000"/>
            </a:solidFill>
          </a:endParaRPr>
        </a:p>
      </dgm:t>
    </dgm:pt>
    <dgm:pt modelId="{3B5A33F0-F4FD-8448-947F-0BFFB95D79BA}" type="parTrans" cxnId="{EB53C12B-BEFA-8040-AB7C-AFD2952B9A18}">
      <dgm:prSet/>
      <dgm:spPr/>
      <dgm:t>
        <a:bodyPr/>
        <a:lstStyle/>
        <a:p>
          <a:endParaRPr lang="en-US"/>
        </a:p>
      </dgm:t>
    </dgm:pt>
    <dgm:pt modelId="{F0149AC7-33F3-B04B-9F1D-139F80D262B6}" type="sibTrans" cxnId="{EB53C12B-BEFA-8040-AB7C-AFD2952B9A18}">
      <dgm:prSet/>
      <dgm:spPr/>
      <dgm:t>
        <a:bodyPr/>
        <a:lstStyle/>
        <a:p>
          <a:endParaRPr lang="en-US"/>
        </a:p>
      </dgm:t>
    </dgm:pt>
    <dgm:pt modelId="{F07477DA-2D19-514C-9CCB-0B348E4975C2}">
      <dgm:prSet phldrT="[Text]"/>
      <dgm:spPr/>
      <dgm:t>
        <a:bodyPr/>
        <a:lstStyle/>
        <a:p>
          <a:r>
            <a:rPr lang="en-US" dirty="0" smtClean="0">
              <a:solidFill>
                <a:srgbClr val="FF0000"/>
              </a:solidFill>
            </a:rPr>
            <a:t>Dismissal</a:t>
          </a:r>
          <a:endParaRPr lang="en-US" dirty="0">
            <a:solidFill>
              <a:srgbClr val="FF0000"/>
            </a:solidFill>
          </a:endParaRPr>
        </a:p>
      </dgm:t>
    </dgm:pt>
    <dgm:pt modelId="{02314FFD-8AC4-AB40-B8C7-BF1F52FCD5FD}" type="parTrans" cxnId="{814E3FB4-00F0-3346-AA59-31232DFF1F7E}">
      <dgm:prSet/>
      <dgm:spPr/>
      <dgm:t>
        <a:bodyPr/>
        <a:lstStyle/>
        <a:p>
          <a:endParaRPr lang="en-US"/>
        </a:p>
      </dgm:t>
    </dgm:pt>
    <dgm:pt modelId="{9600ECCB-2FF3-0743-9BB6-058FB44DB8B6}" type="sibTrans" cxnId="{814E3FB4-00F0-3346-AA59-31232DFF1F7E}">
      <dgm:prSet/>
      <dgm:spPr/>
      <dgm:t>
        <a:bodyPr/>
        <a:lstStyle/>
        <a:p>
          <a:endParaRPr lang="en-US"/>
        </a:p>
      </dgm:t>
    </dgm:pt>
    <dgm:pt modelId="{90552E21-10D6-D544-A9E8-7F192B90EA37}" type="pres">
      <dgm:prSet presAssocID="{361CCCEB-8956-3C40-A27C-B511CE968F84}" presName="Name0" presStyleCnt="0">
        <dgm:presLayoutVars>
          <dgm:dir/>
          <dgm:animLvl val="lvl"/>
          <dgm:resizeHandles val="exact"/>
        </dgm:presLayoutVars>
      </dgm:prSet>
      <dgm:spPr/>
    </dgm:pt>
    <dgm:pt modelId="{03C25FC8-32A8-6049-AF29-D485C40A6E70}" type="pres">
      <dgm:prSet presAssocID="{AA20174C-015B-8C4D-8EC5-69736E26F9C6}" presName="Name8" presStyleCnt="0"/>
      <dgm:spPr/>
    </dgm:pt>
    <dgm:pt modelId="{2ED9235B-2BB2-6048-88A6-8FF698CE8B35}" type="pres">
      <dgm:prSet presAssocID="{AA20174C-015B-8C4D-8EC5-69736E26F9C6}" presName="level" presStyleLbl="node1" presStyleIdx="0" presStyleCnt="5">
        <dgm:presLayoutVars>
          <dgm:chMax val="1"/>
          <dgm:bulletEnabled val="1"/>
        </dgm:presLayoutVars>
      </dgm:prSet>
      <dgm:spPr/>
      <dgm:t>
        <a:bodyPr/>
        <a:lstStyle/>
        <a:p>
          <a:endParaRPr lang="en-US"/>
        </a:p>
      </dgm:t>
    </dgm:pt>
    <dgm:pt modelId="{AD5B8B4C-BE56-5A4A-968B-76F318638880}" type="pres">
      <dgm:prSet presAssocID="{AA20174C-015B-8C4D-8EC5-69736E26F9C6}" presName="levelTx" presStyleLbl="revTx" presStyleIdx="0" presStyleCnt="0">
        <dgm:presLayoutVars>
          <dgm:chMax val="1"/>
          <dgm:bulletEnabled val="1"/>
        </dgm:presLayoutVars>
      </dgm:prSet>
      <dgm:spPr/>
      <dgm:t>
        <a:bodyPr/>
        <a:lstStyle/>
        <a:p>
          <a:endParaRPr lang="en-US"/>
        </a:p>
      </dgm:t>
    </dgm:pt>
    <dgm:pt modelId="{5A627433-0D7A-2949-A5EA-6C3355EA45B8}" type="pres">
      <dgm:prSet presAssocID="{4FDD2E24-2C81-7C4D-A46C-33FD0021BC75}" presName="Name8" presStyleCnt="0"/>
      <dgm:spPr/>
    </dgm:pt>
    <dgm:pt modelId="{C1A28AFE-D1C4-2B44-85B0-7213376AC556}" type="pres">
      <dgm:prSet presAssocID="{4FDD2E24-2C81-7C4D-A46C-33FD0021BC75}" presName="level" presStyleLbl="node1" presStyleIdx="1" presStyleCnt="5">
        <dgm:presLayoutVars>
          <dgm:chMax val="1"/>
          <dgm:bulletEnabled val="1"/>
        </dgm:presLayoutVars>
      </dgm:prSet>
      <dgm:spPr/>
      <dgm:t>
        <a:bodyPr/>
        <a:lstStyle/>
        <a:p>
          <a:endParaRPr lang="en-US"/>
        </a:p>
      </dgm:t>
    </dgm:pt>
    <dgm:pt modelId="{E364EEB8-41A8-0546-A605-5C9B75A6FBDE}" type="pres">
      <dgm:prSet presAssocID="{4FDD2E24-2C81-7C4D-A46C-33FD0021BC75}" presName="levelTx" presStyleLbl="revTx" presStyleIdx="0" presStyleCnt="0">
        <dgm:presLayoutVars>
          <dgm:chMax val="1"/>
          <dgm:bulletEnabled val="1"/>
        </dgm:presLayoutVars>
      </dgm:prSet>
      <dgm:spPr/>
      <dgm:t>
        <a:bodyPr/>
        <a:lstStyle/>
        <a:p>
          <a:endParaRPr lang="en-US"/>
        </a:p>
      </dgm:t>
    </dgm:pt>
    <dgm:pt modelId="{4979D551-46B7-0842-8559-CB7A578316CD}" type="pres">
      <dgm:prSet presAssocID="{8A8E5D95-22C9-734A-B95A-D26DAF5BF39D}" presName="Name8" presStyleCnt="0"/>
      <dgm:spPr/>
    </dgm:pt>
    <dgm:pt modelId="{3E26E759-8F90-554B-A58B-EADF4446AFB9}" type="pres">
      <dgm:prSet presAssocID="{8A8E5D95-22C9-734A-B95A-D26DAF5BF39D}" presName="level" presStyleLbl="node1" presStyleIdx="2" presStyleCnt="5">
        <dgm:presLayoutVars>
          <dgm:chMax val="1"/>
          <dgm:bulletEnabled val="1"/>
        </dgm:presLayoutVars>
      </dgm:prSet>
      <dgm:spPr/>
      <dgm:t>
        <a:bodyPr/>
        <a:lstStyle/>
        <a:p>
          <a:endParaRPr lang="en-US"/>
        </a:p>
      </dgm:t>
    </dgm:pt>
    <dgm:pt modelId="{9F3C08D7-087E-9C40-92E2-90D3D08631B5}" type="pres">
      <dgm:prSet presAssocID="{8A8E5D95-22C9-734A-B95A-D26DAF5BF39D}" presName="levelTx" presStyleLbl="revTx" presStyleIdx="0" presStyleCnt="0">
        <dgm:presLayoutVars>
          <dgm:chMax val="1"/>
          <dgm:bulletEnabled val="1"/>
        </dgm:presLayoutVars>
      </dgm:prSet>
      <dgm:spPr/>
      <dgm:t>
        <a:bodyPr/>
        <a:lstStyle/>
        <a:p>
          <a:endParaRPr lang="en-US"/>
        </a:p>
      </dgm:t>
    </dgm:pt>
    <dgm:pt modelId="{5FD939DE-F11D-DB40-BD02-29C0A7D8AF85}" type="pres">
      <dgm:prSet presAssocID="{97FFB0B0-2657-B24B-876D-A90C7AF37441}" presName="Name8" presStyleCnt="0"/>
      <dgm:spPr/>
    </dgm:pt>
    <dgm:pt modelId="{3189B38E-03AE-8F45-814B-67F1E59840D3}" type="pres">
      <dgm:prSet presAssocID="{97FFB0B0-2657-B24B-876D-A90C7AF37441}" presName="level" presStyleLbl="node1" presStyleIdx="3" presStyleCnt="5">
        <dgm:presLayoutVars>
          <dgm:chMax val="1"/>
          <dgm:bulletEnabled val="1"/>
        </dgm:presLayoutVars>
      </dgm:prSet>
      <dgm:spPr/>
      <dgm:t>
        <a:bodyPr/>
        <a:lstStyle/>
        <a:p>
          <a:endParaRPr lang="en-US"/>
        </a:p>
      </dgm:t>
    </dgm:pt>
    <dgm:pt modelId="{8552B1D3-78C2-BB46-A70D-6DF681686833}" type="pres">
      <dgm:prSet presAssocID="{97FFB0B0-2657-B24B-876D-A90C7AF37441}" presName="levelTx" presStyleLbl="revTx" presStyleIdx="0" presStyleCnt="0">
        <dgm:presLayoutVars>
          <dgm:chMax val="1"/>
          <dgm:bulletEnabled val="1"/>
        </dgm:presLayoutVars>
      </dgm:prSet>
      <dgm:spPr/>
      <dgm:t>
        <a:bodyPr/>
        <a:lstStyle/>
        <a:p>
          <a:endParaRPr lang="en-US"/>
        </a:p>
      </dgm:t>
    </dgm:pt>
    <dgm:pt modelId="{78FDDDD3-9286-BE47-BBAC-F1FFEEB4C9E8}" type="pres">
      <dgm:prSet presAssocID="{F07477DA-2D19-514C-9CCB-0B348E4975C2}" presName="Name8" presStyleCnt="0"/>
      <dgm:spPr/>
    </dgm:pt>
    <dgm:pt modelId="{8D9507A6-E570-5549-B4AD-ED73A63769BA}" type="pres">
      <dgm:prSet presAssocID="{F07477DA-2D19-514C-9CCB-0B348E4975C2}" presName="level" presStyleLbl="node1" presStyleIdx="4" presStyleCnt="5">
        <dgm:presLayoutVars>
          <dgm:chMax val="1"/>
          <dgm:bulletEnabled val="1"/>
        </dgm:presLayoutVars>
      </dgm:prSet>
      <dgm:spPr/>
      <dgm:t>
        <a:bodyPr/>
        <a:lstStyle/>
        <a:p>
          <a:endParaRPr lang="en-US"/>
        </a:p>
      </dgm:t>
    </dgm:pt>
    <dgm:pt modelId="{BB8B21EC-D688-CF45-8DFA-ED271676D2D1}" type="pres">
      <dgm:prSet presAssocID="{F07477DA-2D19-514C-9CCB-0B348E4975C2}" presName="levelTx" presStyleLbl="revTx" presStyleIdx="0" presStyleCnt="0">
        <dgm:presLayoutVars>
          <dgm:chMax val="1"/>
          <dgm:bulletEnabled val="1"/>
        </dgm:presLayoutVars>
      </dgm:prSet>
      <dgm:spPr/>
      <dgm:t>
        <a:bodyPr/>
        <a:lstStyle/>
        <a:p>
          <a:endParaRPr lang="en-US"/>
        </a:p>
      </dgm:t>
    </dgm:pt>
  </dgm:ptLst>
  <dgm:cxnLst>
    <dgm:cxn modelId="{EB53C12B-BEFA-8040-AB7C-AFD2952B9A18}" srcId="{361CCCEB-8956-3C40-A27C-B511CE968F84}" destId="{97FFB0B0-2657-B24B-876D-A90C7AF37441}" srcOrd="3" destOrd="0" parTransId="{3B5A33F0-F4FD-8448-947F-0BFFB95D79BA}" sibTransId="{F0149AC7-33F3-B04B-9F1D-139F80D262B6}"/>
    <dgm:cxn modelId="{528A0BAB-51A0-4E4B-B0E9-331E6143394E}" type="presOf" srcId="{361CCCEB-8956-3C40-A27C-B511CE968F84}" destId="{90552E21-10D6-D544-A9E8-7F192B90EA37}" srcOrd="0" destOrd="0" presId="urn:microsoft.com/office/officeart/2005/8/layout/pyramid1"/>
    <dgm:cxn modelId="{F85A3E4D-E6C1-1C4C-8A7E-A03B54C8C03F}" type="presOf" srcId="{AA20174C-015B-8C4D-8EC5-69736E26F9C6}" destId="{2ED9235B-2BB2-6048-88A6-8FF698CE8B35}" srcOrd="0" destOrd="0" presId="urn:microsoft.com/office/officeart/2005/8/layout/pyramid1"/>
    <dgm:cxn modelId="{E136D023-FEB0-D94D-B994-E1AAFC066E9F}" srcId="{361CCCEB-8956-3C40-A27C-B511CE968F84}" destId="{AA20174C-015B-8C4D-8EC5-69736E26F9C6}" srcOrd="0" destOrd="0" parTransId="{5DB6DA76-DE9E-3745-8670-AB0F82CCB15E}" sibTransId="{81672CB5-988D-E843-871C-7ABFC674DB9C}"/>
    <dgm:cxn modelId="{F54812AD-F564-6344-9573-87208597388B}" type="presOf" srcId="{4FDD2E24-2C81-7C4D-A46C-33FD0021BC75}" destId="{C1A28AFE-D1C4-2B44-85B0-7213376AC556}" srcOrd="0" destOrd="0" presId="urn:microsoft.com/office/officeart/2005/8/layout/pyramid1"/>
    <dgm:cxn modelId="{EF1A813C-BD22-2B4A-AB52-EE8126D7D171}" srcId="{361CCCEB-8956-3C40-A27C-B511CE968F84}" destId="{8A8E5D95-22C9-734A-B95A-D26DAF5BF39D}" srcOrd="2" destOrd="0" parTransId="{6CE119D4-0DF4-DF47-BD8B-2D72BAAEF8B7}" sibTransId="{43C3C9DF-DD0A-C24A-B220-E6A2917F675F}"/>
    <dgm:cxn modelId="{0F89278E-B7EA-1E4D-A549-FADF2EF3C083}" type="presOf" srcId="{F07477DA-2D19-514C-9CCB-0B348E4975C2}" destId="{BB8B21EC-D688-CF45-8DFA-ED271676D2D1}" srcOrd="1" destOrd="0" presId="urn:microsoft.com/office/officeart/2005/8/layout/pyramid1"/>
    <dgm:cxn modelId="{2416BDAA-F449-AB4C-AAB1-328DAE9EDCD0}" type="presOf" srcId="{AA20174C-015B-8C4D-8EC5-69736E26F9C6}" destId="{AD5B8B4C-BE56-5A4A-968B-76F318638880}" srcOrd="1" destOrd="0" presId="urn:microsoft.com/office/officeart/2005/8/layout/pyramid1"/>
    <dgm:cxn modelId="{26AA4FBF-5533-9841-8DBF-8785BC607200}" type="presOf" srcId="{97FFB0B0-2657-B24B-876D-A90C7AF37441}" destId="{3189B38E-03AE-8F45-814B-67F1E59840D3}" srcOrd="0" destOrd="0" presId="urn:microsoft.com/office/officeart/2005/8/layout/pyramid1"/>
    <dgm:cxn modelId="{814E3FB4-00F0-3346-AA59-31232DFF1F7E}" srcId="{361CCCEB-8956-3C40-A27C-B511CE968F84}" destId="{F07477DA-2D19-514C-9CCB-0B348E4975C2}" srcOrd="4" destOrd="0" parTransId="{02314FFD-8AC4-AB40-B8C7-BF1F52FCD5FD}" sibTransId="{9600ECCB-2FF3-0743-9BB6-058FB44DB8B6}"/>
    <dgm:cxn modelId="{257F31FD-800F-C34C-ACDE-517939FFDD75}" type="presOf" srcId="{8A8E5D95-22C9-734A-B95A-D26DAF5BF39D}" destId="{3E26E759-8F90-554B-A58B-EADF4446AFB9}" srcOrd="0" destOrd="0" presId="urn:microsoft.com/office/officeart/2005/8/layout/pyramid1"/>
    <dgm:cxn modelId="{28006D2F-DA29-F84F-AF8A-6320C7192047}" type="presOf" srcId="{4FDD2E24-2C81-7C4D-A46C-33FD0021BC75}" destId="{E364EEB8-41A8-0546-A605-5C9B75A6FBDE}" srcOrd="1" destOrd="0" presId="urn:microsoft.com/office/officeart/2005/8/layout/pyramid1"/>
    <dgm:cxn modelId="{BD231AF7-E130-AE4C-AD80-74128C711ECD}" srcId="{361CCCEB-8956-3C40-A27C-B511CE968F84}" destId="{4FDD2E24-2C81-7C4D-A46C-33FD0021BC75}" srcOrd="1" destOrd="0" parTransId="{68FCFCB6-22C1-F146-9CC0-BB29D9B7E429}" sibTransId="{5269AA2B-DD08-D045-950C-92A375322FC4}"/>
    <dgm:cxn modelId="{810DB82E-3324-B142-ABBA-D9B06D47A408}" type="presOf" srcId="{8A8E5D95-22C9-734A-B95A-D26DAF5BF39D}" destId="{9F3C08D7-087E-9C40-92E2-90D3D08631B5}" srcOrd="1" destOrd="0" presId="urn:microsoft.com/office/officeart/2005/8/layout/pyramid1"/>
    <dgm:cxn modelId="{35ECC5D2-F40C-5C49-BC74-285F2E506BBB}" type="presOf" srcId="{97FFB0B0-2657-B24B-876D-A90C7AF37441}" destId="{8552B1D3-78C2-BB46-A70D-6DF681686833}" srcOrd="1" destOrd="0" presId="urn:microsoft.com/office/officeart/2005/8/layout/pyramid1"/>
    <dgm:cxn modelId="{493BE342-8D1C-E64A-B6F2-3CFBCEE70AE2}" type="presOf" srcId="{F07477DA-2D19-514C-9CCB-0B348E4975C2}" destId="{8D9507A6-E570-5549-B4AD-ED73A63769BA}" srcOrd="0" destOrd="0" presId="urn:microsoft.com/office/officeart/2005/8/layout/pyramid1"/>
    <dgm:cxn modelId="{D337906F-520B-694B-AA6F-78640306509B}" type="presParOf" srcId="{90552E21-10D6-D544-A9E8-7F192B90EA37}" destId="{03C25FC8-32A8-6049-AF29-D485C40A6E70}" srcOrd="0" destOrd="0" presId="urn:microsoft.com/office/officeart/2005/8/layout/pyramid1"/>
    <dgm:cxn modelId="{02F5EADB-5CE9-3349-98DE-108694D02C1A}" type="presParOf" srcId="{03C25FC8-32A8-6049-AF29-D485C40A6E70}" destId="{2ED9235B-2BB2-6048-88A6-8FF698CE8B35}" srcOrd="0" destOrd="0" presId="urn:microsoft.com/office/officeart/2005/8/layout/pyramid1"/>
    <dgm:cxn modelId="{979E1274-2BBB-8546-8700-B9754A9ADC4B}" type="presParOf" srcId="{03C25FC8-32A8-6049-AF29-D485C40A6E70}" destId="{AD5B8B4C-BE56-5A4A-968B-76F318638880}" srcOrd="1" destOrd="0" presId="urn:microsoft.com/office/officeart/2005/8/layout/pyramid1"/>
    <dgm:cxn modelId="{F0936E35-FC32-FB4D-9362-B9679FC9E0EE}" type="presParOf" srcId="{90552E21-10D6-D544-A9E8-7F192B90EA37}" destId="{5A627433-0D7A-2949-A5EA-6C3355EA45B8}" srcOrd="1" destOrd="0" presId="urn:microsoft.com/office/officeart/2005/8/layout/pyramid1"/>
    <dgm:cxn modelId="{2FF35953-23B3-C645-AEAC-F062FC3C6891}" type="presParOf" srcId="{5A627433-0D7A-2949-A5EA-6C3355EA45B8}" destId="{C1A28AFE-D1C4-2B44-85B0-7213376AC556}" srcOrd="0" destOrd="0" presId="urn:microsoft.com/office/officeart/2005/8/layout/pyramid1"/>
    <dgm:cxn modelId="{9F887809-FF14-7A41-BC51-170440911308}" type="presParOf" srcId="{5A627433-0D7A-2949-A5EA-6C3355EA45B8}" destId="{E364EEB8-41A8-0546-A605-5C9B75A6FBDE}" srcOrd="1" destOrd="0" presId="urn:microsoft.com/office/officeart/2005/8/layout/pyramid1"/>
    <dgm:cxn modelId="{9A4A74E1-2BCE-8043-AA18-5997901B1779}" type="presParOf" srcId="{90552E21-10D6-D544-A9E8-7F192B90EA37}" destId="{4979D551-46B7-0842-8559-CB7A578316CD}" srcOrd="2" destOrd="0" presId="urn:microsoft.com/office/officeart/2005/8/layout/pyramid1"/>
    <dgm:cxn modelId="{E181EFF6-4872-064C-A260-7371E579E9D2}" type="presParOf" srcId="{4979D551-46B7-0842-8559-CB7A578316CD}" destId="{3E26E759-8F90-554B-A58B-EADF4446AFB9}" srcOrd="0" destOrd="0" presId="urn:microsoft.com/office/officeart/2005/8/layout/pyramid1"/>
    <dgm:cxn modelId="{9BA2D399-9C91-0D43-B420-2CA09FB07B01}" type="presParOf" srcId="{4979D551-46B7-0842-8559-CB7A578316CD}" destId="{9F3C08D7-087E-9C40-92E2-90D3D08631B5}" srcOrd="1" destOrd="0" presId="urn:microsoft.com/office/officeart/2005/8/layout/pyramid1"/>
    <dgm:cxn modelId="{35B9BD5D-2E25-864B-BCF3-905AB2D994BA}" type="presParOf" srcId="{90552E21-10D6-D544-A9E8-7F192B90EA37}" destId="{5FD939DE-F11D-DB40-BD02-29C0A7D8AF85}" srcOrd="3" destOrd="0" presId="urn:microsoft.com/office/officeart/2005/8/layout/pyramid1"/>
    <dgm:cxn modelId="{C7F62D62-9794-7E44-8AD9-EECE2BA7CB11}" type="presParOf" srcId="{5FD939DE-F11D-DB40-BD02-29C0A7D8AF85}" destId="{3189B38E-03AE-8F45-814B-67F1E59840D3}" srcOrd="0" destOrd="0" presId="urn:microsoft.com/office/officeart/2005/8/layout/pyramid1"/>
    <dgm:cxn modelId="{B4DC8110-D21E-9546-92D0-EB8526FFA2FB}" type="presParOf" srcId="{5FD939DE-F11D-DB40-BD02-29C0A7D8AF85}" destId="{8552B1D3-78C2-BB46-A70D-6DF681686833}" srcOrd="1" destOrd="0" presId="urn:microsoft.com/office/officeart/2005/8/layout/pyramid1"/>
    <dgm:cxn modelId="{1EB7645C-CA35-8549-B897-98957E21C390}" type="presParOf" srcId="{90552E21-10D6-D544-A9E8-7F192B90EA37}" destId="{78FDDDD3-9286-BE47-BBAC-F1FFEEB4C9E8}" srcOrd="4" destOrd="0" presId="urn:microsoft.com/office/officeart/2005/8/layout/pyramid1"/>
    <dgm:cxn modelId="{C5E3C868-F94C-4740-AE3B-76C8D9F24FCE}" type="presParOf" srcId="{78FDDDD3-9286-BE47-BBAC-F1FFEEB4C9E8}" destId="{8D9507A6-E570-5549-B4AD-ED73A63769BA}" srcOrd="0" destOrd="0" presId="urn:microsoft.com/office/officeart/2005/8/layout/pyramid1"/>
    <dgm:cxn modelId="{EFC3A872-6DB8-C044-B5AA-EB11E0A449BF}" type="presParOf" srcId="{78FDDDD3-9286-BE47-BBAC-F1FFEEB4C9E8}" destId="{BB8B21EC-D688-CF45-8DFA-ED271676D2D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D1486-16B4-3B43-900A-494459801AC6}">
      <dsp:nvSpPr>
        <dsp:cNvPr id="0" name=""/>
        <dsp:cNvSpPr/>
      </dsp:nvSpPr>
      <dsp:spPr>
        <a:xfrm>
          <a:off x="3633597" y="1740474"/>
          <a:ext cx="2637533" cy="450970"/>
        </a:xfrm>
        <a:custGeom>
          <a:avLst/>
          <a:gdLst/>
          <a:ahLst/>
          <a:cxnLst/>
          <a:rect l="0" t="0" r="0" b="0"/>
          <a:pathLst>
            <a:path>
              <a:moveTo>
                <a:pt x="0" y="0"/>
              </a:moveTo>
              <a:lnTo>
                <a:pt x="0" y="225485"/>
              </a:lnTo>
              <a:lnTo>
                <a:pt x="2637533" y="225485"/>
              </a:lnTo>
              <a:lnTo>
                <a:pt x="2637533" y="450970"/>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148198E-0D99-654E-9397-A3205C02CFFE}">
      <dsp:nvSpPr>
        <dsp:cNvPr id="0" name=""/>
        <dsp:cNvSpPr/>
      </dsp:nvSpPr>
      <dsp:spPr>
        <a:xfrm>
          <a:off x="3587877" y="1740474"/>
          <a:ext cx="91440" cy="450970"/>
        </a:xfrm>
        <a:custGeom>
          <a:avLst/>
          <a:gdLst/>
          <a:ahLst/>
          <a:cxnLst/>
          <a:rect l="0" t="0" r="0" b="0"/>
          <a:pathLst>
            <a:path>
              <a:moveTo>
                <a:pt x="45720" y="0"/>
              </a:moveTo>
              <a:lnTo>
                <a:pt x="45720" y="225485"/>
              </a:lnTo>
              <a:lnTo>
                <a:pt x="84804" y="225485"/>
              </a:lnTo>
              <a:lnTo>
                <a:pt x="84804" y="450970"/>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209F032-F915-D34F-B9AD-1A654B0A7A12}">
      <dsp:nvSpPr>
        <dsp:cNvPr id="0" name=""/>
        <dsp:cNvSpPr/>
      </dsp:nvSpPr>
      <dsp:spPr>
        <a:xfrm>
          <a:off x="1074232" y="1740474"/>
          <a:ext cx="2559364" cy="450970"/>
        </a:xfrm>
        <a:custGeom>
          <a:avLst/>
          <a:gdLst/>
          <a:ahLst/>
          <a:cxnLst/>
          <a:rect l="0" t="0" r="0" b="0"/>
          <a:pathLst>
            <a:path>
              <a:moveTo>
                <a:pt x="2559364" y="0"/>
              </a:moveTo>
              <a:lnTo>
                <a:pt x="2559364" y="225485"/>
              </a:lnTo>
              <a:lnTo>
                <a:pt x="0" y="225485"/>
              </a:lnTo>
              <a:lnTo>
                <a:pt x="0" y="450970"/>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677C75A-75B1-0E46-9A3F-943E9430B803}">
      <dsp:nvSpPr>
        <dsp:cNvPr id="0" name=""/>
        <dsp:cNvSpPr/>
      </dsp:nvSpPr>
      <dsp:spPr>
        <a:xfrm>
          <a:off x="2559858" y="666735"/>
          <a:ext cx="2147478" cy="1073739"/>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t>Three Sources</a:t>
          </a:r>
          <a:endParaRPr lang="en-US" sz="2800" b="1" kern="1200" dirty="0"/>
        </a:p>
      </dsp:txBody>
      <dsp:txXfrm>
        <a:off x="2559858" y="666735"/>
        <a:ext cx="2147478" cy="1073739"/>
      </dsp:txXfrm>
    </dsp:sp>
    <dsp:sp modelId="{6640F9C8-0B68-2A41-A899-EE475D3C2A97}">
      <dsp:nvSpPr>
        <dsp:cNvPr id="0" name=""/>
        <dsp:cNvSpPr/>
      </dsp:nvSpPr>
      <dsp:spPr>
        <a:xfrm>
          <a:off x="493" y="2191445"/>
          <a:ext cx="2147478" cy="1073739"/>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Collective bargaining agreement	</a:t>
          </a:r>
          <a:endParaRPr lang="en-US" sz="2300" kern="1200" dirty="0"/>
        </a:p>
      </dsp:txBody>
      <dsp:txXfrm>
        <a:off x="493" y="2191445"/>
        <a:ext cx="2147478" cy="1073739"/>
      </dsp:txXfrm>
    </dsp:sp>
    <dsp:sp modelId="{F99897F6-7599-1842-A976-ED5477BAA277}">
      <dsp:nvSpPr>
        <dsp:cNvPr id="0" name=""/>
        <dsp:cNvSpPr/>
      </dsp:nvSpPr>
      <dsp:spPr>
        <a:xfrm>
          <a:off x="2598942" y="2191445"/>
          <a:ext cx="2147478" cy="1073739"/>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Individual employment contract</a:t>
          </a:r>
          <a:endParaRPr lang="en-US" sz="2300" kern="1200" dirty="0"/>
        </a:p>
      </dsp:txBody>
      <dsp:txXfrm>
        <a:off x="2598942" y="2191445"/>
        <a:ext cx="2147478" cy="1073739"/>
      </dsp:txXfrm>
    </dsp:sp>
    <dsp:sp modelId="{2735CCCE-2665-CD42-BAA6-B5FCE4300B9C}">
      <dsp:nvSpPr>
        <dsp:cNvPr id="0" name=""/>
        <dsp:cNvSpPr/>
      </dsp:nvSpPr>
      <dsp:spPr>
        <a:xfrm>
          <a:off x="5197391" y="2191445"/>
          <a:ext cx="2147478" cy="1073739"/>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Statutory/Constitutional</a:t>
          </a:r>
          <a:endParaRPr lang="en-US" sz="2300" kern="1200" dirty="0"/>
        </a:p>
      </dsp:txBody>
      <dsp:txXfrm>
        <a:off x="5197391" y="2191445"/>
        <a:ext cx="2147478" cy="10737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2CD72-55C1-A64E-B8DB-7F1F0D09EFD7}">
      <dsp:nvSpPr>
        <dsp:cNvPr id="0" name=""/>
        <dsp:cNvSpPr/>
      </dsp:nvSpPr>
      <dsp:spPr>
        <a:xfrm>
          <a:off x="0" y="473933"/>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Job description</a:t>
          </a:r>
          <a:endParaRPr lang="en-US" sz="2800" kern="1200" dirty="0"/>
        </a:p>
      </dsp:txBody>
      <dsp:txXfrm>
        <a:off x="0" y="473933"/>
        <a:ext cx="2295425" cy="1377255"/>
      </dsp:txXfrm>
    </dsp:sp>
    <dsp:sp modelId="{04F0AAC6-1E01-8D4F-922D-1422DBAEDD91}">
      <dsp:nvSpPr>
        <dsp:cNvPr id="0" name=""/>
        <dsp:cNvSpPr/>
      </dsp:nvSpPr>
      <dsp:spPr>
        <a:xfrm>
          <a:off x="2524968" y="473933"/>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Prior discipline or warnings</a:t>
          </a:r>
          <a:endParaRPr lang="en-US" sz="2800" kern="1200" dirty="0"/>
        </a:p>
      </dsp:txBody>
      <dsp:txXfrm>
        <a:off x="2524968" y="473933"/>
        <a:ext cx="2295425" cy="1377255"/>
      </dsp:txXfrm>
    </dsp:sp>
    <dsp:sp modelId="{43C7DD22-A59F-E040-A64A-A3C714E9E229}">
      <dsp:nvSpPr>
        <dsp:cNvPr id="0" name=""/>
        <dsp:cNvSpPr/>
      </dsp:nvSpPr>
      <dsp:spPr>
        <a:xfrm>
          <a:off x="5049937" y="473933"/>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Employee handbook</a:t>
          </a:r>
          <a:endParaRPr lang="en-US" sz="2800" kern="1200" dirty="0"/>
        </a:p>
      </dsp:txBody>
      <dsp:txXfrm>
        <a:off x="5049937" y="473933"/>
        <a:ext cx="2295425" cy="1377255"/>
      </dsp:txXfrm>
    </dsp:sp>
    <dsp:sp modelId="{BC126F4A-5663-DF4B-B88D-742C4306BC43}">
      <dsp:nvSpPr>
        <dsp:cNvPr id="0" name=""/>
        <dsp:cNvSpPr/>
      </dsp:nvSpPr>
      <dsp:spPr>
        <a:xfrm>
          <a:off x="1262484" y="2080731"/>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Board policies</a:t>
          </a:r>
          <a:endParaRPr lang="en-US" sz="2800" kern="1200" dirty="0"/>
        </a:p>
      </dsp:txBody>
      <dsp:txXfrm>
        <a:off x="1262484" y="2080731"/>
        <a:ext cx="2295425" cy="1377255"/>
      </dsp:txXfrm>
    </dsp:sp>
    <dsp:sp modelId="{23C61FE9-B6E5-E448-BD42-5E61B9BA9B9B}">
      <dsp:nvSpPr>
        <dsp:cNvPr id="0" name=""/>
        <dsp:cNvSpPr/>
      </dsp:nvSpPr>
      <dsp:spPr>
        <a:xfrm>
          <a:off x="3787452" y="2080731"/>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t>Written memos</a:t>
          </a:r>
        </a:p>
      </dsp:txBody>
      <dsp:txXfrm>
        <a:off x="3787452" y="2080731"/>
        <a:ext cx="2295425" cy="13772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E20A80-EC1D-9343-88A0-FC5BFCE3BFFC}">
      <dsp:nvSpPr>
        <dsp:cNvPr id="0" name=""/>
        <dsp:cNvSpPr/>
      </dsp:nvSpPr>
      <dsp:spPr>
        <a:xfrm>
          <a:off x="0" y="474092"/>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Relying on oral notice</a:t>
          </a:r>
          <a:endParaRPr lang="en-US" sz="2000" kern="1200" dirty="0"/>
        </a:p>
      </dsp:txBody>
      <dsp:txXfrm>
        <a:off x="0" y="474092"/>
        <a:ext cx="2295425" cy="1377255"/>
      </dsp:txXfrm>
    </dsp:sp>
    <dsp:sp modelId="{968A90E1-55FB-5F43-8E96-33E8DE562028}">
      <dsp:nvSpPr>
        <dsp:cNvPr id="0" name=""/>
        <dsp:cNvSpPr/>
      </dsp:nvSpPr>
      <dsp:spPr>
        <a:xfrm>
          <a:off x="2524968" y="474092"/>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“Negative notice”</a:t>
          </a:r>
          <a:endParaRPr lang="en-US" sz="2000" kern="1200" dirty="0"/>
        </a:p>
      </dsp:txBody>
      <dsp:txXfrm>
        <a:off x="2524968" y="474092"/>
        <a:ext cx="2295425" cy="1377255"/>
      </dsp:txXfrm>
    </dsp:sp>
    <dsp:sp modelId="{0C6A7D92-CFFC-EC42-A3E8-41FB05B2A31C}">
      <dsp:nvSpPr>
        <dsp:cNvPr id="0" name=""/>
        <dsp:cNvSpPr/>
      </dsp:nvSpPr>
      <dsp:spPr>
        <a:xfrm>
          <a:off x="5049936" y="474092"/>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Lack of specificity with regard to the rule or expectation</a:t>
          </a:r>
          <a:endParaRPr lang="en-US" sz="2000" kern="1200" dirty="0"/>
        </a:p>
      </dsp:txBody>
      <dsp:txXfrm>
        <a:off x="5049936" y="474092"/>
        <a:ext cx="2295425" cy="1377255"/>
      </dsp:txXfrm>
    </dsp:sp>
    <dsp:sp modelId="{E0C7D349-9758-694A-A79D-D1088D7774F4}">
      <dsp:nvSpPr>
        <dsp:cNvPr id="0" name=""/>
        <dsp:cNvSpPr/>
      </dsp:nvSpPr>
      <dsp:spPr>
        <a:xfrm>
          <a:off x="1262484" y="2080890"/>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Failing to update employees on new rules or expectations</a:t>
          </a:r>
          <a:endParaRPr lang="en-US" sz="2000" kern="1200" dirty="0"/>
        </a:p>
      </dsp:txBody>
      <dsp:txXfrm>
        <a:off x="1262484" y="2080890"/>
        <a:ext cx="2295425" cy="1377255"/>
      </dsp:txXfrm>
    </dsp:sp>
    <dsp:sp modelId="{64688681-F268-CD4B-B668-04C8418C0681}">
      <dsp:nvSpPr>
        <dsp:cNvPr id="0" name=""/>
        <dsp:cNvSpPr/>
      </dsp:nvSpPr>
      <dsp:spPr>
        <a:xfrm>
          <a:off x="3787452" y="2080890"/>
          <a:ext cx="2295425" cy="1377255"/>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Assuming that notice has occurred without being able to demonstrate it.</a:t>
          </a:r>
          <a:endParaRPr lang="en-US" sz="2000" kern="1200" dirty="0"/>
        </a:p>
      </dsp:txBody>
      <dsp:txXfrm>
        <a:off x="3787452" y="2080890"/>
        <a:ext cx="2295425" cy="13772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85D4F-CE9B-1E4A-93C6-A1D2338E16CA}">
      <dsp:nvSpPr>
        <dsp:cNvPr id="0" name=""/>
        <dsp:cNvSpPr/>
      </dsp:nvSpPr>
      <dsp:spPr>
        <a:xfrm>
          <a:off x="3027092" y="1329"/>
          <a:ext cx="1291177" cy="839265"/>
        </a:xfrm>
        <a:prstGeom prst="round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No drug use off-duty</a:t>
          </a:r>
          <a:endParaRPr lang="en-US" sz="1200" kern="1200" dirty="0"/>
        </a:p>
      </dsp:txBody>
      <dsp:txXfrm>
        <a:off x="3068062" y="42299"/>
        <a:ext cx="1209237" cy="757325"/>
      </dsp:txXfrm>
    </dsp:sp>
    <dsp:sp modelId="{09AA1317-EB9A-954E-9F64-223863123F49}">
      <dsp:nvSpPr>
        <dsp:cNvPr id="0" name=""/>
        <dsp:cNvSpPr/>
      </dsp:nvSpPr>
      <dsp:spPr>
        <a:xfrm>
          <a:off x="1995338" y="420962"/>
          <a:ext cx="3354686" cy="3354686"/>
        </a:xfrm>
        <a:custGeom>
          <a:avLst/>
          <a:gdLst/>
          <a:ahLst/>
          <a:cxnLst/>
          <a:rect l="0" t="0" r="0" b="0"/>
          <a:pathLst>
            <a:path>
              <a:moveTo>
                <a:pt x="2331808" y="132948"/>
              </a:moveTo>
              <a:arcTo wR="1677343" hR="1677343" stAng="17577942" swAng="1962317"/>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3F29E8C-B0A7-244D-A662-AE6A4D2B1781}">
      <dsp:nvSpPr>
        <dsp:cNvPr id="0" name=""/>
        <dsp:cNvSpPr/>
      </dsp:nvSpPr>
      <dsp:spPr>
        <a:xfrm>
          <a:off x="4622341" y="1160345"/>
          <a:ext cx="1291177" cy="839265"/>
        </a:xfrm>
        <a:prstGeom prst="round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No disparaging your supervisor on social media</a:t>
          </a:r>
          <a:endParaRPr lang="en-US" sz="1200" kern="1200" dirty="0"/>
        </a:p>
      </dsp:txBody>
      <dsp:txXfrm>
        <a:off x="4663311" y="1201315"/>
        <a:ext cx="1209237" cy="757325"/>
      </dsp:txXfrm>
    </dsp:sp>
    <dsp:sp modelId="{D7398888-17D4-3D4E-9A41-A34F26311111}">
      <dsp:nvSpPr>
        <dsp:cNvPr id="0" name=""/>
        <dsp:cNvSpPr/>
      </dsp:nvSpPr>
      <dsp:spPr>
        <a:xfrm>
          <a:off x="1995338" y="420962"/>
          <a:ext cx="3354686" cy="3354686"/>
        </a:xfrm>
        <a:custGeom>
          <a:avLst/>
          <a:gdLst/>
          <a:ahLst/>
          <a:cxnLst/>
          <a:rect l="0" t="0" r="0" b="0"/>
          <a:pathLst>
            <a:path>
              <a:moveTo>
                <a:pt x="3352377" y="1589372"/>
              </a:moveTo>
              <a:arcTo wR="1677343" hR="1677343" stAng="21419621" swAng="2196902"/>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4C76635-8BFD-6E4A-9C84-1146B8183785}">
      <dsp:nvSpPr>
        <dsp:cNvPr id="0" name=""/>
        <dsp:cNvSpPr/>
      </dsp:nvSpPr>
      <dsp:spPr>
        <a:xfrm>
          <a:off x="4013010" y="3035672"/>
          <a:ext cx="1291177" cy="839265"/>
        </a:xfrm>
        <a:prstGeom prst="round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Prohibition against any criminal conduct</a:t>
          </a:r>
          <a:endParaRPr lang="en-US" sz="1200" kern="1200" dirty="0"/>
        </a:p>
      </dsp:txBody>
      <dsp:txXfrm>
        <a:off x="4053980" y="3076642"/>
        <a:ext cx="1209237" cy="757325"/>
      </dsp:txXfrm>
    </dsp:sp>
    <dsp:sp modelId="{9170B9BE-24A1-4049-A2C5-D59FB4AB1631}">
      <dsp:nvSpPr>
        <dsp:cNvPr id="0" name=""/>
        <dsp:cNvSpPr/>
      </dsp:nvSpPr>
      <dsp:spPr>
        <a:xfrm>
          <a:off x="1995338" y="420962"/>
          <a:ext cx="3354686" cy="3354686"/>
        </a:xfrm>
        <a:custGeom>
          <a:avLst/>
          <a:gdLst/>
          <a:ahLst/>
          <a:cxnLst/>
          <a:rect l="0" t="0" r="0" b="0"/>
          <a:pathLst>
            <a:path>
              <a:moveTo>
                <a:pt x="2011004" y="3321164"/>
              </a:moveTo>
              <a:arcTo wR="1677343" hR="1677343" stAng="4711563" swAng="1376875"/>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68286CF-A4BC-894C-87E4-4A3203C5AE11}">
      <dsp:nvSpPr>
        <dsp:cNvPr id="0" name=""/>
        <dsp:cNvSpPr/>
      </dsp:nvSpPr>
      <dsp:spPr>
        <a:xfrm>
          <a:off x="2041175" y="3035672"/>
          <a:ext cx="1291177" cy="839265"/>
        </a:xfrm>
        <a:prstGeom prst="round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No displaying the confederate flag on your vehicle</a:t>
          </a:r>
          <a:endParaRPr lang="en-US" sz="1200" kern="1200" dirty="0"/>
        </a:p>
      </dsp:txBody>
      <dsp:txXfrm>
        <a:off x="2082145" y="3076642"/>
        <a:ext cx="1209237" cy="757325"/>
      </dsp:txXfrm>
    </dsp:sp>
    <dsp:sp modelId="{48432CEA-E5FE-E54C-9A50-3BF83E4DD158}">
      <dsp:nvSpPr>
        <dsp:cNvPr id="0" name=""/>
        <dsp:cNvSpPr/>
      </dsp:nvSpPr>
      <dsp:spPr>
        <a:xfrm>
          <a:off x="1995338" y="420962"/>
          <a:ext cx="3354686" cy="3354686"/>
        </a:xfrm>
        <a:custGeom>
          <a:avLst/>
          <a:gdLst/>
          <a:ahLst/>
          <a:cxnLst/>
          <a:rect l="0" t="0" r="0" b="0"/>
          <a:pathLst>
            <a:path>
              <a:moveTo>
                <a:pt x="280389" y="2605782"/>
              </a:moveTo>
              <a:arcTo wR="1677343" hR="1677343" stAng="8783478" swAng="2196902"/>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E1D2F0F-32F5-144D-B606-DFC5C5C3BF6B}">
      <dsp:nvSpPr>
        <dsp:cNvPr id="0" name=""/>
        <dsp:cNvSpPr/>
      </dsp:nvSpPr>
      <dsp:spPr>
        <a:xfrm>
          <a:off x="1431844" y="1160345"/>
          <a:ext cx="1291177" cy="839265"/>
        </a:xfrm>
        <a:prstGeom prst="round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No romantic relationships with co-workers</a:t>
          </a:r>
          <a:endParaRPr lang="en-US" sz="1200" kern="1200" dirty="0"/>
        </a:p>
      </dsp:txBody>
      <dsp:txXfrm>
        <a:off x="1472814" y="1201315"/>
        <a:ext cx="1209237" cy="757325"/>
      </dsp:txXfrm>
    </dsp:sp>
    <dsp:sp modelId="{97EDCE8D-5F5C-F843-BD7A-AE42D338D78D}">
      <dsp:nvSpPr>
        <dsp:cNvPr id="0" name=""/>
        <dsp:cNvSpPr/>
      </dsp:nvSpPr>
      <dsp:spPr>
        <a:xfrm>
          <a:off x="1995338" y="420962"/>
          <a:ext cx="3354686" cy="3354686"/>
        </a:xfrm>
        <a:custGeom>
          <a:avLst/>
          <a:gdLst/>
          <a:ahLst/>
          <a:cxnLst/>
          <a:rect l="0" t="0" r="0" b="0"/>
          <a:pathLst>
            <a:path>
              <a:moveTo>
                <a:pt x="292171" y="731415"/>
              </a:moveTo>
              <a:arcTo wR="1677343" hR="1677343" stAng="12859741" swAng="1962317"/>
            </a:path>
          </a:pathLst>
        </a:custGeom>
        <a:noFill/>
        <a:ln w="12700"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66639-F044-FE45-85FB-E8A35F663AF8}">
      <dsp:nvSpPr>
        <dsp:cNvPr id="0" name=""/>
        <dsp:cNvSpPr/>
      </dsp:nvSpPr>
      <dsp:spPr>
        <a:xfrm>
          <a:off x="896" y="291909"/>
          <a:ext cx="3496937" cy="3348101"/>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Disparate impact = an individual receives less favorable treatment, not because he happens to be a member of a particular group, but because some rule or policy was applied differently or not applied at all to others.</a:t>
          </a:r>
          <a:endParaRPr lang="en-US" sz="2400" kern="1200" dirty="0"/>
        </a:p>
      </dsp:txBody>
      <dsp:txXfrm>
        <a:off x="896" y="291909"/>
        <a:ext cx="3496937" cy="3348101"/>
      </dsp:txXfrm>
    </dsp:sp>
    <dsp:sp modelId="{7354DED2-784A-164C-86CA-1A37F26EA139}">
      <dsp:nvSpPr>
        <dsp:cNvPr id="0" name=""/>
        <dsp:cNvSpPr/>
      </dsp:nvSpPr>
      <dsp:spPr>
        <a:xfrm>
          <a:off x="3847528" y="282131"/>
          <a:ext cx="3496937" cy="3367656"/>
        </a:xfrm>
        <a:prstGeom prst="rect">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Discrimination = unfavorable treatment of an individual because he or she happens to be a member of a particular group.</a:t>
          </a:r>
          <a:endParaRPr lang="en-US" sz="2400" kern="1200" dirty="0"/>
        </a:p>
      </dsp:txBody>
      <dsp:txXfrm>
        <a:off x="3847528" y="282131"/>
        <a:ext cx="3496937" cy="33676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D9235B-2BB2-6048-88A6-8FF698CE8B35}">
      <dsp:nvSpPr>
        <dsp:cNvPr id="0" name=""/>
        <dsp:cNvSpPr/>
      </dsp:nvSpPr>
      <dsp:spPr>
        <a:xfrm>
          <a:off x="2938145" y="0"/>
          <a:ext cx="1469072" cy="786383"/>
        </a:xfrm>
        <a:prstGeom prst="trapezoid">
          <a:avLst>
            <a:gd name="adj" fmla="val 93407"/>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solidFill>
                <a:srgbClr val="FF0000"/>
              </a:solidFill>
            </a:rPr>
            <a:t>Warning or verbal reprimand</a:t>
          </a:r>
          <a:endParaRPr lang="en-US" sz="1700" kern="1200" dirty="0">
            <a:solidFill>
              <a:srgbClr val="FF0000"/>
            </a:solidFill>
          </a:endParaRPr>
        </a:p>
      </dsp:txBody>
      <dsp:txXfrm>
        <a:off x="2938145" y="0"/>
        <a:ext cx="1469072" cy="786383"/>
      </dsp:txXfrm>
    </dsp:sp>
    <dsp:sp modelId="{C1A28AFE-D1C4-2B44-85B0-7213376AC556}">
      <dsp:nvSpPr>
        <dsp:cNvPr id="0" name=""/>
        <dsp:cNvSpPr/>
      </dsp:nvSpPr>
      <dsp:spPr>
        <a:xfrm>
          <a:off x="2203608" y="786384"/>
          <a:ext cx="2938145" cy="786383"/>
        </a:xfrm>
        <a:prstGeom prst="trapezoid">
          <a:avLst>
            <a:gd name="adj" fmla="val 93407"/>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solidFill>
                <a:srgbClr val="FF0000"/>
              </a:solidFill>
            </a:rPr>
            <a:t>Letter of reprimand</a:t>
          </a:r>
          <a:endParaRPr lang="en-US" sz="1700" kern="1200" dirty="0">
            <a:solidFill>
              <a:srgbClr val="FF0000"/>
            </a:solidFill>
          </a:endParaRPr>
        </a:p>
      </dsp:txBody>
      <dsp:txXfrm>
        <a:off x="2717784" y="786384"/>
        <a:ext cx="1909794" cy="786383"/>
      </dsp:txXfrm>
    </dsp:sp>
    <dsp:sp modelId="{3E26E759-8F90-554B-A58B-EADF4446AFB9}">
      <dsp:nvSpPr>
        <dsp:cNvPr id="0" name=""/>
        <dsp:cNvSpPr/>
      </dsp:nvSpPr>
      <dsp:spPr>
        <a:xfrm>
          <a:off x="1469072" y="1572768"/>
          <a:ext cx="4407217" cy="786383"/>
        </a:xfrm>
        <a:prstGeom prst="trapezoid">
          <a:avLst>
            <a:gd name="adj" fmla="val 93407"/>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solidFill>
                <a:srgbClr val="FF0000"/>
              </a:solidFill>
            </a:rPr>
            <a:t>Unpaid suspension</a:t>
          </a:r>
          <a:endParaRPr lang="en-US" sz="1700" kern="1200" dirty="0">
            <a:solidFill>
              <a:srgbClr val="FF0000"/>
            </a:solidFill>
          </a:endParaRPr>
        </a:p>
      </dsp:txBody>
      <dsp:txXfrm>
        <a:off x="2240335" y="1572768"/>
        <a:ext cx="2864691" cy="786383"/>
      </dsp:txXfrm>
    </dsp:sp>
    <dsp:sp modelId="{3189B38E-03AE-8F45-814B-67F1E59840D3}">
      <dsp:nvSpPr>
        <dsp:cNvPr id="0" name=""/>
        <dsp:cNvSpPr/>
      </dsp:nvSpPr>
      <dsp:spPr>
        <a:xfrm>
          <a:off x="734536" y="2359152"/>
          <a:ext cx="5876290" cy="786383"/>
        </a:xfrm>
        <a:prstGeom prst="trapezoid">
          <a:avLst>
            <a:gd name="adj" fmla="val 93407"/>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solidFill>
                <a:srgbClr val="FF0000"/>
              </a:solidFill>
            </a:rPr>
            <a:t>Demotion or removal from preferential responsibilities</a:t>
          </a:r>
          <a:endParaRPr lang="en-US" sz="1700" kern="1200" dirty="0">
            <a:solidFill>
              <a:srgbClr val="FF0000"/>
            </a:solidFill>
          </a:endParaRPr>
        </a:p>
      </dsp:txBody>
      <dsp:txXfrm>
        <a:off x="1762887" y="2359152"/>
        <a:ext cx="3819588" cy="786383"/>
      </dsp:txXfrm>
    </dsp:sp>
    <dsp:sp modelId="{8D9507A6-E570-5549-B4AD-ED73A63769BA}">
      <dsp:nvSpPr>
        <dsp:cNvPr id="0" name=""/>
        <dsp:cNvSpPr/>
      </dsp:nvSpPr>
      <dsp:spPr>
        <a:xfrm>
          <a:off x="0" y="3145535"/>
          <a:ext cx="7345362" cy="786383"/>
        </a:xfrm>
        <a:prstGeom prst="trapezoid">
          <a:avLst>
            <a:gd name="adj" fmla="val 93407"/>
          </a:avLst>
        </a:prstGeom>
        <a:blipFill rotWithShape="0">
          <a:blip xmlns:r="http://schemas.openxmlformats.org/officeDocument/2006/relationships" r:embed="rId1">
            <a:duotone>
              <a:schemeClr val="accent1">
                <a:hueOff val="0"/>
                <a:satOff val="0"/>
                <a:lumOff val="0"/>
                <a:alphaOff val="0"/>
                <a:satMod val="135000"/>
                <a:lumMod val="80000"/>
              </a:schemeClr>
              <a:schemeClr val="accent1">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smtClean="0">
              <a:solidFill>
                <a:srgbClr val="FF0000"/>
              </a:solidFill>
            </a:rPr>
            <a:t>Dismissal</a:t>
          </a:r>
          <a:endParaRPr lang="en-US" sz="1700" kern="1200" dirty="0">
            <a:solidFill>
              <a:srgbClr val="FF0000"/>
            </a:solidFill>
          </a:endParaRPr>
        </a:p>
      </dsp:txBody>
      <dsp:txXfrm>
        <a:off x="1285438" y="3145535"/>
        <a:ext cx="4774485" cy="78638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4035A4-B9F2-A24F-9289-C1B0ED7E2EBC}" type="datetimeFigureOut">
              <a:rPr lang="en-US" smtClean="0"/>
              <a:t>11/25/15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16B849-1409-0D4F-8416-57C660DB309E}" type="slidenum">
              <a:rPr lang="en-US" smtClean="0"/>
              <a:t>‹#›</a:t>
            </a:fld>
            <a:endParaRPr lang="en-US"/>
          </a:p>
        </p:txBody>
      </p:sp>
    </p:spTree>
    <p:extLst>
      <p:ext uri="{BB962C8B-B14F-4D97-AF65-F5344CB8AC3E}">
        <p14:creationId xmlns:p14="http://schemas.microsoft.com/office/powerpoint/2010/main" val="225071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3C29E5DA-6340-CD4B-8897-464C1670C73B}" type="datetimeFigureOut">
              <a:rPr lang="en-US" smtClean="0"/>
              <a:t>11/25/15</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38237106-F2ED-405E-BC33-CC3CF42620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29E5DA-6340-CD4B-8897-464C1670C73B}" type="datetimeFigureOut">
              <a:rPr lang="en-US" smtClean="0"/>
              <a:t>11/25/15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C7E73-9414-184C-A5BC-AD5BF9994CA9}"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3C29E5DA-6340-CD4B-8897-464C1670C73B}" type="datetimeFigureOut">
              <a:rPr lang="en-US" smtClean="0"/>
              <a:t>11/25/15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3C29E5DA-6340-CD4B-8897-464C1670C73B}" type="datetimeFigureOut">
              <a:rPr lang="en-US" smtClean="0"/>
              <a:t>11/25/15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C29E5DA-6340-CD4B-8897-464C1670C73B}"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C29E5DA-6340-CD4B-8897-464C1670C73B}"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C29E5DA-6340-CD4B-8897-464C1670C73B}"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3C29E5DA-6340-CD4B-8897-464C1670C73B}" type="datetimeFigureOut">
              <a:rPr lang="en-US" smtClean="0"/>
              <a:t>11/25/15</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29E5DA-6340-CD4B-8897-464C1670C73B}" type="datetimeFigureOut">
              <a:rPr lang="en-US" smtClean="0"/>
              <a:t>11/25/15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3C29E5DA-6340-CD4B-8897-464C1670C73B}" type="datetimeFigureOut">
              <a:rPr lang="en-US" smtClean="0"/>
              <a:t>11/25/15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3C29E5DA-6340-CD4B-8897-464C1670C73B}" type="datetimeFigureOut">
              <a:rPr lang="en-US" smtClean="0"/>
              <a:t>11/25/15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3C29E5DA-6340-CD4B-8897-464C1670C73B}" type="datetimeFigureOut">
              <a:rPr lang="en-US" smtClean="0"/>
              <a:t>11/25/15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3C29E5DA-6340-CD4B-8897-464C1670C73B}" type="datetimeFigureOut">
              <a:rPr lang="en-US" smtClean="0"/>
              <a:t>11/25/15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3C29E5DA-6340-CD4B-8897-464C1670C73B}" type="datetimeFigureOut">
              <a:rPr lang="en-US" smtClean="0"/>
              <a:t>11/25/15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C7E73-9414-184C-A5BC-AD5BF9994CA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3C29E5DA-6340-CD4B-8897-464C1670C73B}" type="datetimeFigureOut">
              <a:rPr lang="en-US" smtClean="0"/>
              <a:t>11/25/15</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67DC7E73-9414-184C-A5BC-AD5BF9994CA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 id="2147483915" r:id="rId12"/>
    <p:sldLayoutId id="2147483916" r:id="rId13"/>
    <p:sldLayoutId id="2147483917"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Employee Discipline and Dismissal</a:t>
            </a:r>
            <a:endParaRPr lang="en-US" dirty="0"/>
          </a:p>
        </p:txBody>
      </p:sp>
      <p:sp>
        <p:nvSpPr>
          <p:cNvPr id="3" name="Subtitle 2"/>
          <p:cNvSpPr>
            <a:spLocks noGrp="1"/>
          </p:cNvSpPr>
          <p:nvPr>
            <p:ph type="subTitle" idx="1"/>
          </p:nvPr>
        </p:nvSpPr>
        <p:spPr/>
        <p:txBody>
          <a:bodyPr/>
          <a:lstStyle/>
          <a:p>
            <a:r>
              <a:rPr lang="en-US" dirty="0" smtClean="0"/>
              <a:t>Brian Hungerford</a:t>
            </a:r>
          </a:p>
          <a:p>
            <a:r>
              <a:rPr lang="en-US" dirty="0" smtClean="0"/>
              <a:t>THE HUNGERFORD LAW FIRM</a:t>
            </a:r>
          </a:p>
          <a:p>
            <a:r>
              <a:rPr lang="en-US" dirty="0" smtClean="0"/>
              <a:t>December </a:t>
            </a:r>
            <a:r>
              <a:rPr lang="en-US" dirty="0" smtClean="0"/>
              <a:t>3, 2015</a:t>
            </a:r>
            <a:endParaRPr lang="en-US" dirty="0"/>
          </a:p>
        </p:txBody>
      </p:sp>
    </p:spTree>
    <p:extLst>
      <p:ext uri="{BB962C8B-B14F-4D97-AF65-F5344CB8AC3E}">
        <p14:creationId xmlns:p14="http://schemas.microsoft.com/office/powerpoint/2010/main" val="26462320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Probationary Teacher Dismissal or Non-renewal</a:t>
            </a:r>
            <a:endParaRPr lang="en-US" sz="4000" dirty="0"/>
          </a:p>
        </p:txBody>
      </p:sp>
      <p:sp>
        <p:nvSpPr>
          <p:cNvPr id="3" name="Content Placeholder 2"/>
          <p:cNvSpPr>
            <a:spLocks noGrp="1"/>
          </p:cNvSpPr>
          <p:nvPr>
            <p:ph idx="1"/>
          </p:nvPr>
        </p:nvSpPr>
        <p:spPr/>
        <p:txBody>
          <a:bodyPr/>
          <a:lstStyle/>
          <a:p>
            <a:r>
              <a:rPr lang="en-US" dirty="0" smtClean="0"/>
              <a:t>May be governed by collective bargaining agreement in unusual situations</a:t>
            </a:r>
          </a:p>
          <a:p>
            <a:r>
              <a:rPr lang="en-US" dirty="0" smtClean="0"/>
              <a:t>More often than not is governed by Oregon statute – ORS 342.835</a:t>
            </a:r>
          </a:p>
          <a:p>
            <a:r>
              <a:rPr lang="en-US" dirty="0" smtClean="0"/>
              <a:t>“Any cause deemed in good faith sufficient.”</a:t>
            </a:r>
          </a:p>
          <a:p>
            <a:r>
              <a:rPr lang="en-US" dirty="0" smtClean="0"/>
              <a:t>Typically not subject to grievance and never subject to Fair Dismissal appeal.</a:t>
            </a:r>
            <a:endParaRPr lang="en-US" dirty="0"/>
          </a:p>
        </p:txBody>
      </p:sp>
    </p:spTree>
    <p:extLst>
      <p:ext uri="{BB962C8B-B14F-4D97-AF65-F5344CB8AC3E}">
        <p14:creationId xmlns:p14="http://schemas.microsoft.com/office/powerpoint/2010/main" val="1221386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Contract Teacher Dismissal</a:t>
            </a:r>
            <a:endParaRPr lang="en-US" sz="4000" dirty="0"/>
          </a:p>
        </p:txBody>
      </p:sp>
      <p:sp>
        <p:nvSpPr>
          <p:cNvPr id="3" name="Content Placeholder 2"/>
          <p:cNvSpPr>
            <a:spLocks noGrp="1"/>
          </p:cNvSpPr>
          <p:nvPr>
            <p:ph idx="1"/>
          </p:nvPr>
        </p:nvSpPr>
        <p:spPr/>
        <p:txBody>
          <a:bodyPr/>
          <a:lstStyle/>
          <a:p>
            <a:r>
              <a:rPr lang="en-US" dirty="0" smtClean="0"/>
              <a:t>May be governed by collective bargaining agreement</a:t>
            </a:r>
          </a:p>
          <a:p>
            <a:pPr marL="0" indent="0">
              <a:buNone/>
            </a:pPr>
            <a:r>
              <a:rPr lang="en-US" dirty="0"/>
              <a:t> </a:t>
            </a:r>
            <a:r>
              <a:rPr lang="en-US" dirty="0" smtClean="0"/>
              <a:t>	</a:t>
            </a:r>
            <a:r>
              <a:rPr lang="en-US" sz="1800" dirty="0" smtClean="0"/>
              <a:t>- Just cause provision</a:t>
            </a:r>
          </a:p>
          <a:p>
            <a:pPr marL="0" indent="0">
              <a:buNone/>
            </a:pPr>
            <a:r>
              <a:rPr lang="en-US" sz="1800" dirty="0" smtClean="0"/>
              <a:t>	 - Choice of remedies</a:t>
            </a:r>
          </a:p>
          <a:p>
            <a:r>
              <a:rPr lang="en-US" dirty="0" smtClean="0"/>
              <a:t>Governed by statute if contract is silent or provides that dismissal is not covered by just cause provision</a:t>
            </a:r>
          </a:p>
          <a:p>
            <a:r>
              <a:rPr lang="en-US" dirty="0" smtClean="0"/>
              <a:t>Fair Dismissal statute applies</a:t>
            </a:r>
          </a:p>
          <a:p>
            <a:r>
              <a:rPr lang="en-US" dirty="0" smtClean="0"/>
              <a:t>Constitutional Due Process required</a:t>
            </a:r>
          </a:p>
        </p:txBody>
      </p:sp>
    </p:spTree>
    <p:extLst>
      <p:ext uri="{BB962C8B-B14F-4D97-AF65-F5344CB8AC3E}">
        <p14:creationId xmlns:p14="http://schemas.microsoft.com/office/powerpoint/2010/main" val="1628070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Contract teacher non-extension</a:t>
            </a:r>
            <a:endParaRPr lang="en-US" sz="4000" dirty="0"/>
          </a:p>
        </p:txBody>
      </p:sp>
      <p:sp>
        <p:nvSpPr>
          <p:cNvPr id="3" name="Content Placeholder 2"/>
          <p:cNvSpPr>
            <a:spLocks noGrp="1"/>
          </p:cNvSpPr>
          <p:nvPr>
            <p:ph idx="1"/>
          </p:nvPr>
        </p:nvSpPr>
        <p:spPr/>
        <p:txBody>
          <a:bodyPr>
            <a:normAutofit fontScale="92500" lnSpcReduction="20000"/>
          </a:bodyPr>
          <a:lstStyle/>
          <a:p>
            <a:r>
              <a:rPr lang="en-US" dirty="0"/>
              <a:t>May be governed by collective bargaining agreement</a:t>
            </a:r>
          </a:p>
          <a:p>
            <a:pPr marL="0" indent="0">
              <a:buNone/>
            </a:pPr>
            <a:r>
              <a:rPr lang="en-US" dirty="0"/>
              <a:t> 	</a:t>
            </a:r>
            <a:r>
              <a:rPr lang="en-US" sz="1800" dirty="0"/>
              <a:t>- Just cause provision</a:t>
            </a:r>
          </a:p>
          <a:p>
            <a:pPr marL="0" indent="0">
              <a:buNone/>
            </a:pPr>
            <a:r>
              <a:rPr lang="en-US" sz="1800" dirty="0"/>
              <a:t>	 - Choice of remedies</a:t>
            </a:r>
          </a:p>
          <a:p>
            <a:r>
              <a:rPr lang="en-US" dirty="0"/>
              <a:t>Governed by statute if contract is silent or provides that dismissal is not covered by just cause provision</a:t>
            </a:r>
          </a:p>
          <a:p>
            <a:r>
              <a:rPr lang="en-US" dirty="0"/>
              <a:t>Fair Dismissal statute applies</a:t>
            </a:r>
          </a:p>
          <a:p>
            <a:r>
              <a:rPr lang="en-US" dirty="0"/>
              <a:t>Constitutional </a:t>
            </a:r>
            <a:r>
              <a:rPr lang="en-US" dirty="0" smtClean="0"/>
              <a:t>Due Process </a:t>
            </a:r>
            <a:r>
              <a:rPr lang="en-US" dirty="0"/>
              <a:t>required</a:t>
            </a:r>
          </a:p>
          <a:p>
            <a:r>
              <a:rPr lang="en-US" dirty="0" smtClean="0"/>
              <a:t>Do teachers still have tenure?</a:t>
            </a:r>
            <a:endParaRPr lang="en-US" dirty="0"/>
          </a:p>
        </p:txBody>
      </p:sp>
    </p:spTree>
    <p:extLst>
      <p:ext uri="{BB962C8B-B14F-4D97-AF65-F5344CB8AC3E}">
        <p14:creationId xmlns:p14="http://schemas.microsoft.com/office/powerpoint/2010/main" val="4149168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The Just Cause Standard</a:t>
            </a:r>
            <a:endParaRPr lang="en-US" sz="4000" dirty="0"/>
          </a:p>
        </p:txBody>
      </p:sp>
      <p:sp>
        <p:nvSpPr>
          <p:cNvPr id="3" name="Content Placeholder 2"/>
          <p:cNvSpPr>
            <a:spLocks noGrp="1"/>
          </p:cNvSpPr>
          <p:nvPr>
            <p:ph idx="1"/>
          </p:nvPr>
        </p:nvSpPr>
        <p:spPr>
          <a:xfrm>
            <a:off x="900112" y="2133601"/>
            <a:ext cx="7550273" cy="3931920"/>
          </a:xfrm>
        </p:spPr>
        <p:txBody>
          <a:bodyPr/>
          <a:lstStyle/>
          <a:p>
            <a:r>
              <a:rPr lang="en-US" dirty="0" smtClean="0"/>
              <a:t>Most prevalent standard in collective bargaining agreements.</a:t>
            </a:r>
          </a:p>
          <a:p>
            <a:r>
              <a:rPr lang="en-US" dirty="0" smtClean="0"/>
              <a:t>Sometimes referred to as simply “cause,” or “good cause”</a:t>
            </a:r>
          </a:p>
          <a:p>
            <a:r>
              <a:rPr lang="en-US" dirty="0" smtClean="0"/>
              <a:t>Regardless of how it is exactly stated, it will have the same definition.</a:t>
            </a:r>
            <a:endParaRPr lang="en-US" dirty="0"/>
          </a:p>
        </p:txBody>
      </p:sp>
    </p:spTree>
    <p:extLst>
      <p:ext uri="{BB962C8B-B14F-4D97-AF65-F5344CB8AC3E}">
        <p14:creationId xmlns:p14="http://schemas.microsoft.com/office/powerpoint/2010/main" val="1738628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Just Cause – What does it mean?</a:t>
            </a:r>
            <a:endParaRPr lang="en-US" sz="4000" dirty="0"/>
          </a:p>
        </p:txBody>
      </p:sp>
      <p:sp>
        <p:nvSpPr>
          <p:cNvPr id="3" name="Content Placeholder 2"/>
          <p:cNvSpPr>
            <a:spLocks noGrp="1"/>
          </p:cNvSpPr>
          <p:nvPr>
            <p:ph idx="1"/>
          </p:nvPr>
        </p:nvSpPr>
        <p:spPr/>
        <p:txBody>
          <a:bodyPr/>
          <a:lstStyle/>
          <a:p>
            <a:pPr marL="0" indent="0">
              <a:buNone/>
            </a:pPr>
            <a:r>
              <a:rPr lang="en-US" dirty="0" smtClean="0"/>
              <a:t>Just cause has no single established definition that is found in a statute or law.  Instead, the exact meaning of that standard will be found in one of two places:</a:t>
            </a:r>
          </a:p>
          <a:p>
            <a:pPr marL="457200" indent="-457200">
              <a:buAutoNum type="arabicPeriod"/>
            </a:pPr>
            <a:r>
              <a:rPr lang="en-US" dirty="0" smtClean="0"/>
              <a:t>Collective bargaining agreement; or</a:t>
            </a:r>
          </a:p>
          <a:p>
            <a:pPr marL="457200" indent="-457200">
              <a:buAutoNum type="arabicPeriod"/>
            </a:pPr>
            <a:r>
              <a:rPr lang="en-US" dirty="0" smtClean="0"/>
              <a:t>Arbitrator</a:t>
            </a:r>
            <a:endParaRPr lang="en-US" dirty="0"/>
          </a:p>
        </p:txBody>
      </p:sp>
    </p:spTree>
    <p:extLst>
      <p:ext uri="{BB962C8B-B14F-4D97-AF65-F5344CB8AC3E}">
        <p14:creationId xmlns:p14="http://schemas.microsoft.com/office/powerpoint/2010/main" val="3696441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Traditional Just Cause Definition</a:t>
            </a:r>
            <a:br>
              <a:rPr lang="en-US" sz="4000" dirty="0" smtClean="0"/>
            </a:br>
            <a:r>
              <a:rPr lang="en-US" sz="3600" dirty="0" smtClean="0"/>
              <a:t>The 7-Step Test</a:t>
            </a:r>
            <a:endParaRPr lang="en-US" sz="3600" dirty="0"/>
          </a:p>
        </p:txBody>
      </p:sp>
      <p:sp>
        <p:nvSpPr>
          <p:cNvPr id="3" name="Content Placeholder 2"/>
          <p:cNvSpPr>
            <a:spLocks noGrp="1"/>
          </p:cNvSpPr>
          <p:nvPr>
            <p:ph idx="1"/>
          </p:nvPr>
        </p:nvSpPr>
        <p:spPr/>
        <p:txBody>
          <a:bodyPr>
            <a:normAutofit fontScale="92500" lnSpcReduction="20000"/>
          </a:bodyPr>
          <a:lstStyle/>
          <a:p>
            <a:pPr marL="0" indent="0">
              <a:buNone/>
            </a:pPr>
            <a:r>
              <a:rPr lang="en-US" sz="1900" dirty="0" smtClean="0"/>
              <a:t>Where there is no contractual definition, arbitrators typically apply the following test:</a:t>
            </a:r>
          </a:p>
          <a:p>
            <a:pPr marL="0" indent="0">
              <a:buNone/>
            </a:pPr>
            <a:r>
              <a:rPr lang="en-US" sz="1900" dirty="0" smtClean="0"/>
              <a:t>1.	Did the employee have adequate notice of the rule that he or 	she is accused of violating?</a:t>
            </a:r>
          </a:p>
          <a:p>
            <a:pPr marL="0" indent="0">
              <a:buNone/>
            </a:pPr>
            <a:r>
              <a:rPr lang="en-US" sz="1900" dirty="0" smtClean="0"/>
              <a:t>2.	Did the employee have adequate notice of the possible 	consequences associated with violating that rule?</a:t>
            </a:r>
          </a:p>
          <a:p>
            <a:pPr marL="0" indent="0">
              <a:buNone/>
            </a:pPr>
            <a:r>
              <a:rPr lang="en-US" sz="1900" dirty="0" smtClean="0"/>
              <a:t>3.	Was the rule reasonable?</a:t>
            </a:r>
          </a:p>
          <a:p>
            <a:pPr marL="0" indent="0">
              <a:buNone/>
            </a:pPr>
            <a:r>
              <a:rPr lang="en-US" sz="1900" dirty="0" smtClean="0"/>
              <a:t>4.	Did the employer conduct a fair and thorough investigation 	before administering discipline?</a:t>
            </a:r>
          </a:p>
          <a:p>
            <a:pPr marL="0" indent="0">
              <a:buNone/>
            </a:pPr>
            <a:r>
              <a:rPr lang="en-US" sz="1900" dirty="0" smtClean="0"/>
              <a:t>5.	Was there sufficient proof of the violation of the rule that the 	employee was charged with violating to warrant discipline?</a:t>
            </a:r>
          </a:p>
          <a:p>
            <a:pPr marL="0" indent="0">
              <a:buNone/>
            </a:pPr>
            <a:endParaRPr lang="en-US" sz="1800" dirty="0"/>
          </a:p>
        </p:txBody>
      </p:sp>
    </p:spTree>
    <p:extLst>
      <p:ext uri="{BB962C8B-B14F-4D97-AF65-F5344CB8AC3E}">
        <p14:creationId xmlns:p14="http://schemas.microsoft.com/office/powerpoint/2010/main" val="2492118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The 7-Step Test - continued</a:t>
            </a:r>
            <a:endParaRPr lang="en-US" sz="3600" dirty="0"/>
          </a:p>
        </p:txBody>
      </p:sp>
      <p:sp>
        <p:nvSpPr>
          <p:cNvPr id="3" name="Content Placeholder 2"/>
          <p:cNvSpPr>
            <a:spLocks noGrp="1"/>
          </p:cNvSpPr>
          <p:nvPr>
            <p:ph idx="1"/>
          </p:nvPr>
        </p:nvSpPr>
        <p:spPr/>
        <p:txBody>
          <a:bodyPr>
            <a:normAutofit/>
          </a:bodyPr>
          <a:lstStyle/>
          <a:p>
            <a:pPr marL="0" indent="0">
              <a:buNone/>
            </a:pPr>
            <a:r>
              <a:rPr lang="en-US" sz="1800" dirty="0" smtClean="0"/>
              <a:t>6.	Has the employer administered its rules, as well as the 	consequences for violating those rules, in a consistent and equal 	manner?</a:t>
            </a:r>
          </a:p>
          <a:p>
            <a:pPr marL="0" indent="0">
              <a:buNone/>
            </a:pPr>
            <a:r>
              <a:rPr lang="en-US" sz="1800" dirty="0" smtClean="0"/>
              <a:t>7.	Is there a reasonable relationship between the severity of the 	penalty and the nature of the misconduct?</a:t>
            </a:r>
          </a:p>
          <a:p>
            <a:pPr marL="0" indent="0">
              <a:buNone/>
            </a:pPr>
            <a:r>
              <a:rPr lang="en-US" sz="1800" dirty="0" smtClean="0"/>
              <a:t>A NO ANSWER TO ANY OF THE ABOVE QUESTIONS WILL RESULT IN A FINDING THAT JUST CAUSE DID NOT EXIST.</a:t>
            </a:r>
            <a:endParaRPr lang="en-US" sz="1800" dirty="0"/>
          </a:p>
        </p:txBody>
      </p:sp>
    </p:spTree>
    <p:extLst>
      <p:ext uri="{BB962C8B-B14F-4D97-AF65-F5344CB8AC3E}">
        <p14:creationId xmlns:p14="http://schemas.microsoft.com/office/powerpoint/2010/main" val="439562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can notice be given and demonstrated?</a:t>
            </a:r>
            <a:endParaRPr lang="en-US" sz="3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68627525"/>
              </p:ext>
            </p:extLst>
          </p:nvPr>
        </p:nvGraphicFramePr>
        <p:xfrm>
          <a:off x="900112" y="2133601"/>
          <a:ext cx="7345363" cy="3931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9383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Is actual notice always required?</a:t>
            </a:r>
            <a:endParaRPr lang="en-US" sz="3600"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In some situations, the rule or expectation is so obvious that an employer need not prove actual notice on the part of the employee.</a:t>
            </a:r>
          </a:p>
          <a:p>
            <a:pPr marL="0" indent="0">
              <a:buNone/>
            </a:pPr>
            <a:r>
              <a:rPr lang="en-US" dirty="0" smtClean="0"/>
              <a:t>“</a:t>
            </a:r>
            <a:r>
              <a:rPr lang="en-US" b="1" dirty="0" smtClean="0"/>
              <a:t>Socially disapproved</a:t>
            </a:r>
            <a:r>
              <a:rPr lang="en-US" dirty="0" smtClean="0"/>
              <a:t>” and “</a:t>
            </a:r>
            <a:r>
              <a:rPr lang="en-US" b="1" dirty="0" smtClean="0"/>
              <a:t>industrially disapproved</a:t>
            </a:r>
            <a:r>
              <a:rPr lang="en-US" dirty="0" smtClean="0"/>
              <a:t>”</a:t>
            </a:r>
          </a:p>
          <a:p>
            <a:pPr marL="0" indent="0">
              <a:buNone/>
            </a:pPr>
            <a:r>
              <a:rPr lang="en-US" dirty="0"/>
              <a:t> </a:t>
            </a:r>
            <a:r>
              <a:rPr lang="en-US" dirty="0" smtClean="0"/>
              <a:t>- Theft</a:t>
            </a:r>
          </a:p>
          <a:p>
            <a:pPr marL="0" indent="0">
              <a:buNone/>
            </a:pPr>
            <a:r>
              <a:rPr lang="en-US" dirty="0"/>
              <a:t> </a:t>
            </a:r>
            <a:r>
              <a:rPr lang="en-US" dirty="0" smtClean="0"/>
              <a:t>- Physical violence</a:t>
            </a:r>
          </a:p>
          <a:p>
            <a:pPr marL="0" indent="0">
              <a:buNone/>
            </a:pPr>
            <a:r>
              <a:rPr lang="en-US" dirty="0"/>
              <a:t> </a:t>
            </a:r>
            <a:r>
              <a:rPr lang="en-US" dirty="0" smtClean="0"/>
              <a:t>- Dishonesty/fraud</a:t>
            </a:r>
          </a:p>
          <a:p>
            <a:pPr marL="0" indent="0">
              <a:buNone/>
            </a:pPr>
            <a:r>
              <a:rPr lang="en-US" dirty="0"/>
              <a:t> </a:t>
            </a:r>
            <a:r>
              <a:rPr lang="en-US" dirty="0" smtClean="0"/>
              <a:t>- Appearing at work under the influence</a:t>
            </a:r>
            <a:endParaRPr lang="en-US" dirty="0"/>
          </a:p>
        </p:txBody>
      </p:sp>
    </p:spTree>
    <p:extLst>
      <p:ext uri="{BB962C8B-B14F-4D97-AF65-F5344CB8AC3E}">
        <p14:creationId xmlns:p14="http://schemas.microsoft.com/office/powerpoint/2010/main" val="1967158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Common pitfalls with respect to notice</a:t>
            </a:r>
            <a:endParaRPr lang="en-US" sz="3200"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175909831"/>
              </p:ext>
            </p:extLst>
          </p:nvPr>
        </p:nvGraphicFramePr>
        <p:xfrm>
          <a:off x="900113" y="2133600"/>
          <a:ext cx="7345362" cy="3932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072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lstStyle/>
          <a:p>
            <a:pPr marL="0" indent="0">
              <a:buNone/>
            </a:pPr>
            <a:r>
              <a:rPr lang="en-US" dirty="0" smtClean="0"/>
              <a:t>The head secretary at the high school was arrested last weekend and charged with two misdemeanor counts of identity theft.  The alleged crime was associated with her role as treasurer of her church.  As part of her duties, she has access to student files and handles student body funds.  She has not pled guilty or been convicted, and she is refusing to talk to you about the situation.  You have been able to obtain a detailed police report through your SRO.  What are your major just cause issues?</a:t>
            </a:r>
            <a:endParaRPr lang="en-US" dirty="0"/>
          </a:p>
        </p:txBody>
      </p:sp>
    </p:spTree>
    <p:extLst>
      <p:ext uri="{BB962C8B-B14F-4D97-AF65-F5344CB8AC3E}">
        <p14:creationId xmlns:p14="http://schemas.microsoft.com/office/powerpoint/2010/main" val="3778024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Issues with notice of consequences</a:t>
            </a:r>
            <a:endParaRPr lang="en-US" sz="3200" dirty="0"/>
          </a:p>
        </p:txBody>
      </p:sp>
      <p:sp>
        <p:nvSpPr>
          <p:cNvPr id="3" name="Content Placeholder 2"/>
          <p:cNvSpPr>
            <a:spLocks noGrp="1"/>
          </p:cNvSpPr>
          <p:nvPr>
            <p:ph idx="1"/>
          </p:nvPr>
        </p:nvSpPr>
        <p:spPr/>
        <p:txBody>
          <a:bodyPr/>
          <a:lstStyle/>
          <a:p>
            <a:r>
              <a:rPr lang="en-US" dirty="0" smtClean="0"/>
              <a:t>Especially important in cases involving dismissal.</a:t>
            </a:r>
          </a:p>
          <a:p>
            <a:r>
              <a:rPr lang="en-US" dirty="0" smtClean="0"/>
              <a:t>Inconsistent penalties interfere with notice of consequences.</a:t>
            </a:r>
          </a:p>
          <a:p>
            <a:r>
              <a:rPr lang="en-US" dirty="0" smtClean="0"/>
              <a:t>Use specific language where a specific penalty is likely to result.</a:t>
            </a:r>
          </a:p>
          <a:p>
            <a:r>
              <a:rPr lang="en-US" dirty="0" smtClean="0"/>
              <a:t>Need to be clear where dismissal may result for an accumulation of minor infractions.</a:t>
            </a:r>
            <a:endParaRPr lang="en-US" dirty="0"/>
          </a:p>
        </p:txBody>
      </p:sp>
    </p:spTree>
    <p:extLst>
      <p:ext uri="{BB962C8B-B14F-4D97-AF65-F5344CB8AC3E}">
        <p14:creationId xmlns:p14="http://schemas.microsoft.com/office/powerpoint/2010/main" val="297230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Reasonable rules</a:t>
            </a:r>
            <a:endParaRPr lang="en-US" sz="3600" dirty="0"/>
          </a:p>
        </p:txBody>
      </p:sp>
      <p:sp>
        <p:nvSpPr>
          <p:cNvPr id="3" name="Content Placeholder 2"/>
          <p:cNvSpPr>
            <a:spLocks noGrp="1"/>
          </p:cNvSpPr>
          <p:nvPr>
            <p:ph idx="1"/>
          </p:nvPr>
        </p:nvSpPr>
        <p:spPr/>
        <p:txBody>
          <a:bodyPr/>
          <a:lstStyle/>
          <a:p>
            <a:pPr marL="0" indent="0">
              <a:buNone/>
            </a:pPr>
            <a:r>
              <a:rPr lang="en-US" dirty="0" smtClean="0"/>
              <a:t>Rules are reasonable when they relate to:</a:t>
            </a:r>
          </a:p>
          <a:p>
            <a:pPr>
              <a:buFont typeface="Arial"/>
              <a:buChar char="•"/>
            </a:pPr>
            <a:r>
              <a:rPr lang="en-US" dirty="0" smtClean="0"/>
              <a:t>The employee’s ability to perform his or her own job with reasonable efficiency and safety;</a:t>
            </a:r>
          </a:p>
          <a:p>
            <a:pPr>
              <a:buFont typeface="Arial"/>
              <a:buChar char="•"/>
            </a:pPr>
            <a:r>
              <a:rPr lang="en-US" dirty="0" smtClean="0"/>
              <a:t>The effective functioning of supervisory employees;</a:t>
            </a:r>
          </a:p>
          <a:p>
            <a:pPr>
              <a:buFont typeface="Arial"/>
              <a:buChar char="•"/>
            </a:pPr>
            <a:r>
              <a:rPr lang="en-US" dirty="0" smtClean="0"/>
              <a:t>The personal security of other employees;</a:t>
            </a:r>
          </a:p>
          <a:p>
            <a:pPr>
              <a:buFont typeface="Arial"/>
              <a:buChar char="•"/>
            </a:pPr>
            <a:r>
              <a:rPr lang="en-US" dirty="0" smtClean="0"/>
              <a:t>The security of the employer’s product and other property.</a:t>
            </a:r>
            <a:endParaRPr lang="en-US" dirty="0"/>
          </a:p>
        </p:txBody>
      </p:sp>
    </p:spTree>
    <p:extLst>
      <p:ext uri="{BB962C8B-B14F-4D97-AF65-F5344CB8AC3E}">
        <p14:creationId xmlns:p14="http://schemas.microsoft.com/office/powerpoint/2010/main" val="4154973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What rules are unreasonable?</a:t>
            </a:r>
            <a:endParaRPr lang="en-US" sz="3600" dirty="0"/>
          </a:p>
        </p:txBody>
      </p:sp>
      <p:sp>
        <p:nvSpPr>
          <p:cNvPr id="3" name="Content Placeholder 2"/>
          <p:cNvSpPr>
            <a:spLocks noGrp="1"/>
          </p:cNvSpPr>
          <p:nvPr>
            <p:ph idx="1"/>
          </p:nvPr>
        </p:nvSpPr>
        <p:spPr>
          <a:xfrm>
            <a:off x="900112" y="2133601"/>
            <a:ext cx="7843350" cy="3931920"/>
          </a:xfrm>
        </p:spPr>
        <p:txBody>
          <a:bodyPr/>
          <a:lstStyle/>
          <a:p>
            <a:pPr marL="0" indent="0">
              <a:buNone/>
            </a:pPr>
            <a:r>
              <a:rPr lang="en-US" dirty="0" smtClean="0"/>
              <a:t>1.	Rules that do not conform to the provisions of 	the collective bargaining agreement or applicable 	law.</a:t>
            </a:r>
          </a:p>
          <a:p>
            <a:pPr marL="0" indent="0">
              <a:buNone/>
            </a:pPr>
            <a:r>
              <a:rPr lang="en-US" sz="1800" dirty="0" smtClean="0"/>
              <a:t>Examples:</a:t>
            </a:r>
          </a:p>
          <a:p>
            <a:pPr marL="0" indent="0">
              <a:buNone/>
            </a:pPr>
            <a:r>
              <a:rPr lang="en-US" sz="1800" dirty="0"/>
              <a:t> </a:t>
            </a:r>
            <a:r>
              <a:rPr lang="en-US" sz="1800" dirty="0" smtClean="0"/>
              <a:t>- Rules banning the wearing of union buttons.</a:t>
            </a:r>
          </a:p>
          <a:p>
            <a:pPr marL="0" indent="0">
              <a:buNone/>
            </a:pPr>
            <a:r>
              <a:rPr lang="en-US" sz="1800" dirty="0"/>
              <a:t> </a:t>
            </a:r>
            <a:r>
              <a:rPr lang="en-US" sz="1800" dirty="0" smtClean="0"/>
              <a:t>- Rule requiring 48 hours notice of an absence when such notice was not required by the contract.</a:t>
            </a:r>
          </a:p>
          <a:p>
            <a:pPr marL="0" indent="0">
              <a:buNone/>
            </a:pPr>
            <a:r>
              <a:rPr lang="en-US" sz="1800" dirty="0"/>
              <a:t> </a:t>
            </a:r>
            <a:r>
              <a:rPr lang="en-US" sz="1800" dirty="0" smtClean="0"/>
              <a:t>- Rule prohibiting employees from meeting with union representatives on break time.</a:t>
            </a:r>
            <a:endParaRPr lang="en-US" sz="1800" dirty="0"/>
          </a:p>
        </p:txBody>
      </p:sp>
    </p:spTree>
    <p:extLst>
      <p:ext uri="{BB962C8B-B14F-4D97-AF65-F5344CB8AC3E}">
        <p14:creationId xmlns:p14="http://schemas.microsoft.com/office/powerpoint/2010/main" val="1854489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What rules are unreasonable?</a:t>
            </a:r>
          </a:p>
        </p:txBody>
      </p:sp>
      <p:sp>
        <p:nvSpPr>
          <p:cNvPr id="3" name="Content Placeholder 2"/>
          <p:cNvSpPr>
            <a:spLocks noGrp="1"/>
          </p:cNvSpPr>
          <p:nvPr>
            <p:ph idx="1"/>
          </p:nvPr>
        </p:nvSpPr>
        <p:spPr/>
        <p:txBody>
          <a:bodyPr/>
          <a:lstStyle/>
          <a:p>
            <a:pPr marL="0" indent="0">
              <a:buNone/>
            </a:pPr>
            <a:r>
              <a:rPr lang="en-US" dirty="0" smtClean="0"/>
              <a:t>2.	Rules that unnecessarily infringe upon an 	employee’s personal freedoms in the work place.</a:t>
            </a:r>
          </a:p>
          <a:p>
            <a:pPr marL="0" indent="0">
              <a:buNone/>
            </a:pPr>
            <a:r>
              <a:rPr lang="en-US" sz="1800" dirty="0" smtClean="0"/>
              <a:t>Examples:</a:t>
            </a:r>
          </a:p>
          <a:p>
            <a:pPr marL="0" indent="0">
              <a:buNone/>
            </a:pPr>
            <a:r>
              <a:rPr lang="en-US" sz="1800" dirty="0" smtClean="0"/>
              <a:t> - Rule against facial hair, when no specific safety reason is present.</a:t>
            </a:r>
          </a:p>
          <a:p>
            <a:pPr marL="0" indent="0">
              <a:buNone/>
            </a:pPr>
            <a:r>
              <a:rPr lang="en-US" sz="1800" dirty="0"/>
              <a:t> </a:t>
            </a:r>
            <a:r>
              <a:rPr lang="en-US" sz="1800" dirty="0" smtClean="0"/>
              <a:t>- Rules prohibiting any personal items in an employee’s workspace unless specific reasons exist that make such a rule necessary.</a:t>
            </a:r>
          </a:p>
          <a:p>
            <a:pPr marL="0" indent="0">
              <a:buNone/>
            </a:pPr>
            <a:r>
              <a:rPr lang="en-US" sz="1800" dirty="0"/>
              <a:t> </a:t>
            </a:r>
            <a:r>
              <a:rPr lang="en-US" sz="1800" dirty="0" smtClean="0"/>
              <a:t>- Rules requiring employees to participate in non-work activities during lunch or break periods (e.g., birthday celebrations for co-workers).</a:t>
            </a:r>
            <a:endParaRPr lang="en-US" sz="1800" dirty="0"/>
          </a:p>
        </p:txBody>
      </p:sp>
    </p:spTree>
    <p:extLst>
      <p:ext uri="{BB962C8B-B14F-4D97-AF65-F5344CB8AC3E}">
        <p14:creationId xmlns:p14="http://schemas.microsoft.com/office/powerpoint/2010/main" val="2625333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What rules are unreasonable?</a:t>
            </a:r>
          </a:p>
        </p:txBody>
      </p:sp>
      <p:sp>
        <p:nvSpPr>
          <p:cNvPr id="3" name="Content Placeholder 2"/>
          <p:cNvSpPr>
            <a:spLocks noGrp="1"/>
          </p:cNvSpPr>
          <p:nvPr>
            <p:ph idx="1"/>
          </p:nvPr>
        </p:nvSpPr>
        <p:spPr/>
        <p:txBody>
          <a:bodyPr>
            <a:normAutofit/>
          </a:bodyPr>
          <a:lstStyle/>
          <a:p>
            <a:pPr marL="0" indent="0">
              <a:buNone/>
            </a:pPr>
            <a:r>
              <a:rPr lang="en-US" dirty="0" smtClean="0"/>
              <a:t>3.	Rules that affect the employee’s off-duty life and 	conduct in a manner that is not necessary to 	protect a legitimate employer interest.</a:t>
            </a:r>
          </a:p>
          <a:p>
            <a:pPr marL="0" indent="0">
              <a:buNone/>
            </a:pPr>
            <a:r>
              <a:rPr lang="en-US" sz="1800" dirty="0" smtClean="0"/>
              <a:t>Examples:</a:t>
            </a:r>
          </a:p>
          <a:p>
            <a:pPr marL="0" indent="0">
              <a:buNone/>
            </a:pPr>
            <a:r>
              <a:rPr lang="en-US" sz="1800" dirty="0" smtClean="0"/>
              <a:t> - Rules against alcohol or tobacco use off-duty.</a:t>
            </a:r>
          </a:p>
          <a:p>
            <a:pPr marL="0" indent="0">
              <a:buNone/>
            </a:pPr>
            <a:r>
              <a:rPr lang="en-US" sz="1800" dirty="0"/>
              <a:t> </a:t>
            </a:r>
            <a:r>
              <a:rPr lang="en-US" sz="1800" dirty="0" smtClean="0"/>
              <a:t>- Rules prohibiting “moonlighting.”</a:t>
            </a:r>
          </a:p>
          <a:p>
            <a:pPr marL="0" indent="0">
              <a:buNone/>
            </a:pPr>
            <a:r>
              <a:rPr lang="en-US" sz="1800" dirty="0"/>
              <a:t> </a:t>
            </a:r>
            <a:r>
              <a:rPr lang="en-US" sz="1800" dirty="0" smtClean="0"/>
              <a:t>- Rules against supporting certain causes or political agendas.</a:t>
            </a:r>
          </a:p>
          <a:p>
            <a:pPr marL="0" indent="0">
              <a:buNone/>
            </a:pPr>
            <a:r>
              <a:rPr lang="en-US" sz="1800" dirty="0"/>
              <a:t> </a:t>
            </a:r>
            <a:r>
              <a:rPr lang="en-US" sz="1800" dirty="0" smtClean="0"/>
              <a:t>- Rules concerning where, or with whom, an employee may reside.</a:t>
            </a:r>
            <a:endParaRPr lang="en-US" sz="1800" dirty="0"/>
          </a:p>
        </p:txBody>
      </p:sp>
    </p:spTree>
    <p:extLst>
      <p:ext uri="{BB962C8B-B14F-4D97-AF65-F5344CB8AC3E}">
        <p14:creationId xmlns:p14="http://schemas.microsoft.com/office/powerpoint/2010/main" val="3519126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What rules are unreasonable?</a:t>
            </a:r>
          </a:p>
        </p:txBody>
      </p:sp>
      <p:sp>
        <p:nvSpPr>
          <p:cNvPr id="3" name="Content Placeholder 2"/>
          <p:cNvSpPr>
            <a:spLocks noGrp="1"/>
          </p:cNvSpPr>
          <p:nvPr>
            <p:ph idx="1"/>
          </p:nvPr>
        </p:nvSpPr>
        <p:spPr/>
        <p:txBody>
          <a:bodyPr>
            <a:normAutofit/>
          </a:bodyPr>
          <a:lstStyle/>
          <a:p>
            <a:pPr marL="0" indent="0">
              <a:buNone/>
            </a:pPr>
            <a:r>
              <a:rPr lang="en-US" dirty="0" smtClean="0"/>
              <a:t>4.	Rules that are vague or ambiguous (similar to a 	lack of notice).</a:t>
            </a:r>
          </a:p>
          <a:p>
            <a:pPr marL="0" indent="0">
              <a:buNone/>
            </a:pPr>
            <a:r>
              <a:rPr lang="en-US" sz="1800" dirty="0" smtClean="0"/>
              <a:t>Examples:</a:t>
            </a:r>
          </a:p>
          <a:p>
            <a:pPr marL="0" indent="0">
              <a:buNone/>
            </a:pPr>
            <a:r>
              <a:rPr lang="en-US" sz="1800" dirty="0"/>
              <a:t> </a:t>
            </a:r>
            <a:r>
              <a:rPr lang="en-US" sz="1800" dirty="0" smtClean="0"/>
              <a:t>- Rule that required employees’ appearance to be “neat and professional.”</a:t>
            </a:r>
          </a:p>
          <a:p>
            <a:pPr marL="0" indent="0">
              <a:buNone/>
            </a:pPr>
            <a:r>
              <a:rPr lang="en-US" sz="1800" dirty="0"/>
              <a:t> </a:t>
            </a:r>
            <a:r>
              <a:rPr lang="en-US" sz="1800" dirty="0" smtClean="0"/>
              <a:t>- Rule requiring “timely notice” of an absence.</a:t>
            </a:r>
          </a:p>
          <a:p>
            <a:pPr marL="0" indent="0">
              <a:buNone/>
            </a:pPr>
            <a:r>
              <a:rPr lang="en-US" sz="1800" dirty="0"/>
              <a:t> </a:t>
            </a:r>
            <a:r>
              <a:rPr lang="en-US" sz="1800" dirty="0" smtClean="0"/>
              <a:t>- Rule prohibiting “excessive” use of work computer for personal business.</a:t>
            </a:r>
            <a:endParaRPr lang="en-US" sz="1800" dirty="0"/>
          </a:p>
        </p:txBody>
      </p:sp>
    </p:spTree>
    <p:extLst>
      <p:ext uri="{BB962C8B-B14F-4D97-AF65-F5344CB8AC3E}">
        <p14:creationId xmlns:p14="http://schemas.microsoft.com/office/powerpoint/2010/main" val="3908653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Reasonable or unreasonable?</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5000133"/>
              </p:ext>
            </p:extLst>
          </p:nvPr>
        </p:nvGraphicFramePr>
        <p:xfrm>
          <a:off x="900112" y="2133601"/>
          <a:ext cx="7345363" cy="3931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1988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44158"/>
            <a:ext cx="7345362" cy="1055150"/>
          </a:xfrm>
        </p:spPr>
        <p:txBody>
          <a:bodyPr>
            <a:normAutofit/>
          </a:bodyPr>
          <a:lstStyle/>
          <a:p>
            <a:r>
              <a:rPr lang="en-US" sz="3600" dirty="0" smtClean="0"/>
              <a:t>Investigation Checklist</a:t>
            </a:r>
            <a:endParaRPr lang="en-US" sz="3600" dirty="0"/>
          </a:p>
        </p:txBody>
      </p:sp>
      <p:sp>
        <p:nvSpPr>
          <p:cNvPr id="3" name="Content Placeholder 2"/>
          <p:cNvSpPr>
            <a:spLocks noGrp="1"/>
          </p:cNvSpPr>
          <p:nvPr>
            <p:ph idx="1"/>
          </p:nvPr>
        </p:nvSpPr>
        <p:spPr>
          <a:xfrm>
            <a:off x="635000" y="1738923"/>
            <a:ext cx="8108462" cy="4523154"/>
          </a:xfrm>
        </p:spPr>
        <p:txBody>
          <a:bodyPr>
            <a:normAutofit lnSpcReduction="10000"/>
          </a:bodyPr>
          <a:lstStyle/>
          <a:p>
            <a:r>
              <a:rPr lang="en-US" dirty="0" smtClean="0"/>
              <a:t>Is the investigator impartial?</a:t>
            </a:r>
          </a:p>
          <a:p>
            <a:r>
              <a:rPr lang="en-US" dirty="0" smtClean="0"/>
              <a:t>Give the accused employee every opportunity to respond.</a:t>
            </a:r>
          </a:p>
          <a:p>
            <a:r>
              <a:rPr lang="en-US" dirty="0" smtClean="0"/>
              <a:t>Have witness interviews been sufficiently recorded or documented?</a:t>
            </a:r>
          </a:p>
          <a:p>
            <a:r>
              <a:rPr lang="en-US" dirty="0" smtClean="0"/>
              <a:t>Have employees been afforded their representation rights?</a:t>
            </a:r>
          </a:p>
          <a:p>
            <a:r>
              <a:rPr lang="en-US" dirty="0" smtClean="0"/>
              <a:t>Has physical and documentary evidence been gathered and preserved?</a:t>
            </a:r>
          </a:p>
          <a:p>
            <a:r>
              <a:rPr lang="en-US" dirty="0" smtClean="0"/>
              <a:t>Has the results of the investigation been adequately documented?</a:t>
            </a:r>
          </a:p>
          <a:p>
            <a:endParaRPr lang="en-US" dirty="0" smtClean="0"/>
          </a:p>
          <a:p>
            <a:endParaRPr lang="en-US" dirty="0"/>
          </a:p>
        </p:txBody>
      </p:sp>
    </p:spTree>
    <p:extLst>
      <p:ext uri="{BB962C8B-B14F-4D97-AF65-F5344CB8AC3E}">
        <p14:creationId xmlns:p14="http://schemas.microsoft.com/office/powerpoint/2010/main" val="38499611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Top 5 Investigation Mistakes</a:t>
            </a:r>
            <a:endParaRPr lang="en-US" dirty="0"/>
          </a:p>
        </p:txBody>
      </p:sp>
      <p:sp>
        <p:nvSpPr>
          <p:cNvPr id="3" name="Content Placeholder 2"/>
          <p:cNvSpPr>
            <a:spLocks noGrp="1"/>
          </p:cNvSpPr>
          <p:nvPr>
            <p:ph idx="1"/>
          </p:nvPr>
        </p:nvSpPr>
        <p:spPr>
          <a:xfrm>
            <a:off x="900112" y="1826846"/>
            <a:ext cx="7345363" cy="4238675"/>
          </a:xfrm>
        </p:spPr>
        <p:txBody>
          <a:bodyPr/>
          <a:lstStyle/>
          <a:p>
            <a:pPr marL="457200" indent="-457200">
              <a:buAutoNum type="arabicPeriod"/>
            </a:pPr>
            <a:r>
              <a:rPr lang="en-US" dirty="0" smtClean="0"/>
              <a:t>Letting the representative control the investigatory meeting.</a:t>
            </a:r>
          </a:p>
          <a:p>
            <a:pPr marL="457200" indent="-457200">
              <a:buAutoNum type="arabicPeriod"/>
            </a:pPr>
            <a:r>
              <a:rPr lang="en-US" dirty="0" smtClean="0"/>
              <a:t>Promising confidentiality to witnesses or failing to honor it when required.</a:t>
            </a:r>
          </a:p>
          <a:p>
            <a:pPr marL="457200" indent="-457200">
              <a:buAutoNum type="arabicPeriod"/>
            </a:pPr>
            <a:r>
              <a:rPr lang="en-US" dirty="0" smtClean="0"/>
              <a:t>Not following the contractual complaint process.</a:t>
            </a:r>
          </a:p>
          <a:p>
            <a:pPr marL="457200" indent="-457200">
              <a:buAutoNum type="arabicPeriod"/>
            </a:pPr>
            <a:r>
              <a:rPr lang="en-US" dirty="0" smtClean="0"/>
              <a:t>Rushing to judgment.</a:t>
            </a:r>
          </a:p>
          <a:p>
            <a:pPr marL="457200" indent="-457200">
              <a:buAutoNum type="arabicPeriod"/>
            </a:pPr>
            <a:r>
              <a:rPr lang="en-US" dirty="0" smtClean="0"/>
              <a:t>Insufficient documentation.</a:t>
            </a:r>
            <a:endParaRPr lang="en-US" dirty="0"/>
          </a:p>
        </p:txBody>
      </p:sp>
    </p:spTree>
    <p:extLst>
      <p:ext uri="{BB962C8B-B14F-4D97-AF65-F5344CB8AC3E}">
        <p14:creationId xmlns:p14="http://schemas.microsoft.com/office/powerpoint/2010/main" val="2503770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much proof is necessary?</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T</a:t>
            </a:r>
            <a:r>
              <a:rPr lang="en-US" dirty="0" smtClean="0">
                <a:solidFill>
                  <a:schemeClr val="tx1"/>
                </a:solidFill>
              </a:rPr>
              <a:t>hree standards of proof are typically available under the law:</a:t>
            </a:r>
          </a:p>
          <a:p>
            <a:pPr marL="457200" indent="-457200">
              <a:buAutoNum type="arabicPeriod"/>
            </a:pPr>
            <a:r>
              <a:rPr lang="en-US" dirty="0" smtClean="0">
                <a:solidFill>
                  <a:srgbClr val="FF0000"/>
                </a:solidFill>
              </a:rPr>
              <a:t>Preponderance of the evidence </a:t>
            </a:r>
            <a:r>
              <a:rPr lang="en-US" dirty="0" smtClean="0"/>
              <a:t>= The greater weight of the evidence not necessarily established by the greater number of witnesses testifying to a fact but by evidence that has the most convincing force; superior evidentiary weight that, though not sufficient to free the mind wholly from all reasonable doubt, is still sufficient to include a far and impartial mind to one side of the issue rather than the other. (</a:t>
            </a:r>
            <a:r>
              <a:rPr lang="en-US" i="1" dirty="0" smtClean="0"/>
              <a:t>Black’s Law Dictionary)</a:t>
            </a:r>
            <a:endParaRPr lang="en-US" dirty="0" smtClean="0"/>
          </a:p>
          <a:p>
            <a:pPr marL="0" indent="0">
              <a:buNone/>
            </a:pPr>
            <a:endParaRPr lang="en-US" dirty="0"/>
          </a:p>
        </p:txBody>
      </p:sp>
    </p:spTree>
    <p:extLst>
      <p:ext uri="{BB962C8B-B14F-4D97-AF65-F5344CB8AC3E}">
        <p14:creationId xmlns:p14="http://schemas.microsoft.com/office/powerpoint/2010/main" val="809442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p:txBody>
          <a:bodyPr/>
          <a:lstStyle/>
          <a:p>
            <a:pPr marL="0" indent="0">
              <a:buNone/>
            </a:pPr>
            <a:r>
              <a:rPr lang="en-US" dirty="0" smtClean="0"/>
              <a:t>Your custodian has been performing poorly for an extended period of time – failing to adequately clean, taking frequent breaks, and exhibiting poor attendance without explanation.  You have warned him on two occasions without any change in behavior.  You have finally had enough and recommended his dismissal to the superintendent.  At the pre-termination hearing, he raises the claim that he has anxiety disorder which is preventing him from working effectively.  What are your barriers to dismissal at this point?</a:t>
            </a:r>
            <a:endParaRPr lang="en-US" dirty="0"/>
          </a:p>
        </p:txBody>
      </p:sp>
    </p:spTree>
    <p:extLst>
      <p:ext uri="{BB962C8B-B14F-4D97-AF65-F5344CB8AC3E}">
        <p14:creationId xmlns:p14="http://schemas.microsoft.com/office/powerpoint/2010/main" val="12179635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much proof is necessary?</a:t>
            </a:r>
          </a:p>
        </p:txBody>
      </p:sp>
      <p:sp>
        <p:nvSpPr>
          <p:cNvPr id="3" name="Content Placeholder 2"/>
          <p:cNvSpPr>
            <a:spLocks noGrp="1"/>
          </p:cNvSpPr>
          <p:nvPr>
            <p:ph idx="1"/>
          </p:nvPr>
        </p:nvSpPr>
        <p:spPr/>
        <p:txBody>
          <a:bodyPr/>
          <a:lstStyle/>
          <a:p>
            <a:pPr marL="457200" indent="-457200">
              <a:buAutoNum type="arabicPeriod" startAt="2"/>
            </a:pPr>
            <a:r>
              <a:rPr lang="en-US" dirty="0" smtClean="0">
                <a:solidFill>
                  <a:srgbClr val="FF0000"/>
                </a:solidFill>
              </a:rPr>
              <a:t>Clear and convincing evidence </a:t>
            </a:r>
            <a:r>
              <a:rPr lang="en-US" dirty="0" smtClean="0"/>
              <a:t>= Evidence indicating that the thing to be proved is highly probable or reasonably certain.  This is a greater burden than preponderance of the evidence but less than evidence beyond a reasonable doubt.  (</a:t>
            </a:r>
            <a:r>
              <a:rPr lang="en-US" i="1" dirty="0" smtClean="0"/>
              <a:t>Black’s Law Dictionary)</a:t>
            </a:r>
          </a:p>
          <a:p>
            <a:pPr marL="0" indent="0">
              <a:buNone/>
            </a:pPr>
            <a:endParaRPr lang="en-US" dirty="0"/>
          </a:p>
        </p:txBody>
      </p:sp>
    </p:spTree>
    <p:extLst>
      <p:ext uri="{BB962C8B-B14F-4D97-AF65-F5344CB8AC3E}">
        <p14:creationId xmlns:p14="http://schemas.microsoft.com/office/powerpoint/2010/main" val="3296220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much proof is necessary?</a:t>
            </a:r>
          </a:p>
        </p:txBody>
      </p:sp>
      <p:sp>
        <p:nvSpPr>
          <p:cNvPr id="3" name="Content Placeholder 2"/>
          <p:cNvSpPr>
            <a:spLocks noGrp="1"/>
          </p:cNvSpPr>
          <p:nvPr>
            <p:ph idx="1"/>
          </p:nvPr>
        </p:nvSpPr>
        <p:spPr/>
        <p:txBody>
          <a:bodyPr/>
          <a:lstStyle/>
          <a:p>
            <a:pPr marL="457200" indent="-457200">
              <a:buAutoNum type="arabicPeriod" startAt="3"/>
            </a:pPr>
            <a:r>
              <a:rPr lang="en-US" dirty="0" smtClean="0">
                <a:solidFill>
                  <a:srgbClr val="FF0000"/>
                </a:solidFill>
              </a:rPr>
              <a:t>Beyond a reasonable doubt </a:t>
            </a:r>
            <a:r>
              <a:rPr lang="en-US" dirty="0" smtClean="0"/>
              <a:t>= Proof that precludes every reasonable hypothesis except that which it tends to support.  Not even open to possible doubt, because every thing relating to human affairs, and depending on moral evidence, is open to some possible or imaginary doubt.  (</a:t>
            </a:r>
            <a:r>
              <a:rPr lang="en-US" i="1" dirty="0" smtClean="0"/>
              <a:t>Black’s Law Dictionary)</a:t>
            </a:r>
            <a:endParaRPr lang="en-US" dirty="0" smtClean="0"/>
          </a:p>
          <a:p>
            <a:pPr marL="0" indent="0">
              <a:buNone/>
            </a:pPr>
            <a:endParaRPr lang="en-US" dirty="0"/>
          </a:p>
        </p:txBody>
      </p:sp>
    </p:spTree>
    <p:extLst>
      <p:ext uri="{BB962C8B-B14F-4D97-AF65-F5344CB8AC3E}">
        <p14:creationId xmlns:p14="http://schemas.microsoft.com/office/powerpoint/2010/main" val="997527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much proof is necessary?</a:t>
            </a:r>
          </a:p>
        </p:txBody>
      </p:sp>
      <p:sp>
        <p:nvSpPr>
          <p:cNvPr id="3" name="Content Placeholder 2"/>
          <p:cNvSpPr>
            <a:spLocks noGrp="1"/>
          </p:cNvSpPr>
          <p:nvPr>
            <p:ph idx="1"/>
          </p:nvPr>
        </p:nvSpPr>
        <p:spPr/>
        <p:txBody>
          <a:bodyPr>
            <a:normAutofit lnSpcReduction="10000"/>
          </a:bodyPr>
          <a:lstStyle/>
          <a:p>
            <a:r>
              <a:rPr lang="en-US" dirty="0" smtClean="0"/>
              <a:t>Most arbitrators apply a preponderance of the evidence standard in ordinary discipline cases, and even in some discharge cases.</a:t>
            </a:r>
          </a:p>
          <a:p>
            <a:r>
              <a:rPr lang="en-US" dirty="0" smtClean="0"/>
              <a:t>Arbitrators frequently utilize the clear and convincing standard in dismissal cases, especially where the reasons for dismissal involve acts which allege moral turpitude (criminal behavior or socially stigmatizing behavior).</a:t>
            </a:r>
          </a:p>
          <a:p>
            <a:r>
              <a:rPr lang="en-US" dirty="0" smtClean="0"/>
              <a:t>Arbitrators almost never apply the beyond a reasonable doubt standard, even in dismissal cases. </a:t>
            </a:r>
            <a:endParaRPr lang="en-US" dirty="0"/>
          </a:p>
        </p:txBody>
      </p:sp>
    </p:spTree>
    <p:extLst>
      <p:ext uri="{BB962C8B-B14F-4D97-AF65-F5344CB8AC3E}">
        <p14:creationId xmlns:p14="http://schemas.microsoft.com/office/powerpoint/2010/main" val="1640937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44158"/>
            <a:ext cx="7647964" cy="1339850"/>
          </a:xfrm>
        </p:spPr>
        <p:txBody>
          <a:bodyPr>
            <a:normAutofit/>
          </a:bodyPr>
          <a:lstStyle/>
          <a:p>
            <a:r>
              <a:rPr lang="en-US" sz="3600" dirty="0" smtClean="0"/>
              <a:t>What can be relied upon in establishing proof?</a:t>
            </a:r>
            <a:endParaRPr lang="en-US" sz="3600" dirty="0"/>
          </a:p>
        </p:txBody>
      </p:sp>
      <p:sp>
        <p:nvSpPr>
          <p:cNvPr id="6" name="Content Placeholder 5"/>
          <p:cNvSpPr>
            <a:spLocks noGrp="1"/>
          </p:cNvSpPr>
          <p:nvPr>
            <p:ph idx="1"/>
          </p:nvPr>
        </p:nvSpPr>
        <p:spPr/>
        <p:txBody>
          <a:bodyPr/>
          <a:lstStyle/>
          <a:p>
            <a:r>
              <a:rPr lang="en-US" dirty="0" smtClean="0"/>
              <a:t>Circumstantial evidence</a:t>
            </a:r>
          </a:p>
          <a:p>
            <a:r>
              <a:rPr lang="en-US" dirty="0" smtClean="0">
                <a:solidFill>
                  <a:schemeClr val="tx1"/>
                </a:solidFill>
              </a:rPr>
              <a:t>The “smoking gun” – video, computer, admission</a:t>
            </a:r>
          </a:p>
          <a:p>
            <a:r>
              <a:rPr lang="en-US" dirty="0" smtClean="0">
                <a:solidFill>
                  <a:schemeClr val="tx1"/>
                </a:solidFill>
              </a:rPr>
              <a:t>Credibility of witness statements</a:t>
            </a:r>
          </a:p>
          <a:p>
            <a:r>
              <a:rPr lang="en-US" dirty="0" smtClean="0">
                <a:solidFill>
                  <a:schemeClr val="tx1"/>
                </a:solidFill>
              </a:rPr>
              <a:t>Prior behavior</a:t>
            </a:r>
          </a:p>
          <a:p>
            <a:pPr marL="0" indent="0">
              <a:buNone/>
            </a:pPr>
            <a:r>
              <a:rPr lang="en-US" dirty="0" smtClean="0">
                <a:solidFill>
                  <a:srgbClr val="FF0000"/>
                </a:solidFill>
              </a:rPr>
              <a:t>		Answer = all of the above</a:t>
            </a:r>
            <a:endParaRPr lang="en-US" dirty="0">
              <a:solidFill>
                <a:srgbClr val="FF0000"/>
              </a:solidFill>
            </a:endParaRPr>
          </a:p>
        </p:txBody>
      </p:sp>
    </p:spTree>
    <p:extLst>
      <p:ext uri="{BB962C8B-B14F-4D97-AF65-F5344CB8AC3E}">
        <p14:creationId xmlns:p14="http://schemas.microsoft.com/office/powerpoint/2010/main" val="5712774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6.	Has the employer administered its rules and penalties in an equal manner?</a:t>
            </a:r>
            <a:endParaRPr lang="en-US" sz="3200" dirty="0"/>
          </a:p>
        </p:txBody>
      </p:sp>
      <p:sp>
        <p:nvSpPr>
          <p:cNvPr id="3" name="Content Placeholder 2"/>
          <p:cNvSpPr>
            <a:spLocks noGrp="1"/>
          </p:cNvSpPr>
          <p:nvPr>
            <p:ph idx="1"/>
          </p:nvPr>
        </p:nvSpPr>
        <p:spPr>
          <a:prstGeom prst="rect">
            <a:avLst/>
          </a:prstGeom>
        </p:spPr>
        <p:txBody>
          <a:bodyPr/>
          <a:lstStyle/>
          <a:p>
            <a:pPr marL="0" indent="0">
              <a:buNone/>
            </a:pPr>
            <a:r>
              <a:rPr lang="en-US" dirty="0" smtClean="0"/>
              <a:t>Discipline may be held to be without just cause if it can be shown that the grievant has been treated unfairly as compared to other employees.</a:t>
            </a:r>
          </a:p>
          <a:p>
            <a:pPr marL="0" indent="0">
              <a:buNone/>
            </a:pPr>
            <a:r>
              <a:rPr lang="en-US" dirty="0" smtClean="0"/>
              <a:t>Two possible scenarios:</a:t>
            </a:r>
          </a:p>
          <a:p>
            <a:pPr marL="457200" indent="-457200">
              <a:buAutoNum type="arabicPeriod"/>
            </a:pPr>
            <a:r>
              <a:rPr lang="en-US" dirty="0" smtClean="0"/>
              <a:t>Disparate Treatment</a:t>
            </a:r>
          </a:p>
          <a:p>
            <a:pPr marL="457200" indent="-457200">
              <a:buAutoNum type="arabicPeriod"/>
            </a:pPr>
            <a:r>
              <a:rPr lang="en-US" dirty="0" smtClean="0"/>
              <a:t>Discrimination</a:t>
            </a:r>
          </a:p>
          <a:p>
            <a:pPr marL="0" indent="0">
              <a:buNone/>
            </a:pPr>
            <a:endParaRPr lang="en-US" dirty="0"/>
          </a:p>
        </p:txBody>
      </p:sp>
    </p:spTree>
    <p:extLst>
      <p:ext uri="{BB962C8B-B14F-4D97-AF65-F5344CB8AC3E}">
        <p14:creationId xmlns:p14="http://schemas.microsoft.com/office/powerpoint/2010/main" val="21415024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Disparate Impact vs. Discrimination</a:t>
            </a:r>
            <a:endParaRPr lang="en-US" sz="36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981658819"/>
              </p:ext>
            </p:extLst>
          </p:nvPr>
        </p:nvGraphicFramePr>
        <p:xfrm>
          <a:off x="900112" y="2133601"/>
          <a:ext cx="7345363" cy="3931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6310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Disparate Treatment</a:t>
            </a:r>
            <a:endParaRPr lang="en-US" dirty="0"/>
          </a:p>
        </p:txBody>
      </p:sp>
      <p:sp>
        <p:nvSpPr>
          <p:cNvPr id="3" name="Content Placeholder 2"/>
          <p:cNvSpPr>
            <a:spLocks noGrp="1"/>
          </p:cNvSpPr>
          <p:nvPr>
            <p:ph idx="1"/>
          </p:nvPr>
        </p:nvSpPr>
        <p:spPr/>
        <p:txBody>
          <a:bodyPr/>
          <a:lstStyle/>
          <a:p>
            <a:r>
              <a:rPr lang="en-US" dirty="0" smtClean="0"/>
              <a:t>Other employees who engaged in similar conduct are currently being treated or in the past were treated in a more favorable manner; or</a:t>
            </a:r>
          </a:p>
          <a:p>
            <a:r>
              <a:rPr lang="en-US" dirty="0" smtClean="0"/>
              <a:t>What was previously acceptable conduct on the employee’s part has somehow become unacceptable.</a:t>
            </a:r>
          </a:p>
          <a:p>
            <a:r>
              <a:rPr lang="en-US" dirty="0" smtClean="0"/>
              <a:t>In both cases, it is unnecessary for the employee to demonstrate any ill motive.</a:t>
            </a:r>
          </a:p>
          <a:p>
            <a:endParaRPr lang="en-US" dirty="0"/>
          </a:p>
        </p:txBody>
      </p:sp>
    </p:spTree>
    <p:extLst>
      <p:ext uri="{BB962C8B-B14F-4D97-AF65-F5344CB8AC3E}">
        <p14:creationId xmlns:p14="http://schemas.microsoft.com/office/powerpoint/2010/main" val="30451452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Discrimination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grievant is facing less favorable treatment because he or she is a member of a particular group.</a:t>
            </a:r>
          </a:p>
          <a:p>
            <a:r>
              <a:rPr lang="en-US" dirty="0" smtClean="0"/>
              <a:t>Unlike discrimination under the law, it is unnecessary to demonstrate that the discrimination is based on one of the traditional protected classifications, although it could be.</a:t>
            </a:r>
          </a:p>
          <a:p>
            <a:r>
              <a:rPr lang="en-US" dirty="0" smtClean="0"/>
              <a:t>Discrimination under just cause may also be based on other groupings, such as hourly versus salaried employees, supervisors versus subordinates, or one job classification versus another.</a:t>
            </a:r>
            <a:endParaRPr lang="en-US" dirty="0"/>
          </a:p>
        </p:txBody>
      </p:sp>
    </p:spTree>
    <p:extLst>
      <p:ext uri="{BB962C8B-B14F-4D97-AF65-F5344CB8AC3E}">
        <p14:creationId xmlns:p14="http://schemas.microsoft.com/office/powerpoint/2010/main" val="38519094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Causes of Unequal Treatment – Why does it occur?</a:t>
            </a:r>
            <a:endParaRPr lang="en-US" sz="3200" dirty="0"/>
          </a:p>
        </p:txBody>
      </p:sp>
      <p:sp>
        <p:nvSpPr>
          <p:cNvPr id="3" name="Content Placeholder 2"/>
          <p:cNvSpPr>
            <a:spLocks noGrp="1"/>
          </p:cNvSpPr>
          <p:nvPr>
            <p:ph idx="1"/>
          </p:nvPr>
        </p:nvSpPr>
        <p:spPr/>
        <p:txBody>
          <a:bodyPr/>
          <a:lstStyle/>
          <a:p>
            <a:r>
              <a:rPr lang="en-US" dirty="0" smtClean="0"/>
              <a:t>Personal prejudices and biases;</a:t>
            </a:r>
          </a:p>
          <a:p>
            <a:r>
              <a:rPr lang="en-US" dirty="0" smtClean="0"/>
              <a:t>Change in supervisors;</a:t>
            </a:r>
          </a:p>
          <a:p>
            <a:r>
              <a:rPr lang="en-US" dirty="0" smtClean="0"/>
              <a:t>Misconduct by multiple employees, some who have historically been “good” and some “bad;”</a:t>
            </a:r>
          </a:p>
          <a:p>
            <a:r>
              <a:rPr lang="en-US" dirty="0" smtClean="0"/>
              <a:t>Changes in societal opinions or sensitivities;</a:t>
            </a:r>
          </a:p>
          <a:p>
            <a:r>
              <a:rPr lang="en-US" dirty="0" smtClean="0"/>
              <a:t>Different degrees of external pressure.</a:t>
            </a:r>
            <a:endParaRPr lang="en-US" dirty="0"/>
          </a:p>
        </p:txBody>
      </p:sp>
    </p:spTree>
    <p:extLst>
      <p:ext uri="{BB962C8B-B14F-4D97-AF65-F5344CB8AC3E}">
        <p14:creationId xmlns:p14="http://schemas.microsoft.com/office/powerpoint/2010/main" val="9321302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Reasonableness of penalty – What factors will an arbitrator look to?</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Impact, economic or otherwise, of the penalty on the employee.</a:t>
            </a:r>
          </a:p>
          <a:p>
            <a:r>
              <a:rPr lang="en-US" dirty="0" smtClean="0"/>
              <a:t>Impact on the employer of the misconduct engaged in by the employee.</a:t>
            </a:r>
          </a:p>
          <a:p>
            <a:r>
              <a:rPr lang="en-US" dirty="0" smtClean="0"/>
              <a:t>Whether other, non-disciplinary options for correcting behavior were available to the employer.</a:t>
            </a:r>
          </a:p>
          <a:p>
            <a:r>
              <a:rPr lang="en-US" dirty="0" smtClean="0"/>
              <a:t>The past record of the employee.</a:t>
            </a:r>
          </a:p>
          <a:p>
            <a:r>
              <a:rPr lang="en-US" dirty="0" smtClean="0"/>
              <a:t>Length of service with the organization.</a:t>
            </a:r>
            <a:endParaRPr lang="en-US" dirty="0"/>
          </a:p>
        </p:txBody>
      </p:sp>
    </p:spTree>
    <p:extLst>
      <p:ext uri="{BB962C8B-B14F-4D97-AF65-F5344CB8AC3E}">
        <p14:creationId xmlns:p14="http://schemas.microsoft.com/office/powerpoint/2010/main" val="848522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lstStyle/>
          <a:p>
            <a:pPr marL="0" indent="0">
              <a:buNone/>
            </a:pPr>
            <a:r>
              <a:rPr lang="en-US" dirty="0" smtClean="0"/>
              <a:t>You have a long-time contract teacher who has been marginal at best but no discipline or negative evaluations.  She has let her license lapse, despite numerous warning from both TSPC and the HR department.  Now she is out of options and cannot legally be in the classroom.  She has informed you that she will have the situation taken care of in two weeks, and can then resume teaching.  What are your options and what barriers exist to remedial action?</a:t>
            </a:r>
            <a:endParaRPr lang="en-US" dirty="0"/>
          </a:p>
        </p:txBody>
      </p:sp>
    </p:spTree>
    <p:extLst>
      <p:ext uri="{BB962C8B-B14F-4D97-AF65-F5344CB8AC3E}">
        <p14:creationId xmlns:p14="http://schemas.microsoft.com/office/powerpoint/2010/main" val="42519857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Reasonableness of penalty – What factors will an arbitrator look to?</a:t>
            </a:r>
          </a:p>
        </p:txBody>
      </p:sp>
      <p:sp>
        <p:nvSpPr>
          <p:cNvPr id="3" name="Content Placeholder 2"/>
          <p:cNvSpPr>
            <a:spLocks noGrp="1"/>
          </p:cNvSpPr>
          <p:nvPr>
            <p:ph idx="1"/>
          </p:nvPr>
        </p:nvSpPr>
        <p:spPr/>
        <p:txBody>
          <a:bodyPr/>
          <a:lstStyle/>
          <a:p>
            <a:r>
              <a:rPr lang="en-US" dirty="0" smtClean="0"/>
              <a:t>Presence of any mitigating factors.</a:t>
            </a:r>
          </a:p>
          <a:p>
            <a:pPr marL="0" indent="0">
              <a:buNone/>
            </a:pPr>
            <a:r>
              <a:rPr lang="en-US" dirty="0"/>
              <a:t> 	</a:t>
            </a:r>
            <a:r>
              <a:rPr lang="en-US" dirty="0" smtClean="0"/>
              <a:t> - medical considerations</a:t>
            </a:r>
          </a:p>
          <a:p>
            <a:pPr marL="0" indent="0">
              <a:buNone/>
            </a:pPr>
            <a:r>
              <a:rPr lang="en-US" dirty="0"/>
              <a:t>	</a:t>
            </a:r>
            <a:r>
              <a:rPr lang="en-US" dirty="0" smtClean="0"/>
              <a:t> - “unclean hands” on the part of the supervisor</a:t>
            </a:r>
          </a:p>
          <a:p>
            <a:pPr marL="0" indent="0">
              <a:buNone/>
            </a:pPr>
            <a:r>
              <a:rPr lang="en-US" dirty="0"/>
              <a:t>	</a:t>
            </a:r>
            <a:r>
              <a:rPr lang="en-US" dirty="0" smtClean="0"/>
              <a:t> - legitimate excuse for engaging in misconduct</a:t>
            </a:r>
          </a:p>
          <a:p>
            <a:pPr>
              <a:buFont typeface="Arial"/>
              <a:buChar char="•"/>
            </a:pPr>
            <a:r>
              <a:rPr lang="en-US" dirty="0" smtClean="0"/>
              <a:t>Utilization of Progressive Discipline.</a:t>
            </a:r>
            <a:endParaRPr lang="en-US" dirty="0"/>
          </a:p>
        </p:txBody>
      </p:sp>
    </p:spTree>
    <p:extLst>
      <p:ext uri="{BB962C8B-B14F-4D97-AF65-F5344CB8AC3E}">
        <p14:creationId xmlns:p14="http://schemas.microsoft.com/office/powerpoint/2010/main" val="20938127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Progressive Discipline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8541690"/>
              </p:ext>
            </p:extLst>
          </p:nvPr>
        </p:nvGraphicFramePr>
        <p:xfrm>
          <a:off x="900112" y="2133601"/>
          <a:ext cx="7345363" cy="3931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68695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Progressive Discipline </a:t>
            </a:r>
            <a:endParaRPr lang="en-US" dirty="0"/>
          </a:p>
        </p:txBody>
      </p:sp>
      <p:sp>
        <p:nvSpPr>
          <p:cNvPr id="3" name="Content Placeholder 2"/>
          <p:cNvSpPr>
            <a:spLocks noGrp="1"/>
          </p:cNvSpPr>
          <p:nvPr>
            <p:ph idx="1"/>
          </p:nvPr>
        </p:nvSpPr>
        <p:spPr/>
        <p:txBody>
          <a:bodyPr/>
          <a:lstStyle/>
          <a:p>
            <a:r>
              <a:rPr lang="en-US" dirty="0" smtClean="0"/>
              <a:t>Progressive discipline allows summary discharge for those class of offenses like theft, violence, and egregious dishonesty or insubordination.</a:t>
            </a:r>
          </a:p>
          <a:p>
            <a:r>
              <a:rPr lang="en-US" dirty="0" smtClean="0"/>
              <a:t>Not every step in the progressive discipline scheme must be implemented in every situation.</a:t>
            </a:r>
          </a:p>
          <a:p>
            <a:r>
              <a:rPr lang="en-US" dirty="0" smtClean="0"/>
              <a:t>In some instances, steps of the progressive discipline scheme may have to be utilized more than once before moving on to the next.</a:t>
            </a:r>
            <a:endParaRPr lang="en-US" dirty="0"/>
          </a:p>
        </p:txBody>
      </p:sp>
    </p:spTree>
    <p:extLst>
      <p:ext uri="{BB962C8B-B14F-4D97-AF65-F5344CB8AC3E}">
        <p14:creationId xmlns:p14="http://schemas.microsoft.com/office/powerpoint/2010/main" val="2959217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Applying just cause in situations involving off-duty misconduct</a:t>
            </a:r>
          </a:p>
        </p:txBody>
      </p:sp>
      <p:sp>
        <p:nvSpPr>
          <p:cNvPr id="3" name="Content Placeholder 2"/>
          <p:cNvSpPr>
            <a:spLocks noGrp="1"/>
          </p:cNvSpPr>
          <p:nvPr>
            <p:ph idx="1"/>
          </p:nvPr>
        </p:nvSpPr>
        <p:spPr>
          <a:xfrm>
            <a:off x="900112" y="1768231"/>
            <a:ext cx="7345363" cy="4297290"/>
          </a:xfrm>
        </p:spPr>
        <p:txBody>
          <a:bodyPr>
            <a:normAutofit fontScale="85000" lnSpcReduction="10000"/>
          </a:bodyPr>
          <a:lstStyle/>
          <a:p>
            <a:pPr marL="0" indent="0">
              <a:buNone/>
            </a:pPr>
            <a:r>
              <a:rPr lang="en-US" dirty="0" smtClean="0"/>
              <a:t>Arbitrators have historically allowed an employer to discipline for off-duty misconduct in the following situations:</a:t>
            </a:r>
          </a:p>
          <a:p>
            <a:pPr marL="457200" indent="-457200">
              <a:buAutoNum type="arabicPeriod"/>
            </a:pPr>
            <a:r>
              <a:rPr lang="en-US" dirty="0" smtClean="0"/>
              <a:t>The behavior harms the company’s reputation or product.</a:t>
            </a:r>
          </a:p>
          <a:p>
            <a:pPr marL="457200" indent="-457200">
              <a:buAutoNum type="arabicPeriod"/>
            </a:pPr>
            <a:r>
              <a:rPr lang="en-US" dirty="0" smtClean="0"/>
              <a:t>The behavior renders the employee unable to perform his job or appear at work.</a:t>
            </a:r>
          </a:p>
          <a:p>
            <a:pPr marL="457200" indent="-457200">
              <a:buAutoNum type="arabicPeriod"/>
            </a:pPr>
            <a:r>
              <a:rPr lang="en-US" dirty="0" smtClean="0"/>
              <a:t>The behavior leads to refusal, reluctance or inability of other employees to work with him/her.</a:t>
            </a:r>
          </a:p>
          <a:p>
            <a:pPr marL="457200" indent="-457200">
              <a:buAutoNum type="arabicPeriod"/>
            </a:pPr>
            <a:r>
              <a:rPr lang="en-US" dirty="0" smtClean="0"/>
              <a:t>The behavior undermines the ability of the employer to direct the work force.</a:t>
            </a:r>
          </a:p>
          <a:p>
            <a:pPr marL="0" indent="0">
              <a:buNone/>
            </a:pPr>
            <a:r>
              <a:rPr lang="en-US" dirty="0" smtClean="0"/>
              <a:t>What does each of these look like in the school environment?</a:t>
            </a:r>
            <a:endParaRPr lang="en-US" dirty="0"/>
          </a:p>
        </p:txBody>
      </p:sp>
    </p:spTree>
    <p:extLst>
      <p:ext uri="{BB962C8B-B14F-4D97-AF65-F5344CB8AC3E}">
        <p14:creationId xmlns:p14="http://schemas.microsoft.com/office/powerpoint/2010/main" val="2004727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Applying just cause in situations involving off-duty misconduct</a:t>
            </a:r>
          </a:p>
        </p:txBody>
      </p:sp>
      <p:sp>
        <p:nvSpPr>
          <p:cNvPr id="3" name="Content Placeholder 2"/>
          <p:cNvSpPr>
            <a:spLocks noGrp="1"/>
          </p:cNvSpPr>
          <p:nvPr>
            <p:ph idx="1"/>
          </p:nvPr>
        </p:nvSpPr>
        <p:spPr/>
        <p:txBody>
          <a:bodyPr/>
          <a:lstStyle/>
          <a:p>
            <a:pPr marL="0" indent="0">
              <a:buNone/>
            </a:pPr>
            <a:r>
              <a:rPr lang="en-US" dirty="0" smtClean="0"/>
              <a:t>Just cause must still be met.  The following steps of the just cause test are most implicated by off-duty misconduct:</a:t>
            </a:r>
          </a:p>
          <a:p>
            <a:pPr marL="457200" indent="-457200">
              <a:buAutoNum type="arabicPeriod"/>
            </a:pPr>
            <a:r>
              <a:rPr lang="en-US" dirty="0" smtClean="0"/>
              <a:t>Did the employee have notice of the rule or expectation?</a:t>
            </a:r>
          </a:p>
          <a:p>
            <a:pPr marL="457200" indent="-457200">
              <a:buAutoNum type="arabicPeriod"/>
            </a:pPr>
            <a:r>
              <a:rPr lang="en-US" dirty="0" smtClean="0"/>
              <a:t>Did the employee have notice of the consequences of violating the rule or expectation?</a:t>
            </a:r>
          </a:p>
          <a:p>
            <a:pPr marL="457200" indent="-457200">
              <a:buAutoNum type="arabicPeriod"/>
            </a:pPr>
            <a:r>
              <a:rPr lang="en-US" dirty="0" smtClean="0"/>
              <a:t>Was the rule or expectation reasonable?</a:t>
            </a:r>
            <a:endParaRPr lang="en-US" dirty="0"/>
          </a:p>
        </p:txBody>
      </p:sp>
    </p:spTree>
    <p:extLst>
      <p:ext uri="{BB962C8B-B14F-4D97-AF65-F5344CB8AC3E}">
        <p14:creationId xmlns:p14="http://schemas.microsoft.com/office/powerpoint/2010/main" val="25792118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44158"/>
            <a:ext cx="7618656" cy="1339850"/>
          </a:xfrm>
        </p:spPr>
        <p:txBody>
          <a:bodyPr>
            <a:normAutofit/>
          </a:bodyPr>
          <a:lstStyle/>
          <a:p>
            <a:r>
              <a:rPr lang="en-US" sz="3200" dirty="0" smtClean="0"/>
              <a:t>Barriers to addressing off-duty misconduct</a:t>
            </a:r>
            <a:endParaRPr lang="en-US" sz="3200" dirty="0"/>
          </a:p>
        </p:txBody>
      </p:sp>
      <p:sp>
        <p:nvSpPr>
          <p:cNvPr id="3" name="Content Placeholder 2"/>
          <p:cNvSpPr>
            <a:spLocks noGrp="1"/>
          </p:cNvSpPr>
          <p:nvPr>
            <p:ph idx="1"/>
          </p:nvPr>
        </p:nvSpPr>
        <p:spPr>
          <a:xfrm>
            <a:off x="900112" y="2133600"/>
            <a:ext cx="7345363" cy="4216399"/>
          </a:xfrm>
        </p:spPr>
        <p:txBody>
          <a:bodyPr/>
          <a:lstStyle/>
          <a:p>
            <a:pPr marL="0" indent="0">
              <a:buNone/>
            </a:pPr>
            <a:r>
              <a:rPr lang="en-US" dirty="0" smtClean="0"/>
              <a:t>Contractual –  </a:t>
            </a:r>
            <a:r>
              <a:rPr lang="en-US" i="1" dirty="0" smtClean="0"/>
              <a:t>“The personal life of a member is not an appropriate concern of the District so long as it does not interfere with the member’s contractual work responsibilities.”</a:t>
            </a:r>
          </a:p>
          <a:p>
            <a:pPr>
              <a:buFont typeface="Arial"/>
              <a:buChar char="•"/>
            </a:pPr>
            <a:r>
              <a:rPr lang="en-US" sz="1800" dirty="0" smtClean="0"/>
              <a:t>Could the conduct result in the loss of licensure necessary to hold the job?</a:t>
            </a:r>
          </a:p>
          <a:p>
            <a:pPr>
              <a:buFont typeface="Arial"/>
              <a:buChar char="•"/>
            </a:pPr>
            <a:r>
              <a:rPr lang="en-US" sz="1800" dirty="0" smtClean="0"/>
              <a:t>Does the conduct demonstrate a potential or actual danger to fellow staff, students, or district property?</a:t>
            </a:r>
          </a:p>
          <a:p>
            <a:pPr>
              <a:buFont typeface="Arial"/>
              <a:buChar char="•"/>
            </a:pPr>
            <a:r>
              <a:rPr lang="en-US" sz="1800" dirty="0" smtClean="0"/>
              <a:t>Is the conduct directly contrary to established curriculum the employee is responsible for delivering?</a:t>
            </a:r>
          </a:p>
          <a:p>
            <a:pPr>
              <a:buFont typeface="Arial"/>
              <a:buChar char="•"/>
            </a:pPr>
            <a:r>
              <a:rPr lang="en-US" sz="1800" dirty="0" smtClean="0"/>
              <a:t>Did the conduct cause actual physical loss to the district?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2004955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44158"/>
            <a:ext cx="7540502" cy="1339850"/>
          </a:xfrm>
        </p:spPr>
        <p:txBody>
          <a:bodyPr>
            <a:normAutofit/>
          </a:bodyPr>
          <a:lstStyle/>
          <a:p>
            <a:r>
              <a:rPr lang="en-US" sz="3200" dirty="0"/>
              <a:t>Barriers to addressing off-duty misconduct</a:t>
            </a:r>
          </a:p>
        </p:txBody>
      </p:sp>
      <p:sp>
        <p:nvSpPr>
          <p:cNvPr id="3" name="Content Placeholder 2"/>
          <p:cNvSpPr>
            <a:spLocks noGrp="1"/>
          </p:cNvSpPr>
          <p:nvPr>
            <p:ph idx="1"/>
          </p:nvPr>
        </p:nvSpPr>
        <p:spPr/>
        <p:txBody>
          <a:bodyPr/>
          <a:lstStyle/>
          <a:p>
            <a:pPr marL="0" indent="0">
              <a:buNone/>
            </a:pPr>
            <a:r>
              <a:rPr lang="en-US" dirty="0" smtClean="0"/>
              <a:t>Constitutional – First Amendment of the U.S. Constitution; state constitutions</a:t>
            </a:r>
          </a:p>
          <a:p>
            <a:pPr>
              <a:buFont typeface="Arial"/>
              <a:buChar char="•"/>
            </a:pPr>
            <a:r>
              <a:rPr lang="en-US" dirty="0" smtClean="0"/>
              <a:t>Freedom of speech </a:t>
            </a:r>
            <a:r>
              <a:rPr lang="en-US" i="1" dirty="0" smtClean="0"/>
              <a:t>– Is the speech concerning a matter of public concern?  Does the interest in the efficient operation of the schools outweigh the employee’s personal interests?</a:t>
            </a:r>
            <a:endParaRPr lang="en-US" dirty="0" smtClean="0"/>
          </a:p>
          <a:p>
            <a:pPr>
              <a:buFont typeface="Arial"/>
              <a:buChar char="•"/>
            </a:pPr>
            <a:r>
              <a:rPr lang="en-US" dirty="0" smtClean="0"/>
              <a:t>Freedom of religion – </a:t>
            </a:r>
            <a:r>
              <a:rPr lang="en-US" i="1" dirty="0" smtClean="0"/>
              <a:t>Is the activity in question bona fide religious expression or observance?</a:t>
            </a:r>
          </a:p>
          <a:p>
            <a:pPr marL="0" indent="0">
              <a:buNone/>
            </a:pPr>
            <a:endParaRPr lang="en-US" dirty="0"/>
          </a:p>
        </p:txBody>
      </p:sp>
    </p:spTree>
    <p:extLst>
      <p:ext uri="{BB962C8B-B14F-4D97-AF65-F5344CB8AC3E}">
        <p14:creationId xmlns:p14="http://schemas.microsoft.com/office/powerpoint/2010/main" val="3176253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Off-duty criminal conduct</a:t>
            </a:r>
            <a:endParaRPr lang="en-US" sz="3600" dirty="0"/>
          </a:p>
        </p:txBody>
      </p:sp>
      <p:sp>
        <p:nvSpPr>
          <p:cNvPr id="3" name="Content Placeholder 2"/>
          <p:cNvSpPr>
            <a:spLocks noGrp="1"/>
          </p:cNvSpPr>
          <p:nvPr>
            <p:ph idx="1"/>
          </p:nvPr>
        </p:nvSpPr>
        <p:spPr>
          <a:xfrm>
            <a:off x="900112" y="2133600"/>
            <a:ext cx="7345363" cy="4265245"/>
          </a:xfrm>
        </p:spPr>
        <p:txBody>
          <a:bodyPr>
            <a:normAutofit lnSpcReduction="10000"/>
          </a:bodyPr>
          <a:lstStyle/>
          <a:p>
            <a:pPr marL="0" indent="0">
              <a:buNone/>
            </a:pPr>
            <a:r>
              <a:rPr lang="en-US" dirty="0" smtClean="0"/>
              <a:t>Special considerations where off-duty behavior is also criminal in nature:</a:t>
            </a:r>
          </a:p>
          <a:p>
            <a:pPr>
              <a:buFont typeface="Arial"/>
              <a:buChar char="•"/>
            </a:pPr>
            <a:r>
              <a:rPr lang="en-US" sz="1800" dirty="0" smtClean="0"/>
              <a:t>Can a district proceed with discipline before an employee is actually charged with a crime?  Before there is a conviction or guilty plea?  If there is ultimately no criminal charge or conviction?</a:t>
            </a:r>
          </a:p>
          <a:p>
            <a:pPr>
              <a:buFont typeface="Arial"/>
              <a:buChar char="•"/>
            </a:pPr>
            <a:r>
              <a:rPr lang="en-US" sz="1800" dirty="0" smtClean="0"/>
              <a:t>What if the employee refuses to answer investigatory questions due to Fifth Amendment concerns?</a:t>
            </a:r>
          </a:p>
          <a:p>
            <a:pPr>
              <a:buFont typeface="Arial"/>
              <a:buChar char="•"/>
            </a:pPr>
            <a:r>
              <a:rPr lang="en-US" sz="1800" dirty="0" smtClean="0"/>
              <a:t>What if the employee is sentenced to jail for a period of time?</a:t>
            </a:r>
          </a:p>
          <a:p>
            <a:pPr>
              <a:buFont typeface="Arial"/>
              <a:buChar char="•"/>
            </a:pPr>
            <a:r>
              <a:rPr lang="en-US" sz="1800" dirty="0" smtClean="0"/>
              <a:t>What about the timelines in a complaint procedure?</a:t>
            </a:r>
          </a:p>
          <a:p>
            <a:pPr>
              <a:buFont typeface="Arial"/>
              <a:buChar char="•"/>
            </a:pPr>
            <a:r>
              <a:rPr lang="en-US" sz="1800" dirty="0" smtClean="0"/>
              <a:t>What if law enforcement directs you not to investigate?</a:t>
            </a:r>
          </a:p>
          <a:p>
            <a:pPr>
              <a:buFont typeface="Arial"/>
              <a:buChar char="•"/>
            </a:pPr>
            <a:endParaRPr lang="en-US" sz="1800" dirty="0"/>
          </a:p>
        </p:txBody>
      </p:sp>
    </p:spTree>
    <p:extLst>
      <p:ext uri="{BB962C8B-B14F-4D97-AF65-F5344CB8AC3E}">
        <p14:creationId xmlns:p14="http://schemas.microsoft.com/office/powerpoint/2010/main" val="24067237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lstStyle/>
          <a:p>
            <a:pPr marL="0" indent="0">
              <a:buNone/>
            </a:pPr>
            <a:r>
              <a:rPr lang="en-US" dirty="0" smtClean="0"/>
              <a:t>The head secretary at the high school was arrested last weekend and charged with two misdemeanor counts of identity theft.  The alleged crime was associated with her role as treasurer of her church.  As part of her duties, she has access to student files and handles student body funds.  She has not pled guilty or been convicted, and she is refusing to talk to you about the situation.  You have been able to obtain a detailed police report through your SRO.  What are your major just cause issues?</a:t>
            </a:r>
            <a:endParaRPr lang="en-US" dirty="0"/>
          </a:p>
        </p:txBody>
      </p:sp>
    </p:spTree>
    <p:extLst>
      <p:ext uri="{BB962C8B-B14F-4D97-AF65-F5344CB8AC3E}">
        <p14:creationId xmlns:p14="http://schemas.microsoft.com/office/powerpoint/2010/main" val="15218553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p:txBody>
          <a:bodyPr/>
          <a:lstStyle/>
          <a:p>
            <a:pPr marL="0" indent="0">
              <a:buNone/>
            </a:pPr>
            <a:r>
              <a:rPr lang="en-US" dirty="0" smtClean="0"/>
              <a:t>Your custodian has been performing poorly for an extended period of time – failing to adequately clean, taking frequent breaks, and exhibiting poor attendance without explanation.  You have warned him on two occasions without any change in behavior.  You have finally had enough and recommended his dismissal to the superintendent.  At the pre-termination hearing, he raises the claim that he has anxiety disorder which is preventing him from working effectively.  What are your barriers to dismissal at this point?</a:t>
            </a:r>
            <a:endParaRPr lang="en-US" dirty="0"/>
          </a:p>
        </p:txBody>
      </p:sp>
    </p:spTree>
    <p:extLst>
      <p:ext uri="{BB962C8B-B14F-4D97-AF65-F5344CB8AC3E}">
        <p14:creationId xmlns:p14="http://schemas.microsoft.com/office/powerpoint/2010/main" val="145072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Sources of Rules Governing Employee Discipline/Dismissal</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18723182"/>
              </p:ext>
            </p:extLst>
          </p:nvPr>
        </p:nvGraphicFramePr>
        <p:xfrm>
          <a:off x="900112" y="2133601"/>
          <a:ext cx="7345363" cy="3931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53635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Teacher Dismissal – Probationary Teachers</a:t>
            </a:r>
          </a:p>
        </p:txBody>
      </p:sp>
      <p:sp>
        <p:nvSpPr>
          <p:cNvPr id="3" name="Content Placeholder 2"/>
          <p:cNvSpPr>
            <a:spLocks noGrp="1"/>
          </p:cNvSpPr>
          <p:nvPr>
            <p:ph idx="1"/>
          </p:nvPr>
        </p:nvSpPr>
        <p:spPr/>
        <p:txBody>
          <a:bodyPr/>
          <a:lstStyle/>
          <a:p>
            <a:pPr marL="0" indent="0">
              <a:buNone/>
            </a:pPr>
            <a:r>
              <a:rPr lang="en-US" b="1" u="sng" dirty="0" smtClean="0"/>
              <a:t>Unless otherwise modified by CBA:</a:t>
            </a:r>
          </a:p>
          <a:p>
            <a:r>
              <a:rPr lang="en-US" dirty="0" smtClean="0"/>
              <a:t>May be dismissed at any time during probationary period.</a:t>
            </a:r>
          </a:p>
          <a:p>
            <a:r>
              <a:rPr lang="en-US" dirty="0" smtClean="0"/>
              <a:t>“For any cause deemed in good faith sufficient.”</a:t>
            </a:r>
          </a:p>
          <a:p>
            <a:r>
              <a:rPr lang="en-US" dirty="0" smtClean="0"/>
              <a:t>May only be formally dismissed by board action.</a:t>
            </a:r>
          </a:p>
          <a:p>
            <a:r>
              <a:rPr lang="en-US" dirty="0" smtClean="0"/>
              <a:t>Written reasons must be provided.</a:t>
            </a:r>
          </a:p>
          <a:p>
            <a:r>
              <a:rPr lang="en-US" dirty="0" smtClean="0"/>
              <a:t>Upon request, may have a hearing before the board.</a:t>
            </a:r>
            <a:endParaRPr lang="en-US" dirty="0"/>
          </a:p>
        </p:txBody>
      </p:sp>
    </p:spTree>
    <p:extLst>
      <p:ext uri="{BB962C8B-B14F-4D97-AF65-F5344CB8AC3E}">
        <p14:creationId xmlns:p14="http://schemas.microsoft.com/office/powerpoint/2010/main" val="3168664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Teacher Dismissal – Contract Teachers</a:t>
            </a:r>
            <a:endParaRPr lang="en-US" sz="4000" dirty="0"/>
          </a:p>
        </p:txBody>
      </p:sp>
      <p:sp>
        <p:nvSpPr>
          <p:cNvPr id="3" name="Content Placeholder 2"/>
          <p:cNvSpPr>
            <a:spLocks noGrp="1"/>
          </p:cNvSpPr>
          <p:nvPr>
            <p:ph idx="1"/>
          </p:nvPr>
        </p:nvSpPr>
        <p:spPr/>
        <p:txBody>
          <a:bodyPr/>
          <a:lstStyle/>
          <a:p>
            <a:r>
              <a:rPr lang="en-US" dirty="0" smtClean="0"/>
              <a:t>Unless alternate standard is provided for in CBA, governed by Fair Dismissal Law</a:t>
            </a:r>
          </a:p>
          <a:p>
            <a:r>
              <a:rPr lang="en-US" dirty="0" smtClean="0"/>
              <a:t>Appeal is heard by three-member panel made up of 1 teacher, 1 board member and 1 community member from like-size district (FDAB)</a:t>
            </a:r>
          </a:p>
          <a:p>
            <a:r>
              <a:rPr lang="en-US" dirty="0" smtClean="0"/>
              <a:t>FDAB decisions may be appealed to Oregon Court of Appeals and Oregon Supreme Court</a:t>
            </a:r>
          </a:p>
          <a:p>
            <a:pPr marL="0" indent="0">
              <a:buNone/>
            </a:pPr>
            <a:endParaRPr lang="en-US" dirty="0"/>
          </a:p>
        </p:txBody>
      </p:sp>
    </p:spTree>
    <p:extLst>
      <p:ext uri="{BB962C8B-B14F-4D97-AF65-F5344CB8AC3E}">
        <p14:creationId xmlns:p14="http://schemas.microsoft.com/office/powerpoint/2010/main" val="35899501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Procedural Highlights – ORS 342.895</a:t>
            </a:r>
            <a:endParaRPr lang="en-US" sz="4000" dirty="0"/>
          </a:p>
        </p:txBody>
      </p:sp>
      <p:sp>
        <p:nvSpPr>
          <p:cNvPr id="3" name="Content Placeholder 2"/>
          <p:cNvSpPr>
            <a:spLocks noGrp="1"/>
          </p:cNvSpPr>
          <p:nvPr>
            <p:ph idx="1"/>
          </p:nvPr>
        </p:nvSpPr>
        <p:spPr/>
        <p:txBody>
          <a:bodyPr/>
          <a:lstStyle/>
          <a:p>
            <a:r>
              <a:rPr lang="en-US" dirty="0" smtClean="0"/>
              <a:t>Only the school board can dismiss a teacher.</a:t>
            </a:r>
          </a:p>
          <a:p>
            <a:r>
              <a:rPr lang="en-US" dirty="0" smtClean="0"/>
              <a:t>The school board can only dismiss a teacher upon the recommendation of the superintendent.</a:t>
            </a:r>
          </a:p>
          <a:p>
            <a:r>
              <a:rPr lang="en-US" dirty="0" smtClean="0"/>
              <a:t>A minimum of 20 days must elapse from the date of the superintendent’s recommendation to the board taking action.</a:t>
            </a:r>
          </a:p>
          <a:p>
            <a:r>
              <a:rPr lang="en-US" dirty="0" smtClean="0"/>
              <a:t>The board is not required to conduct a “hearing” prior to taking action.</a:t>
            </a:r>
            <a:endParaRPr lang="en-US" dirty="0"/>
          </a:p>
        </p:txBody>
      </p:sp>
    </p:spTree>
    <p:extLst>
      <p:ext uri="{BB962C8B-B14F-4D97-AF65-F5344CB8AC3E}">
        <p14:creationId xmlns:p14="http://schemas.microsoft.com/office/powerpoint/2010/main" val="8459682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Grounds for Dismissal – ORS 342.865</a:t>
            </a:r>
            <a:endParaRPr lang="en-US" sz="4000" dirty="0"/>
          </a:p>
        </p:txBody>
      </p:sp>
      <p:sp>
        <p:nvSpPr>
          <p:cNvPr id="3" name="Content Placeholder 2"/>
          <p:cNvSpPr>
            <a:spLocks noGrp="1"/>
          </p:cNvSpPr>
          <p:nvPr>
            <p:ph idx="1"/>
          </p:nvPr>
        </p:nvSpPr>
        <p:spPr>
          <a:xfrm>
            <a:off x="900112" y="1758462"/>
            <a:ext cx="7345363" cy="4640383"/>
          </a:xfrm>
        </p:spPr>
        <p:txBody>
          <a:bodyPr>
            <a:normAutofit fontScale="55000" lnSpcReduction="20000"/>
          </a:bodyPr>
          <a:lstStyle/>
          <a:p>
            <a:pPr marL="0" indent="0">
              <a:buNone/>
            </a:pPr>
            <a:r>
              <a:rPr lang="en-US" sz="4200" dirty="0" smtClean="0"/>
              <a:t>A contract teacher may only be dismissed for one or more of the following reasons:</a:t>
            </a:r>
          </a:p>
          <a:p>
            <a:r>
              <a:rPr lang="en-US" dirty="0" smtClean="0"/>
              <a:t>Inefficiency</a:t>
            </a:r>
          </a:p>
          <a:p>
            <a:r>
              <a:rPr lang="en-US" dirty="0" smtClean="0"/>
              <a:t>Immorality</a:t>
            </a:r>
          </a:p>
          <a:p>
            <a:r>
              <a:rPr lang="en-US" dirty="0" smtClean="0"/>
              <a:t>Insubordination</a:t>
            </a:r>
          </a:p>
          <a:p>
            <a:r>
              <a:rPr lang="en-US" dirty="0" smtClean="0"/>
              <a:t>Neglect of duty</a:t>
            </a:r>
          </a:p>
          <a:p>
            <a:r>
              <a:rPr lang="en-US" dirty="0" smtClean="0"/>
              <a:t>Physical or mental incapacity</a:t>
            </a:r>
          </a:p>
          <a:p>
            <a:r>
              <a:rPr lang="en-US" dirty="0" smtClean="0"/>
              <a:t>Conviction of a felony or certain crimes</a:t>
            </a:r>
          </a:p>
          <a:p>
            <a:r>
              <a:rPr lang="en-US" dirty="0" smtClean="0"/>
              <a:t>Inadequate performance</a:t>
            </a:r>
          </a:p>
          <a:p>
            <a:r>
              <a:rPr lang="en-US" dirty="0" smtClean="0"/>
              <a:t>Failure to comply with reasonable requirements of the board for professional improvement</a:t>
            </a:r>
          </a:p>
          <a:p>
            <a:r>
              <a:rPr lang="en-US" dirty="0" smtClean="0"/>
              <a:t>Any cause that is grounds for revocation of license</a:t>
            </a:r>
          </a:p>
          <a:p>
            <a:endParaRPr lang="en-US" dirty="0"/>
          </a:p>
        </p:txBody>
      </p:sp>
    </p:spTree>
    <p:extLst>
      <p:ext uri="{BB962C8B-B14F-4D97-AF65-F5344CB8AC3E}">
        <p14:creationId xmlns:p14="http://schemas.microsoft.com/office/powerpoint/2010/main" val="8879619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Fair Dismissal Standard</a:t>
            </a:r>
            <a:endParaRPr lang="en-US" sz="4000" dirty="0"/>
          </a:p>
        </p:txBody>
      </p:sp>
      <p:sp>
        <p:nvSpPr>
          <p:cNvPr id="3" name="Content Placeholder 2"/>
          <p:cNvSpPr>
            <a:spLocks noGrp="1"/>
          </p:cNvSpPr>
          <p:nvPr>
            <p:ph idx="1"/>
          </p:nvPr>
        </p:nvSpPr>
        <p:spPr/>
        <p:txBody>
          <a:bodyPr/>
          <a:lstStyle/>
          <a:p>
            <a:pPr marL="0" indent="0">
              <a:buNone/>
            </a:pPr>
            <a:r>
              <a:rPr lang="en-US" dirty="0" smtClean="0"/>
              <a:t>1.	Are the facts relied upon true and substantiated?</a:t>
            </a:r>
          </a:p>
          <a:p>
            <a:pPr marL="0" indent="0">
              <a:buNone/>
            </a:pPr>
            <a:r>
              <a:rPr lang="en-US" dirty="0" smtClean="0"/>
              <a:t>	 </a:t>
            </a:r>
            <a:r>
              <a:rPr lang="en-US" sz="1800" dirty="0" smtClean="0"/>
              <a:t>- Facts must be proved by a preponderance of 	the evidence.</a:t>
            </a:r>
          </a:p>
          <a:p>
            <a:pPr marL="0" indent="0">
              <a:buNone/>
            </a:pPr>
            <a:r>
              <a:rPr lang="en-US" dirty="0" smtClean="0"/>
              <a:t>2.	If yes, are the facts adequate to constitute one or 	more of the listed statutory grounds?</a:t>
            </a:r>
          </a:p>
          <a:p>
            <a:pPr marL="0" indent="0">
              <a:buNone/>
            </a:pPr>
            <a:r>
              <a:rPr lang="en-US" dirty="0" smtClean="0"/>
              <a:t>3.	If yes to both, is the board’s dismissal decision 	unreasonable, arbitrary or clearly an excessive 	remedy?</a:t>
            </a:r>
            <a:endParaRPr lang="en-US" dirty="0"/>
          </a:p>
        </p:txBody>
      </p:sp>
    </p:spTree>
    <p:extLst>
      <p:ext uri="{BB962C8B-B14F-4D97-AF65-F5344CB8AC3E}">
        <p14:creationId xmlns:p14="http://schemas.microsoft.com/office/powerpoint/2010/main" val="4194688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lstStyle/>
          <a:p>
            <a:pPr marL="0" indent="0">
              <a:buNone/>
            </a:pPr>
            <a:r>
              <a:rPr lang="en-US" dirty="0" smtClean="0"/>
              <a:t>You have a long-time contract teacher who has been marginal at best but no discipline or negative evaluations.  She has let her license lapse, despite numerous warning from both TSPC and the HR department.  Now she is out of options and cannot legally be in the classroom.  She has informed you that she will have the situation taken care of in two weeks, and can then resume teaching.  What are your options and what barriers exist to remedial action?</a:t>
            </a:r>
            <a:endParaRPr lang="en-US" dirty="0"/>
          </a:p>
        </p:txBody>
      </p:sp>
    </p:spTree>
    <p:extLst>
      <p:ext uri="{BB962C8B-B14F-4D97-AF65-F5344CB8AC3E}">
        <p14:creationId xmlns:p14="http://schemas.microsoft.com/office/powerpoint/2010/main" val="1425192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standard?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Depending on the type of action and the type of employee, there will be a different standard that will be applied to that action.</a:t>
            </a:r>
          </a:p>
          <a:p>
            <a:pPr marL="0" indent="0">
              <a:buNone/>
            </a:pPr>
            <a:r>
              <a:rPr lang="en-US" dirty="0" smtClean="0"/>
              <a:t> - Classified vs. Licensed</a:t>
            </a:r>
          </a:p>
          <a:p>
            <a:pPr marL="0" indent="0">
              <a:buNone/>
            </a:pPr>
            <a:r>
              <a:rPr lang="en-US" dirty="0"/>
              <a:t> </a:t>
            </a:r>
            <a:r>
              <a:rPr lang="en-US" dirty="0" smtClean="0"/>
              <a:t>- Contract/regular vs. Probationary</a:t>
            </a:r>
          </a:p>
          <a:p>
            <a:pPr marL="0" indent="0">
              <a:buNone/>
            </a:pPr>
            <a:r>
              <a:rPr lang="en-US" dirty="0"/>
              <a:t> </a:t>
            </a:r>
            <a:r>
              <a:rPr lang="en-US" dirty="0" smtClean="0"/>
              <a:t>- Discipline vs. Dismissal</a:t>
            </a:r>
          </a:p>
          <a:p>
            <a:pPr marL="0" indent="0">
              <a:buNone/>
            </a:pPr>
            <a:r>
              <a:rPr lang="en-US" dirty="0" smtClean="0"/>
              <a:t> - Dismissal vs. Non-renewal/Non-extension</a:t>
            </a:r>
          </a:p>
          <a:p>
            <a:pPr marL="0" indent="0">
              <a:buNone/>
            </a:pPr>
            <a:r>
              <a:rPr lang="en-US" dirty="0"/>
              <a:t> </a:t>
            </a:r>
            <a:r>
              <a:rPr lang="en-US" dirty="0" smtClean="0"/>
              <a:t>- Teacher vs. Administrator				</a:t>
            </a:r>
          </a:p>
          <a:p>
            <a:pPr marL="0" indent="0">
              <a:buNone/>
            </a:pPr>
            <a:endParaRPr lang="en-US" dirty="0"/>
          </a:p>
        </p:txBody>
      </p:sp>
    </p:spTree>
    <p:extLst>
      <p:ext uri="{BB962C8B-B14F-4D97-AF65-F5344CB8AC3E}">
        <p14:creationId xmlns:p14="http://schemas.microsoft.com/office/powerpoint/2010/main" val="90989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Classified Employee Discipline</a:t>
            </a:r>
            <a:endParaRPr lang="en-US" sz="4000" dirty="0"/>
          </a:p>
        </p:txBody>
      </p:sp>
      <p:sp>
        <p:nvSpPr>
          <p:cNvPr id="3" name="Content Placeholder 2"/>
          <p:cNvSpPr>
            <a:spLocks noGrp="1"/>
          </p:cNvSpPr>
          <p:nvPr>
            <p:ph idx="1"/>
          </p:nvPr>
        </p:nvSpPr>
        <p:spPr/>
        <p:txBody>
          <a:bodyPr/>
          <a:lstStyle/>
          <a:p>
            <a:pPr>
              <a:buFont typeface="Arial"/>
              <a:buChar char="•"/>
            </a:pPr>
            <a:r>
              <a:rPr lang="en-US" dirty="0" smtClean="0"/>
              <a:t>No statutory standard; governed by contract</a:t>
            </a:r>
          </a:p>
          <a:p>
            <a:pPr marL="0" indent="0">
              <a:buNone/>
            </a:pPr>
            <a:endParaRPr lang="en-US" dirty="0" smtClean="0"/>
          </a:p>
          <a:p>
            <a:pPr>
              <a:buFont typeface="Arial"/>
              <a:buChar char="•"/>
            </a:pPr>
            <a:r>
              <a:rPr lang="en-US" dirty="0" smtClean="0"/>
              <a:t>Most often just cause or similar standard, but may not </a:t>
            </a:r>
            <a:r>
              <a:rPr lang="en-US" dirty="0" smtClean="0"/>
              <a:t>be</a:t>
            </a:r>
          </a:p>
          <a:p>
            <a:pPr marL="0" indent="0">
              <a:buNone/>
            </a:pPr>
            <a:endParaRPr lang="en-US" dirty="0" smtClean="0"/>
          </a:p>
          <a:p>
            <a:pPr>
              <a:buFont typeface="Arial"/>
              <a:buChar char="•"/>
            </a:pPr>
            <a:r>
              <a:rPr lang="en-US" dirty="0" smtClean="0"/>
              <a:t>Constitutional due process for disciplinary demotions</a:t>
            </a:r>
          </a:p>
        </p:txBody>
      </p:sp>
    </p:spTree>
    <p:extLst>
      <p:ext uri="{BB962C8B-B14F-4D97-AF65-F5344CB8AC3E}">
        <p14:creationId xmlns:p14="http://schemas.microsoft.com/office/powerpoint/2010/main" val="329363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Classified Employee Dismissal</a:t>
            </a:r>
            <a:endParaRPr lang="en-US" sz="4000" dirty="0"/>
          </a:p>
        </p:txBody>
      </p:sp>
      <p:sp>
        <p:nvSpPr>
          <p:cNvPr id="3" name="Content Placeholder 2"/>
          <p:cNvSpPr>
            <a:spLocks noGrp="1"/>
          </p:cNvSpPr>
          <p:nvPr>
            <p:ph idx="1"/>
          </p:nvPr>
        </p:nvSpPr>
        <p:spPr/>
        <p:txBody>
          <a:bodyPr/>
          <a:lstStyle/>
          <a:p>
            <a:r>
              <a:rPr lang="en-US" dirty="0" smtClean="0"/>
              <a:t>No statutory standard; governed by collective bargaining agreement</a:t>
            </a:r>
          </a:p>
          <a:p>
            <a:r>
              <a:rPr lang="en-US" dirty="0" smtClean="0"/>
              <a:t>Most often just cause standard is used, but not always</a:t>
            </a:r>
          </a:p>
          <a:p>
            <a:r>
              <a:rPr lang="en-US" dirty="0" smtClean="0"/>
              <a:t>Constitutional Due Process applies</a:t>
            </a:r>
          </a:p>
          <a:p>
            <a:r>
              <a:rPr lang="en-US" dirty="0" smtClean="0"/>
              <a:t>Employee is entitled to a post-dismissal appeal to the school board as per ORS 332.544</a:t>
            </a:r>
            <a:endParaRPr lang="en-US" dirty="0"/>
          </a:p>
        </p:txBody>
      </p:sp>
    </p:spTree>
    <p:extLst>
      <p:ext uri="{BB962C8B-B14F-4D97-AF65-F5344CB8AC3E}">
        <p14:creationId xmlns:p14="http://schemas.microsoft.com/office/powerpoint/2010/main" val="33487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Teacher Discipline</a:t>
            </a:r>
            <a:endParaRPr lang="en-US" sz="4000" dirty="0"/>
          </a:p>
        </p:txBody>
      </p:sp>
      <p:sp>
        <p:nvSpPr>
          <p:cNvPr id="3" name="Content Placeholder 2"/>
          <p:cNvSpPr>
            <a:spLocks noGrp="1"/>
          </p:cNvSpPr>
          <p:nvPr>
            <p:ph idx="1"/>
          </p:nvPr>
        </p:nvSpPr>
        <p:spPr/>
        <p:txBody>
          <a:bodyPr/>
          <a:lstStyle/>
          <a:p>
            <a:r>
              <a:rPr lang="en-US" dirty="0" smtClean="0"/>
              <a:t>No statutory standard; governed by collective bargaining agreement</a:t>
            </a:r>
          </a:p>
          <a:p>
            <a:r>
              <a:rPr lang="en-US" dirty="0" smtClean="0"/>
              <a:t>Most often is just cause</a:t>
            </a:r>
          </a:p>
          <a:p>
            <a:r>
              <a:rPr lang="en-US" dirty="0" smtClean="0"/>
              <a:t>Subject to review by an arbitrator through the grievance process</a:t>
            </a:r>
          </a:p>
          <a:p>
            <a:r>
              <a:rPr lang="en-US" dirty="0" smtClean="0"/>
              <a:t>Same standard typically applies to both probationary and contract</a:t>
            </a:r>
            <a:endParaRPr lang="en-US" dirty="0"/>
          </a:p>
        </p:txBody>
      </p:sp>
    </p:spTree>
    <p:extLst>
      <p:ext uri="{BB962C8B-B14F-4D97-AF65-F5344CB8AC3E}">
        <p14:creationId xmlns:p14="http://schemas.microsoft.com/office/powerpoint/2010/main" val="21191440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13951</TotalTime>
  <Words>2791</Words>
  <Application>Microsoft Macintosh PowerPoint</Application>
  <PresentationFormat>On-screen Show (4:3)</PresentationFormat>
  <Paragraphs>279</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Capital</vt:lpstr>
      <vt:lpstr>Employee Discipline and Dismissal</vt:lpstr>
      <vt:lpstr>Scenario #1</vt:lpstr>
      <vt:lpstr>Scenario #2</vt:lpstr>
      <vt:lpstr>Scenario #3</vt:lpstr>
      <vt:lpstr>Sources of Rules Governing Employee Discipline/Dismissal</vt:lpstr>
      <vt:lpstr>What is the standard?</vt:lpstr>
      <vt:lpstr>Classified Employee Discipline</vt:lpstr>
      <vt:lpstr>Classified Employee Dismissal</vt:lpstr>
      <vt:lpstr>Teacher Discipline</vt:lpstr>
      <vt:lpstr>Probationary Teacher Dismissal or Non-renewal</vt:lpstr>
      <vt:lpstr>Contract Teacher Dismissal</vt:lpstr>
      <vt:lpstr>Contract teacher non-extension</vt:lpstr>
      <vt:lpstr>The Just Cause Standard</vt:lpstr>
      <vt:lpstr>Just Cause – What does it mean?</vt:lpstr>
      <vt:lpstr>Traditional Just Cause Definition The 7-Step Test</vt:lpstr>
      <vt:lpstr>The 7-Step Test - continued</vt:lpstr>
      <vt:lpstr>How can notice be given and demonstrated?</vt:lpstr>
      <vt:lpstr>Is actual notice always required?</vt:lpstr>
      <vt:lpstr>Common pitfalls with respect to notice</vt:lpstr>
      <vt:lpstr>Issues with notice of consequences</vt:lpstr>
      <vt:lpstr>Reasonable rules</vt:lpstr>
      <vt:lpstr>What rules are unreasonable?</vt:lpstr>
      <vt:lpstr>What rules are unreasonable?</vt:lpstr>
      <vt:lpstr>What rules are unreasonable?</vt:lpstr>
      <vt:lpstr>What rules are unreasonable?</vt:lpstr>
      <vt:lpstr>Reasonable or unreasonable?</vt:lpstr>
      <vt:lpstr>Investigation Checklist</vt:lpstr>
      <vt:lpstr>Top 5 Investigation Mistakes</vt:lpstr>
      <vt:lpstr>How much proof is necessary?</vt:lpstr>
      <vt:lpstr>How much proof is necessary?</vt:lpstr>
      <vt:lpstr>How much proof is necessary?</vt:lpstr>
      <vt:lpstr>How much proof is necessary?</vt:lpstr>
      <vt:lpstr>What can be relied upon in establishing proof?</vt:lpstr>
      <vt:lpstr>6. Has the employer administered its rules and penalties in an equal manner?</vt:lpstr>
      <vt:lpstr>Disparate Impact vs. Discrimination</vt:lpstr>
      <vt:lpstr>Disparate Treatment</vt:lpstr>
      <vt:lpstr>Discrimination</vt:lpstr>
      <vt:lpstr>Causes of Unequal Treatment – Why does it occur?</vt:lpstr>
      <vt:lpstr>Reasonableness of penalty – What factors will an arbitrator look to?</vt:lpstr>
      <vt:lpstr>Reasonableness of penalty – What factors will an arbitrator look to?</vt:lpstr>
      <vt:lpstr>Progressive Discipline</vt:lpstr>
      <vt:lpstr>Progressive Discipline </vt:lpstr>
      <vt:lpstr>Applying just cause in situations involving off-duty misconduct</vt:lpstr>
      <vt:lpstr>Applying just cause in situations involving off-duty misconduct</vt:lpstr>
      <vt:lpstr>Barriers to addressing off-duty misconduct</vt:lpstr>
      <vt:lpstr>Barriers to addressing off-duty misconduct</vt:lpstr>
      <vt:lpstr>Off-duty criminal conduct</vt:lpstr>
      <vt:lpstr>Scenario #1</vt:lpstr>
      <vt:lpstr>Scenario #2</vt:lpstr>
      <vt:lpstr>Teacher Dismissal – Probationary Teachers</vt:lpstr>
      <vt:lpstr>Teacher Dismissal – Contract Teachers</vt:lpstr>
      <vt:lpstr>Procedural Highlights – ORS 342.895</vt:lpstr>
      <vt:lpstr>Grounds for Dismissal – ORS 342.865</vt:lpstr>
      <vt:lpstr>Fair Dismissal Standard</vt:lpstr>
      <vt:lpstr>Scenario #3</vt:lpstr>
    </vt:vector>
  </TitlesOfParts>
  <Company>The Hungerford Law Firm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Evolving Issues in Employee Discipline</dc:title>
  <dc:creator>Brian Hungerford</dc:creator>
  <cp:lastModifiedBy>Brian Hungerford</cp:lastModifiedBy>
  <cp:revision>106</cp:revision>
  <cp:lastPrinted>2014-10-13T21:06:07Z</cp:lastPrinted>
  <dcterms:created xsi:type="dcterms:W3CDTF">2014-10-10T21:43:21Z</dcterms:created>
  <dcterms:modified xsi:type="dcterms:W3CDTF">2015-11-30T19:18:33Z</dcterms:modified>
</cp:coreProperties>
</file>