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262" r:id="rId2"/>
    <p:sldId id="272" r:id="rId3"/>
    <p:sldId id="266" r:id="rId4"/>
    <p:sldId id="281" r:id="rId5"/>
    <p:sldId id="277" r:id="rId6"/>
    <p:sldId id="282" r:id="rId7"/>
    <p:sldId id="267" r:id="rId8"/>
    <p:sldId id="283" r:id="rId9"/>
    <p:sldId id="284" r:id="rId10"/>
    <p:sldId id="271" r:id="rId11"/>
    <p:sldId id="279" r:id="rId12"/>
  </p:sldIdLst>
  <p:sldSz cx="9144000" cy="6858000" type="screen4x3"/>
  <p:notesSz cx="7010400" cy="9296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4660"/>
  </p:normalViewPr>
  <p:slideViewPr>
    <p:cSldViewPr>
      <p:cViewPr varScale="1">
        <p:scale>
          <a:sx n="110" d="100"/>
          <a:sy n="110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C12A1F-B2EE-4D9E-BF49-2E6223C01962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3700E4-1A2B-46B0-9118-484999337A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89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EC7B7A-AF53-4056-B64D-369BC02845F8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29BFAD4-75AA-477E-8D43-2F870439B4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47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B2014B9-E437-4E3B-AB49-16C9E9FA272C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19882215-0A85-48DF-9E32-4F843A2767D4}" type="datetime1">
              <a:rPr lang="en-US"/>
              <a:pPr>
                <a:defRPr/>
              </a:pPr>
              <a:t>12/2/2015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15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BFAD4-75AA-477E-8D43-2F870439B4C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88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1024x768 no color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9" y="267"/>
            <a:ext cx="9143285" cy="68574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800"/>
            <a:ext cx="5257800" cy="28346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Type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276600"/>
            <a:ext cx="5257800" cy="27432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Demi ITC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Demi ITC" pitchFamily="34" charset="0"/>
                <a:ea typeface="+mj-ea"/>
                <a:cs typeface="+mj-cs"/>
              </a:rPr>
              <a:t>Type each Presenter name, title on a separate line and click Insert Header/Footer for the date and event name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172200" y="63246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8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152400" y="6324600"/>
            <a:ext cx="5791200" cy="365125"/>
          </a:xfrm>
          <a:prstGeom prst="rect">
            <a:avLst/>
          </a:prstGeom>
        </p:spPr>
        <p:txBody>
          <a:bodyPr/>
          <a:lstStyle>
            <a:lvl1pPr algn="l">
              <a:defRPr sz="18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Event name</a:t>
            </a:r>
            <a:endParaRPr lang="en-US" dirty="0"/>
          </a:p>
        </p:txBody>
      </p:sp>
    </p:spTree>
  </p:cSld>
  <p:clrMapOvr>
    <a:masterClrMapping/>
  </p:clrMapOvr>
  <p:transition>
    <p:wipe dir="r"/>
  </p:transition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general-footer-logo-lef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background-general-footer-logo-lef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61738">
            <a:off x="502678" y="345853"/>
            <a:ext cx="3801076" cy="4720839"/>
          </a:xfrm>
          <a:ln w="38100"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 rot="21161738">
            <a:off x="941642" y="5145642"/>
            <a:ext cx="3481279" cy="650705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Type caption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328912">
            <a:off x="4713100" y="630112"/>
            <a:ext cx="3846609" cy="4733439"/>
          </a:xfrm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 rot="328912">
            <a:off x="4452417" y="5440754"/>
            <a:ext cx="3861480" cy="652055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dirty="0" smtClean="0"/>
              <a:t>Type caption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AR/ORS cita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general-foo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273051"/>
            <a:ext cx="3008313" cy="1022350"/>
          </a:xfrm>
        </p:spPr>
        <p:txBody>
          <a:bodyPr anchor="b"/>
          <a:lstStyle>
            <a:lvl1pPr algn="r">
              <a:defRPr sz="2000" b="0"/>
            </a:lvl1pPr>
          </a:lstStyle>
          <a:p>
            <a:r>
              <a:rPr lang="en-US" dirty="0" smtClean="0"/>
              <a:t>Type OAR/ORS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1" cy="5853113"/>
          </a:xfrm>
          <a:solidFill>
            <a:schemeClr val="tx2"/>
          </a:solidFill>
        </p:spPr>
        <p:txBody>
          <a:bodyPr lIns="91440" tIns="91440" rIns="91440" bIns="91440" anchor="t"/>
          <a:lstStyle>
            <a:lvl1pPr>
              <a:buNone/>
              <a:defRPr sz="32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Type text of OAR/ORS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435101"/>
            <a:ext cx="3008313" cy="4691063"/>
          </a:xfrm>
        </p:spPr>
        <p:txBody>
          <a:bodyPr anchor="t" anchorCtr="0"/>
          <a:lstStyle>
            <a:lvl1pPr marL="0" indent="0" algn="r">
              <a:buNone/>
              <a:defRPr sz="32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Type title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Up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general-foo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1981200" cy="2514600"/>
          </a:xfrm>
        </p:spPr>
        <p:txBody>
          <a:bodyPr anchor="b" anchorCtr="0"/>
          <a:lstStyle>
            <a:lvl1pPr algn="r">
              <a:defRPr sz="2800"/>
            </a:lvl1pPr>
          </a:lstStyle>
          <a:p>
            <a:r>
              <a:rPr lang="en-US" dirty="0" smtClean="0"/>
              <a:t>Type Case name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667000" y="304800"/>
            <a:ext cx="6019800" cy="5638800"/>
          </a:xfrm>
          <a:solidFill>
            <a:schemeClr val="tx2"/>
          </a:solidFill>
        </p:spPr>
        <p:txBody>
          <a:bodyPr lIns="91440" tIns="91440" rIns="91440" bIns="91440" anchor="t"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Type Facts/Issues/Holding/ Takeaway</a:t>
            </a:r>
          </a:p>
          <a:p>
            <a:pPr lvl="1"/>
            <a:r>
              <a:rPr lang="en-US" dirty="0" smtClean="0"/>
              <a:t>Sub item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-general-dots-lef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24200" y="602159"/>
            <a:ext cx="541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+mj-lt"/>
              </a:rPr>
              <a:t>Questions</a:t>
            </a:r>
            <a:endParaRPr lang="en-US" sz="6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57600" y="914400"/>
            <a:ext cx="4343400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cap="none" spc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?</a:t>
            </a:r>
            <a:endParaRPr lang="en-US" sz="34400" b="1" cap="none" spc="0" dirty="0">
              <a:ln w="12700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124200" y="602159"/>
            <a:ext cx="541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aseline="0" dirty="0" smtClean="0">
                <a:solidFill>
                  <a:schemeClr val="tx2"/>
                </a:solidFill>
                <a:latin typeface="+mj-lt"/>
              </a:rPr>
              <a:t>Questions</a:t>
            </a:r>
            <a:endParaRPr lang="en-US" sz="6600" baseline="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657600" y="914400"/>
            <a:ext cx="4343400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cap="none" spc="0" baseline="0" dirty="0" smtClean="0">
                <a:ln w="12700">
                  <a:noFill/>
                  <a:prstDash val="solid"/>
                </a:ln>
                <a:solidFill>
                  <a:schemeClr val="tx2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?</a:t>
            </a:r>
            <a:endParaRPr lang="en-US" sz="34400" b="1" cap="none" spc="0" baseline="0" dirty="0">
              <a:ln w="12700">
                <a:noFill/>
                <a:prstDash val="solid"/>
              </a:ln>
              <a:solidFill>
                <a:schemeClr val="tx2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 &amp;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ntact-us-backgrou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00400" y="2209800"/>
            <a:ext cx="5257800" cy="609600"/>
          </a:xfrm>
        </p:spPr>
        <p:txBody>
          <a:bodyPr lIns="0" tIns="0" rIns="0" bIns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Type Presenter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0400" y="2895600"/>
            <a:ext cx="5257800" cy="5334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36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Type email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00" y="4038601"/>
            <a:ext cx="5257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503-588-2800 or 800-578-6722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info@osba.org</a:t>
            </a:r>
          </a:p>
          <a:p>
            <a:pPr algn="ctr"/>
            <a:endParaRPr lang="en-US" sz="12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www.osba.org</a:t>
            </a: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</a:rPr>
              <a:t>www.facebook.com/osba.org</a:t>
            </a: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</a:rPr>
              <a:t>www.twitter.com/OSBANews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754560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We’re here to help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 descr="twitter-bird-light-bg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6019800"/>
            <a:ext cx="685800" cy="685800"/>
          </a:xfrm>
          <a:prstGeom prst="rect">
            <a:avLst/>
          </a:prstGeom>
        </p:spPr>
      </p:pic>
      <p:pic>
        <p:nvPicPr>
          <p:cNvPr id="9" name="Picture 8" descr="Facebook logo - smal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2801" y="5638801"/>
            <a:ext cx="465828" cy="45720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200400" y="4038601"/>
            <a:ext cx="5257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503-588-2800 or 800-578-6722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info@osba.org</a:t>
            </a:r>
          </a:p>
          <a:p>
            <a:pPr algn="ctr"/>
            <a:endParaRPr lang="en-US" sz="12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www.osba.org</a:t>
            </a: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</a:rPr>
              <a:t>www.facebook.com/osba.org</a:t>
            </a: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</a:rPr>
              <a:t>www.twitter.com/OSBANews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3124200" y="754560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We’re here to help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Picture 13" descr="twitter-bird-light-bg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6600" y="6019800"/>
            <a:ext cx="685800" cy="685800"/>
          </a:xfrm>
          <a:prstGeom prst="rect">
            <a:avLst/>
          </a:prstGeom>
        </p:spPr>
      </p:pic>
      <p:pic>
        <p:nvPicPr>
          <p:cNvPr id="15" name="Picture 14" descr="Facebook logo - small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352801" y="5638801"/>
            <a:ext cx="465828" cy="45720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 &amp; multiple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ntact-us-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00400" y="1295400"/>
            <a:ext cx="5257800" cy="381000"/>
          </a:xfrm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Type Presenter1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0400" y="1676400"/>
            <a:ext cx="5257800" cy="381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28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Type email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00" y="4089500"/>
            <a:ext cx="5257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503-588-2800 or 800-578-6722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info@osba.org</a:t>
            </a:r>
          </a:p>
          <a:p>
            <a:pPr algn="ctr"/>
            <a:endParaRPr lang="en-US" sz="12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www.osba.org</a:t>
            </a: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</a:rPr>
              <a:t>www.facebook.com/osba.org</a:t>
            </a: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</a:rPr>
              <a:t>www.twitter.com/OSBANews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449760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We’re here to help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 descr="twitter-bird-light-bg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6096000"/>
            <a:ext cx="685800" cy="685800"/>
          </a:xfrm>
          <a:prstGeom prst="rect">
            <a:avLst/>
          </a:prstGeom>
        </p:spPr>
      </p:pic>
      <p:pic>
        <p:nvPicPr>
          <p:cNvPr id="9" name="Picture 8" descr="Facebook logo - smal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2801" y="5715001"/>
            <a:ext cx="465828" cy="457201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200400" y="2209800"/>
            <a:ext cx="5257800" cy="381000"/>
          </a:xfrm>
        </p:spPr>
        <p:txBody>
          <a:bodyPr/>
          <a:lstStyle>
            <a:lvl1pPr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Type Presenter2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3200400" y="2590800"/>
            <a:ext cx="5257800" cy="381000"/>
          </a:xfrm>
        </p:spPr>
        <p:txBody>
          <a:bodyPr/>
          <a:lstStyle>
            <a:lvl1pPr algn="ctr">
              <a:buNone/>
              <a:defRPr sz="28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Type email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200400" y="3124200"/>
            <a:ext cx="5257800" cy="381000"/>
          </a:xfrm>
        </p:spPr>
        <p:txBody>
          <a:bodyPr/>
          <a:lstStyle>
            <a:lvl1pPr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Type Presenter3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3200400" y="3505200"/>
            <a:ext cx="5257800" cy="381000"/>
          </a:xfrm>
        </p:spPr>
        <p:txBody>
          <a:bodyPr/>
          <a:lstStyle>
            <a:lvl1pPr algn="ctr">
              <a:buNone/>
              <a:defRPr sz="2800"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Type email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400" y="4089500"/>
            <a:ext cx="5257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503-588-2800 or 800-578-6722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info@osba.org</a:t>
            </a:r>
          </a:p>
          <a:p>
            <a:pPr algn="ctr"/>
            <a:endParaRPr lang="en-US" sz="12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www.osba.org</a:t>
            </a: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</a:rPr>
              <a:t>www.facebook.com/osba.org</a:t>
            </a: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</a:rPr>
              <a:t>www.twitter.com/OSBANews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3124200" y="449760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We’re here to help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7" name="Picture 16" descr="twitter-bird-light-bg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76600" y="6096000"/>
            <a:ext cx="685800" cy="685800"/>
          </a:xfrm>
          <a:prstGeom prst="rect">
            <a:avLst/>
          </a:prstGeom>
        </p:spPr>
      </p:pic>
      <p:pic>
        <p:nvPicPr>
          <p:cNvPr id="19" name="Picture 18" descr="Facebook logo - small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352801" y="5715001"/>
            <a:ext cx="465828" cy="45720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-general-footer-up-gradient-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990600"/>
            <a:ext cx="8229600" cy="5105400"/>
          </a:xfrm>
        </p:spPr>
        <p:txBody>
          <a:bodyPr/>
          <a:lstStyle>
            <a:lvl1pPr>
              <a:defRPr sz="2800" b="0" baseline="0"/>
            </a:lvl1pPr>
          </a:lstStyle>
          <a:p>
            <a:pPr lvl="0"/>
            <a:r>
              <a:rPr lang="en-US" dirty="0" smtClean="0"/>
              <a:t>Cite sources here if not on each slide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0" dirty="0" smtClean="0">
                <a:latin typeface="+mj-lt"/>
              </a:rPr>
              <a:t>Credits/Permissions</a:t>
            </a:r>
            <a:endParaRPr lang="en-US" sz="3200" baseline="0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3048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0" dirty="0" smtClean="0">
                <a:latin typeface="+mj-lt"/>
              </a:rPr>
              <a:t>Credits/Permissions</a:t>
            </a:r>
            <a:endParaRPr lang="en-US" sz="3200" baseline="0" dirty="0"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general-footer-logo-lef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genda-backgrou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609601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+mj-lt"/>
              </a:rPr>
              <a:t>AGENDA</a:t>
            </a:r>
            <a:endParaRPr lang="en-US" sz="4000" dirty="0">
              <a:latin typeface="+mj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371600"/>
            <a:ext cx="6400800" cy="4648200"/>
          </a:xfrm>
          <a:solidFill>
            <a:schemeClr val="tx2"/>
          </a:solidFill>
        </p:spPr>
        <p:txBody>
          <a:bodyPr lIns="91440" tIns="91440" rIns="91440" bIns="91440" anchor="t" anchorCtr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Type Agenda item</a:t>
            </a:r>
          </a:p>
          <a:p>
            <a:pPr lvl="1"/>
            <a:r>
              <a:rPr lang="en-US" dirty="0" smtClean="0"/>
              <a:t>Sub item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09601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+mj-lt"/>
              </a:rPr>
              <a:t>AGENDA</a:t>
            </a:r>
            <a:endParaRPr lang="en-US" sz="4000" dirty="0"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agend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5486400" cy="1981200"/>
          </a:xfrm>
        </p:spPr>
        <p:txBody>
          <a:bodyPr anchor="ctr" anchorCtr="0"/>
          <a:lstStyle>
            <a:lvl1pPr algn="ctr">
              <a:defRPr sz="4000" b="0" cap="all"/>
            </a:lvl1pPr>
          </a:lstStyle>
          <a:p>
            <a:r>
              <a:rPr lang="en-US" dirty="0" smtClean="0"/>
              <a:t>Type Sub-section title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438400"/>
            <a:ext cx="5486400" cy="2362200"/>
          </a:xfrm>
        </p:spPr>
        <p:txBody>
          <a:bodyPr/>
          <a:lstStyle>
            <a:lvl1pPr indent="0" algn="ctr">
              <a:spcBef>
                <a:spcPts val="0"/>
              </a:spcBef>
              <a:buNone/>
              <a:defRPr baseline="0"/>
            </a:lvl1pPr>
          </a:lstStyle>
          <a:p>
            <a:pPr lvl="0"/>
            <a:r>
              <a:rPr lang="en-US" dirty="0" smtClean="0"/>
              <a:t>Type a summary of the learning outcome/goal of this section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general-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 tIns="0" rIns="0" bIns="0">
            <a:noAutofit/>
          </a:bodyPr>
          <a:lstStyle>
            <a:lvl1pPr algn="l">
              <a:defRPr/>
            </a:lvl1pPr>
          </a:lstStyle>
          <a:p>
            <a:r>
              <a:rPr lang="en-US" dirty="0" smtClean="0"/>
              <a:t>Type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66800" y="1600201"/>
            <a:ext cx="7620000" cy="4525963"/>
          </a:xfrm>
        </p:spPr>
        <p:txBody>
          <a:bodyPr lIns="0" tIns="0" rIns="0" bIns="0" anchor="t" anchorCtr="0">
            <a:noAutofit/>
          </a:bodyPr>
          <a:lstStyle>
            <a:lvl1pPr>
              <a:defRPr sz="3600" b="1"/>
            </a:lvl1pPr>
          </a:lstStyle>
          <a:p>
            <a:pPr lvl="0"/>
            <a:r>
              <a:rPr lang="en-US" dirty="0" smtClean="0"/>
              <a:t>Type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general-footer-logo-lef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90600" y="381000"/>
            <a:ext cx="7162800" cy="563880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Click icon to add object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general-foo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Type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419600"/>
          </a:xfrm>
        </p:spPr>
        <p:txBody>
          <a:bodyPr anchor="t" anchorCtr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Type text or click icon to add object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419600"/>
          </a:xfrm>
        </p:spPr>
        <p:txBody>
          <a:bodyPr anchor="t" anchorCtr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Type text or click icon to add object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general-foo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60375" y="1143000"/>
            <a:ext cx="4040188" cy="487362"/>
          </a:xfrm>
        </p:spPr>
        <p:txBody>
          <a:bodyPr anchor="b"/>
          <a:lstStyle>
            <a:lvl1pPr marL="0" indent="0" algn="l">
              <a:buNone/>
              <a:defRPr sz="3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Type sub-heading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1" y="1782763"/>
            <a:ext cx="4040188" cy="4144963"/>
          </a:xfrm>
        </p:spPr>
        <p:txBody>
          <a:bodyPr anchor="t" anchorCtr="0"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Type text or click icon to add object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8202" y="1143000"/>
            <a:ext cx="4041775" cy="487362"/>
          </a:xfrm>
        </p:spPr>
        <p:txBody>
          <a:bodyPr anchor="b"/>
          <a:lstStyle>
            <a:lvl1pPr marL="0" indent="0" algn="l">
              <a:buNone/>
              <a:defRPr sz="3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Type sub-heading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6" y="1782763"/>
            <a:ext cx="4041775" cy="4144963"/>
          </a:xfrm>
        </p:spPr>
        <p:txBody>
          <a:bodyPr anchor="t" anchorCtr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Type text or click icon to add object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762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Type Title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1706562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1706562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general-foo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45720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Type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0" y="1600201"/>
            <a:ext cx="4114800" cy="4525963"/>
          </a:xfrm>
        </p:spPr>
        <p:txBody>
          <a:bodyPr anchor="t" anchorCtr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Type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34000" y="304801"/>
            <a:ext cx="3352800" cy="5821363"/>
          </a:xfrm>
        </p:spPr>
        <p:txBody>
          <a:bodyPr anchor="t" anchorCtr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icon to add object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general-footer-logo-lef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90600" y="381000"/>
            <a:ext cx="7162800" cy="373380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Click icon to add object</a:t>
            </a:r>
          </a:p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990600" y="4267200"/>
            <a:ext cx="7162800" cy="1600200"/>
          </a:xfrm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US" dirty="0" smtClean="0"/>
              <a:t>Type caption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</p:sldLayoutIdLst>
  <p:transition>
    <p:fade/>
  </p:transition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+mj-lt"/>
              </a:rPr>
              <a:t> ESEA Reauthorization “</a:t>
            </a:r>
            <a:r>
              <a:rPr lang="en-US" sz="4000" dirty="0" smtClean="0"/>
              <a:t>Every Student Succeeds Act”</a:t>
            </a:r>
            <a:endParaRPr lang="en-US" sz="4000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Law Conference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December 4, 2015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400" dirty="0" smtClean="0">
                <a:latin typeface="+mj-lt"/>
              </a:rPr>
              <a:t>Documents, Watch List </a:t>
            </a:r>
            <a:br>
              <a:rPr lang="en-US" sz="4400" dirty="0" smtClean="0">
                <a:latin typeface="+mj-lt"/>
              </a:rPr>
            </a:br>
            <a:r>
              <a:rPr lang="en-US" sz="4400" dirty="0" smtClean="0">
                <a:latin typeface="+mj-lt"/>
              </a:rPr>
              <a:t>and Q and A</a:t>
            </a:r>
            <a:endParaRPr lang="en-US" sz="4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ODE and NSBA Fact Sheets</a:t>
            </a:r>
          </a:p>
          <a:p>
            <a:pPr eaLnBrk="1" hangingPunct="1">
              <a:defRPr/>
            </a:pPr>
            <a:r>
              <a:rPr lang="en-US" sz="2800" dirty="0" smtClean="0"/>
              <a:t>Ambiguity on the role of the Education Secretary</a:t>
            </a:r>
          </a:p>
          <a:p>
            <a:pPr eaLnBrk="1" hangingPunct="1">
              <a:defRPr/>
            </a:pPr>
            <a:r>
              <a:rPr lang="en-US" sz="2800" dirty="0" smtClean="0"/>
              <a:t>Test scores not required for teacher evaluations; Oregon impacts?(SB 290)</a:t>
            </a:r>
          </a:p>
          <a:p>
            <a:pPr eaLnBrk="1" hangingPunct="1">
              <a:defRPr/>
            </a:pPr>
            <a:r>
              <a:rPr lang="en-US" sz="2800" dirty="0" smtClean="0"/>
              <a:t>States decide repercussions for falling below 95% testing mandate</a:t>
            </a:r>
          </a:p>
          <a:p>
            <a:pPr eaLnBrk="1" hangingPunct="1">
              <a:defRPr/>
            </a:pPr>
            <a:r>
              <a:rPr lang="en-US" sz="2800" dirty="0" smtClean="0"/>
              <a:t>Lots of rulemaking at USDOE</a:t>
            </a:r>
          </a:p>
          <a:p>
            <a:pPr eaLnBrk="1" hangingPunct="1">
              <a:defRPr/>
            </a:pPr>
            <a:r>
              <a:rPr lang="en-US" sz="2800" dirty="0" smtClean="0"/>
              <a:t>Your Questions and Answers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34357AAA-014B-4D5D-8C34-A7ECD57E0BCA}" type="slidenum">
              <a:rPr lang="en-US" smtClean="0"/>
              <a:pPr/>
              <a:t>10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Jim Green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jgreen@osba.org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Lori Sattenspiel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Lsattenspiel@osba.org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Morgan Allen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0" dirty="0" smtClean="0"/>
              <a:t>mallen@osba.org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004582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ESEA Reauthorization Review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685800" y="1524000"/>
            <a:ext cx="78485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i="1" dirty="0" smtClean="0"/>
              <a:t>AGENDA:</a:t>
            </a:r>
          </a:p>
          <a:p>
            <a:pPr>
              <a:defRPr/>
            </a:pPr>
            <a:endParaRPr lang="en-US" sz="2800" i="1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i="1" dirty="0" smtClean="0"/>
              <a:t>Status of ESEA/NCLB Reauthorization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2800" i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i="1" dirty="0" smtClean="0"/>
              <a:t>Timeline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2800" i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i="1" dirty="0" smtClean="0"/>
              <a:t>Key Provisions of “Every Student Succeeds Act”</a:t>
            </a:r>
            <a:endParaRPr lang="en-US" sz="2800" i="1" dirty="0"/>
          </a:p>
          <a:p>
            <a:pPr>
              <a:defRPr/>
            </a:pPr>
            <a:endParaRPr lang="en-US" sz="2800" i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i="1" dirty="0"/>
              <a:t>Questions, Answers &amp;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6400" y="6781800"/>
            <a:ext cx="7620000" cy="27733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800" dirty="0" smtClean="0"/>
              <a:t>Status and Background</a:t>
            </a:r>
            <a:r>
              <a:rPr lang="en-US" sz="4800" dirty="0" smtClean="0">
                <a:latin typeface="+mj-lt"/>
              </a:rPr>
              <a:t> </a:t>
            </a: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3581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ESEA/NCLB reauthorization eight years overdue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Conference Committee convened in Nov. 2015 to hash out Senate and House differences</a:t>
            </a:r>
          </a:p>
          <a:p>
            <a:pPr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r>
              <a:rPr lang="en-US" sz="2400" dirty="0" smtClean="0"/>
              <a:t>November 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Committee voted 39-1 in favor of compromise bill (Oregon Rep. Suzanne Bonamici votes in favor)</a:t>
            </a:r>
          </a:p>
          <a:p>
            <a:pPr marL="0" indent="0" eaLnBrk="1" hangingPunct="1"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House and Senate votes likely in December; Obama administration likely to sign</a:t>
            </a:r>
          </a:p>
          <a:p>
            <a:pPr eaLnBrk="1" hangingPunct="1">
              <a:buFontTx/>
              <a:buNone/>
              <a:defRPr/>
            </a:pPr>
            <a:endParaRPr lang="en-US" sz="2400" dirty="0" smtClean="0"/>
          </a:p>
          <a:p>
            <a:pPr eaLnBrk="1" hangingPunct="1">
              <a:buFontTx/>
              <a:buNone/>
              <a:defRPr/>
            </a:pPr>
            <a:endParaRPr lang="en-US" sz="2800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A5AE7A35-12BC-41AE-A9AF-B5818883FF36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000" dirty="0" smtClean="0"/>
              <a:t>Key Takeaway – Local Control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543800" cy="3581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“</a:t>
            </a:r>
            <a:r>
              <a:rPr lang="en-US" sz="2400" i="1" dirty="0" smtClean="0"/>
              <a:t>This agreement, in my opinion, is the most significant step towards local control in 25 years…”  </a:t>
            </a:r>
            <a:r>
              <a:rPr lang="en-US" sz="2400" dirty="0" smtClean="0"/>
              <a:t>Sen. Lamar Alexander, Senate Education Committee Chair</a:t>
            </a:r>
          </a:p>
          <a:p>
            <a:pPr marL="0" indent="0" eaLnBrk="1" hangingPunct="1">
              <a:buNone/>
              <a:defRPr/>
            </a:pPr>
            <a:endParaRPr lang="en-US" sz="2400" b="0" dirty="0" smtClean="0"/>
          </a:p>
          <a:p>
            <a:pPr eaLnBrk="1" hangingPunct="1">
              <a:defRPr/>
            </a:pPr>
            <a:r>
              <a:rPr lang="en-US" sz="2400" dirty="0" smtClean="0"/>
              <a:t>“</a:t>
            </a:r>
            <a:r>
              <a:rPr lang="en-US" sz="2400" i="1" dirty="0" smtClean="0"/>
              <a:t>The proposal…is expected to keep some of the NCLB law’s measures…like continued annual testing in grades 3 through 8 and once in high school…But otherwise, states would be handed the car keys when it comes to almost everything else…”  </a:t>
            </a:r>
            <a:r>
              <a:rPr lang="en-US" sz="2400" dirty="0" smtClean="0"/>
              <a:t>Education Week reporter Alyson Klein, November 18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</a:p>
          <a:p>
            <a:pPr eaLnBrk="1" hangingPunct="1">
              <a:buFontTx/>
              <a:buNone/>
              <a:defRPr/>
            </a:pPr>
            <a:endParaRPr lang="en-US" sz="2400" dirty="0" smtClean="0"/>
          </a:p>
          <a:p>
            <a:pPr eaLnBrk="1" hangingPunct="1">
              <a:buFontTx/>
              <a:buNone/>
              <a:defRPr/>
            </a:pPr>
            <a:endParaRPr lang="en-US" sz="2800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A5AE7A35-12BC-41AE-A9AF-B5818883FF36}" type="slidenum">
              <a:rPr lang="en-US" smtClean="0"/>
              <a:pPr/>
              <a:t>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62107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000" dirty="0" smtClean="0">
                <a:latin typeface="+mj-lt"/>
              </a:rPr>
              <a:t>Major Changes from NCLB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8"/>
            <a:ext cx="7772400" cy="368776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Adequate Yearly Progress (AYP) and 100% proficiency – eliminated</a:t>
            </a:r>
          </a:p>
          <a:p>
            <a:pPr eaLnBrk="1" hangingPunct="1">
              <a:defRPr/>
            </a:pPr>
            <a:r>
              <a:rPr lang="en-US" sz="2800" dirty="0" smtClean="0"/>
              <a:t>State ESEA waivers – eliminated</a:t>
            </a:r>
          </a:p>
          <a:p>
            <a:pPr eaLnBrk="1" hangingPunct="1">
              <a:defRPr/>
            </a:pPr>
            <a:r>
              <a:rPr lang="en-US" sz="2800" dirty="0" smtClean="0"/>
              <a:t>School Improvement Grants (SIG) – eliminated</a:t>
            </a:r>
          </a:p>
          <a:p>
            <a:pPr eaLnBrk="1" hangingPunct="1">
              <a:defRPr/>
            </a:pPr>
            <a:r>
              <a:rPr lang="en-US" sz="2800" dirty="0" smtClean="0"/>
              <a:t>Prescriptive school interventions – eliminated</a:t>
            </a:r>
          </a:p>
          <a:p>
            <a:pPr eaLnBrk="1" hangingPunct="1">
              <a:defRPr/>
            </a:pPr>
            <a:r>
              <a:rPr lang="en-US" sz="2800" dirty="0" smtClean="0"/>
              <a:t>Role of Secretary of Education – greatly curtailed related to testing, evaluations and standards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B2C15A76-E7C0-425E-A1D1-E4127250A094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5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800" dirty="0" smtClean="0">
                <a:latin typeface="+mj-lt"/>
              </a:rPr>
              <a:t>Key Dates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4290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Authorization Period – Fiscal Years 2017-2020 (four years)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2016 – Existing State Plans and Waivers go through August; What will Oregon do?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2016 – USDOE rulemaking 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2017-18 School Year – New State Plans and Accountability Systems must be in place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DB426F13-4D46-4BB1-9A2E-18A78EED1A32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0192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200" dirty="0" smtClean="0">
                <a:latin typeface="+mj-lt"/>
              </a:rPr>
              <a:t>Every Student Succeeds – </a:t>
            </a:r>
            <a:br>
              <a:rPr lang="en-US" sz="3200" dirty="0" smtClean="0">
                <a:latin typeface="+mj-lt"/>
              </a:rPr>
            </a:br>
            <a:r>
              <a:rPr lang="en-US" sz="3200" dirty="0" smtClean="0">
                <a:latin typeface="+mj-lt"/>
              </a:rPr>
              <a:t>Key Accountability Provisions</a:t>
            </a:r>
            <a:endParaRPr lang="en-US" sz="32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05200"/>
          </a:xfrm>
        </p:spPr>
        <p:txBody>
          <a:bodyPr/>
          <a:lstStyle/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States </a:t>
            </a:r>
            <a:r>
              <a:rPr lang="en-US" sz="2400" dirty="0" smtClean="0"/>
              <a:t>choose math and reading standards; testing in grades 3-8 and once in high school (math and reading)</a:t>
            </a:r>
          </a:p>
          <a:p>
            <a:pPr marL="0" indent="0" eaLnBrk="1" hangingPunct="1"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States set own goals/plans that USDOE approves; must address proficiency on tests, English Language proficiency and grad rates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ELL accountability shifts from Title III to Title I </a:t>
            </a:r>
          </a:p>
          <a:p>
            <a:pPr eaLnBrk="1" hangingPunct="1">
              <a:buFontTx/>
              <a:buNone/>
              <a:defRPr/>
            </a:pPr>
            <a:endParaRPr lang="en-US" sz="2400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lvl="1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58981C36-B56B-4AF2-89B4-2777E422AE6A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200" dirty="0" smtClean="0">
                <a:latin typeface="+mj-lt"/>
              </a:rPr>
              <a:t>Every Student Succeeds – </a:t>
            </a:r>
            <a:br>
              <a:rPr lang="en-US" sz="3200" dirty="0" smtClean="0">
                <a:latin typeface="+mj-lt"/>
              </a:rPr>
            </a:br>
            <a:r>
              <a:rPr lang="en-US" sz="3200" dirty="0" smtClean="0">
                <a:latin typeface="+mj-lt"/>
              </a:rPr>
              <a:t>Key Funding Provisions</a:t>
            </a:r>
            <a:endParaRPr lang="en-US" sz="32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Title I – no portability and no changes to funding formulas</a:t>
            </a:r>
          </a:p>
          <a:p>
            <a:pPr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r>
              <a:rPr lang="en-US" sz="2400" dirty="0" smtClean="0"/>
              <a:t>Maintenance of Effort (MOE) provision continues at 90%</a:t>
            </a:r>
          </a:p>
          <a:p>
            <a:pPr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r>
              <a:rPr lang="en-US" sz="2400" dirty="0" smtClean="0"/>
              <a:t>Dozens of programs consolidated into block grant to states (PE, AP, Ed. Tech)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Title II changes to 80/20 for distribution of funds; expected to help smaller/rural districts 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lvl="1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58981C36-B56B-4AF2-89B4-2777E422AE6A}" type="slidenum">
              <a:rPr lang="en-US" smtClean="0"/>
              <a:pPr/>
              <a:t>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59396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200" dirty="0" smtClean="0">
                <a:latin typeface="+mj-lt"/>
              </a:rPr>
              <a:t>Every Student Succeeds – </a:t>
            </a:r>
            <a:br>
              <a:rPr lang="en-US" sz="3200" dirty="0" smtClean="0">
                <a:latin typeface="+mj-lt"/>
              </a:rPr>
            </a:br>
            <a:r>
              <a:rPr lang="en-US" sz="3200" dirty="0" smtClean="0">
                <a:latin typeface="+mj-lt"/>
              </a:rPr>
              <a:t>Key School Improvement Provisions</a:t>
            </a:r>
            <a:endParaRPr lang="en-US" sz="32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05200"/>
          </a:xfrm>
        </p:spPr>
        <p:txBody>
          <a:bodyPr/>
          <a:lstStyle/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States </a:t>
            </a:r>
            <a:r>
              <a:rPr lang="en-US" sz="2400" dirty="0" smtClean="0"/>
              <a:t>required to identify:  1.  Bottom 5% schools, 2.  High Schools w/grad rates below 67% and 3. Underperforming Subgroups</a:t>
            </a:r>
          </a:p>
          <a:p>
            <a:pPr marL="0" indent="0" eaLnBrk="1" hangingPunct="1"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State approves district improvement plans; sets goals and exit criteria</a:t>
            </a:r>
          </a:p>
          <a:p>
            <a:pPr marL="0" indent="0" eaLnBrk="1" hangingPunct="1"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Title I SIG grants </a:t>
            </a:r>
            <a:r>
              <a:rPr lang="en-US" sz="2400" dirty="0" smtClean="0"/>
              <a:t>gone, </a:t>
            </a:r>
            <a:r>
              <a:rPr lang="en-US" sz="2400" dirty="0" smtClean="0"/>
              <a:t>replaced with Title I school improvement set aside increase to 7%</a:t>
            </a:r>
            <a:endParaRPr lang="en-US" dirty="0" smtClean="0"/>
          </a:p>
          <a:p>
            <a:pPr lvl="1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58981C36-B56B-4AF2-89B4-2777E422AE6A}" type="slidenum">
              <a:rPr lang="en-US" smtClean="0"/>
              <a:pPr/>
              <a:t>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4175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OSBA">
  <a:themeElements>
    <a:clrScheme name="OSBA Blue">
      <a:dk1>
        <a:srgbClr val="333333"/>
      </a:dk1>
      <a:lt1>
        <a:sysClr val="window" lastClr="FFFFFF"/>
      </a:lt1>
      <a:dk2>
        <a:srgbClr val="006699"/>
      </a:dk2>
      <a:lt2>
        <a:srgbClr val="FFFFFF"/>
      </a:lt2>
      <a:accent1>
        <a:srgbClr val="006699"/>
      </a:accent1>
      <a:accent2>
        <a:srgbClr val="5F5F5F"/>
      </a:accent2>
      <a:accent3>
        <a:srgbClr val="E37E0F"/>
      </a:accent3>
      <a:accent4>
        <a:srgbClr val="67AD33"/>
      </a:accent4>
      <a:accent5>
        <a:srgbClr val="B22C2C"/>
      </a:accent5>
      <a:accent6>
        <a:srgbClr val="5D59B3"/>
      </a:accent6>
      <a:hlink>
        <a:srgbClr val="006699"/>
      </a:hlink>
      <a:folHlink>
        <a:srgbClr val="0097E2"/>
      </a:folHlink>
    </a:clrScheme>
    <a:fontScheme name="OSBA 2">
      <a:majorFont>
        <a:latin typeface="Eras Bold IT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BA Blue">
        <a:dk1>
          <a:srgbClr val="333333"/>
        </a:dk1>
        <a:lt1>
          <a:sysClr val="window" lastClr="FFFFFF"/>
        </a:lt1>
        <a:dk2>
          <a:srgbClr val="006699"/>
        </a:dk2>
        <a:lt2>
          <a:srgbClr val="FFFFFF"/>
        </a:lt2>
        <a:accent1>
          <a:srgbClr val="006699"/>
        </a:accent1>
        <a:accent2>
          <a:srgbClr val="5F5F5F"/>
        </a:accent2>
        <a:accent3>
          <a:srgbClr val="E37E0F"/>
        </a:accent3>
        <a:accent4>
          <a:srgbClr val="67AD33"/>
        </a:accent4>
        <a:accent5>
          <a:srgbClr val="B22C2C"/>
        </a:accent5>
        <a:accent6>
          <a:srgbClr val="5D59B3"/>
        </a:accent6>
        <a:hlink>
          <a:srgbClr val="006699"/>
        </a:hlink>
        <a:folHlink>
          <a:srgbClr val="0097E2"/>
        </a:folHlink>
      </a:clrScheme>
    </a:extraClrScheme>
    <a:extraClrScheme>
      <a:clrScheme name="OSBA Green">
        <a:dk1>
          <a:srgbClr val="333333"/>
        </a:dk1>
        <a:lt1>
          <a:sysClr val="window" lastClr="FFFFFF"/>
        </a:lt1>
        <a:dk2>
          <a:srgbClr val="456E20"/>
        </a:dk2>
        <a:lt2>
          <a:srgbClr val="FFFFFF"/>
        </a:lt2>
        <a:accent1>
          <a:srgbClr val="006699"/>
        </a:accent1>
        <a:accent2>
          <a:srgbClr val="5F5F5F"/>
        </a:accent2>
        <a:accent3>
          <a:srgbClr val="E37E0F"/>
        </a:accent3>
        <a:accent4>
          <a:srgbClr val="67AD33"/>
        </a:accent4>
        <a:accent5>
          <a:srgbClr val="B22C2C"/>
        </a:accent5>
        <a:accent6>
          <a:srgbClr val="5D59B3"/>
        </a:accent6>
        <a:hlink>
          <a:srgbClr val="006699"/>
        </a:hlink>
        <a:folHlink>
          <a:srgbClr val="0097E2"/>
        </a:folHlink>
      </a:clrScheme>
    </a:extraClrScheme>
    <a:extraClrScheme>
      <a:clrScheme name="OSBA Purple">
        <a:dk1>
          <a:srgbClr val="333333"/>
        </a:dk1>
        <a:lt1>
          <a:sysClr val="window" lastClr="FFFFFF"/>
        </a:lt1>
        <a:dk2>
          <a:srgbClr val="8C82AE"/>
        </a:dk2>
        <a:lt2>
          <a:srgbClr val="FFFFFF"/>
        </a:lt2>
        <a:accent1>
          <a:srgbClr val="990000"/>
        </a:accent1>
        <a:accent2>
          <a:srgbClr val="E9CF0D"/>
        </a:accent2>
        <a:accent3>
          <a:srgbClr val="E37E0F"/>
        </a:accent3>
        <a:accent4>
          <a:srgbClr val="67AD33"/>
        </a:accent4>
        <a:accent5>
          <a:srgbClr val="3366FF"/>
        </a:accent5>
        <a:accent6>
          <a:srgbClr val="4A4266"/>
        </a:accent6>
        <a:hlink>
          <a:srgbClr val="FFFFFF"/>
        </a:hlink>
        <a:folHlink>
          <a:srgbClr val="ADADAD"/>
        </a:folHlink>
      </a:clrScheme>
    </a:extraClrScheme>
    <a:extraClrScheme>
      <a:clrScheme name="OSBA Blue - light">
        <a:dk1>
          <a:srgbClr val="000000"/>
        </a:dk1>
        <a:lt1>
          <a:srgbClr val="000000"/>
        </a:lt1>
        <a:dk2>
          <a:srgbClr val="C5E2FF"/>
        </a:dk2>
        <a:lt2>
          <a:srgbClr val="FFFFFF"/>
        </a:lt2>
        <a:accent1>
          <a:srgbClr val="006699"/>
        </a:accent1>
        <a:accent2>
          <a:srgbClr val="5F5F5F"/>
        </a:accent2>
        <a:accent3>
          <a:srgbClr val="E37E0F"/>
        </a:accent3>
        <a:accent4>
          <a:srgbClr val="67AD33"/>
        </a:accent4>
        <a:accent5>
          <a:srgbClr val="B22C2C"/>
        </a:accent5>
        <a:accent6>
          <a:srgbClr val="5D59B3"/>
        </a:accent6>
        <a:hlink>
          <a:srgbClr val="000000"/>
        </a:hlink>
        <a:folHlink>
          <a:srgbClr val="000000"/>
        </a:folHlink>
      </a:clrScheme>
    </a:extraClrScheme>
    <a:extraClrScheme>
      <a:clrScheme name="OSBA Green - light">
        <a:dk1>
          <a:srgbClr val="000000"/>
        </a:dk1>
        <a:lt1>
          <a:srgbClr val="000000"/>
        </a:lt1>
        <a:dk2>
          <a:srgbClr val="E0F1D2"/>
        </a:dk2>
        <a:lt2>
          <a:srgbClr val="FFFFFF"/>
        </a:lt2>
        <a:accent1>
          <a:srgbClr val="006699"/>
        </a:accent1>
        <a:accent2>
          <a:srgbClr val="5F5F5F"/>
        </a:accent2>
        <a:accent3>
          <a:srgbClr val="E37E0F"/>
        </a:accent3>
        <a:accent4>
          <a:srgbClr val="67AD33"/>
        </a:accent4>
        <a:accent5>
          <a:srgbClr val="B22C2C"/>
        </a:accent5>
        <a:accent6>
          <a:srgbClr val="5D59B3"/>
        </a:accent6>
        <a:hlink>
          <a:srgbClr val="000000"/>
        </a:hlink>
        <a:folHlink>
          <a:srgbClr val="000000"/>
        </a:folHlink>
      </a:clrScheme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OSBA</Template>
  <TotalTime>2007</TotalTime>
  <Words>517</Words>
  <Application>Microsoft Office PowerPoint</Application>
  <PresentationFormat>On-screen Show (4:3)</PresentationFormat>
  <Paragraphs>89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Eras Bold ITC</vt:lpstr>
      <vt:lpstr>Eras Demi ITC</vt:lpstr>
      <vt:lpstr>OSBA</vt:lpstr>
      <vt:lpstr> ESEA Reauthorization “Every Student Succeeds Act”</vt:lpstr>
      <vt:lpstr>ESEA Reauthorization Review</vt:lpstr>
      <vt:lpstr>Status and Background  </vt:lpstr>
      <vt:lpstr>Key Takeaway – Local Control</vt:lpstr>
      <vt:lpstr>Major Changes from NCLB</vt:lpstr>
      <vt:lpstr>Key Dates</vt:lpstr>
      <vt:lpstr>Every Student Succeeds –  Key Accountability Provisions</vt:lpstr>
      <vt:lpstr>Every Student Succeeds –  Key Funding Provisions</vt:lpstr>
      <vt:lpstr>Every Student Succeeds –  Key School Improvement Provisions</vt:lpstr>
      <vt:lpstr>Documents, Watch List  and Q and A</vt:lpstr>
      <vt:lpstr>Jim Green</vt:lpstr>
    </vt:vector>
  </TitlesOfParts>
  <Company>OSBA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Legislative Review  Fall Regional Meetings</dc:title>
  <dc:creator>Morgan Allen</dc:creator>
  <cp:lastModifiedBy>Morgan Allen</cp:lastModifiedBy>
  <cp:revision>52</cp:revision>
  <cp:lastPrinted>2015-09-10T17:01:09Z</cp:lastPrinted>
  <dcterms:created xsi:type="dcterms:W3CDTF">2013-09-12T22:34:32Z</dcterms:created>
  <dcterms:modified xsi:type="dcterms:W3CDTF">2015-12-03T02:34:57Z</dcterms:modified>
</cp:coreProperties>
</file>