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tiff" ContentType="image/tiff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73" r:id="rId3"/>
    <p:sldId id="257" r:id="rId4"/>
    <p:sldId id="269" r:id="rId5"/>
    <p:sldId id="278" r:id="rId6"/>
    <p:sldId id="281" r:id="rId7"/>
    <p:sldId id="279" r:id="rId8"/>
    <p:sldId id="280" r:id="rId9"/>
    <p:sldId id="282" r:id="rId10"/>
    <p:sldId id="283" r:id="rId11"/>
    <p:sldId id="284" r:id="rId12"/>
    <p:sldId id="285" r:id="rId13"/>
    <p:sldId id="286" r:id="rId14"/>
    <p:sldId id="287" r:id="rId15"/>
    <p:sldId id="274" r:id="rId16"/>
    <p:sldId id="299" r:id="rId17"/>
    <p:sldId id="290" r:id="rId18"/>
    <p:sldId id="296" r:id="rId19"/>
    <p:sldId id="295" r:id="rId20"/>
    <p:sldId id="294" r:id="rId21"/>
    <p:sldId id="297" r:id="rId22"/>
    <p:sldId id="267" r:id="rId23"/>
    <p:sldId id="265" r:id="rId24"/>
    <p:sldId id="266" r:id="rId25"/>
    <p:sldId id="289" r:id="rId26"/>
    <p:sldId id="298" r:id="rId27"/>
    <p:sldId id="277" r:id="rId28"/>
    <p:sldId id="291" r:id="rId29"/>
    <p:sldId id="292" r:id="rId30"/>
    <p:sldId id="293" r:id="rId31"/>
    <p:sldId id="270" r:id="rId32"/>
    <p:sldId id="271" r:id="rId33"/>
    <p:sldId id="27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53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266B4-4F5E-DB4A-991B-E36988DB79A2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CE1BF-6CC1-5D40-A547-2FAD8CA40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88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do not consider myself an expert on the topic, however, I</a:t>
            </a:r>
            <a:r>
              <a:rPr lang="en-US" baseline="0" dirty="0" smtClean="0"/>
              <a:t> am passionate about the topic and feel that I have wrangled, wrestled with the topic enough to have a story that I think is worth sharing.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CE1BF-6CC1-5D40-A547-2FAD8CA403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21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2007 – small schools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CE1BF-6CC1-5D40-A547-2FAD8CA403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72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enough</a:t>
            </a:r>
            <a:r>
              <a:rPr lang="en-US" baseline="0" dirty="0" smtClean="0"/>
              <a:t> to really get you lost in the weeds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CE1BF-6CC1-5D40-A547-2FAD8CA403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3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back to the beginning to find clarity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CE1BF-6CC1-5D40-A547-2FAD8CA403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84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will serve as our</a:t>
            </a:r>
            <a:r>
              <a:rPr lang="en-US" baseline="0" dirty="0" smtClean="0"/>
              <a:t> operational definition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CE1BF-6CC1-5D40-A547-2FAD8CA403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83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Felt a little late getting to the party. Since then,</a:t>
            </a:r>
            <a:r>
              <a:rPr lang="en-US" baseline="0" dirty="0" smtClean="0"/>
              <a:t> I have seen it at least 5 times at various conferences.  We’ve all seen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CE1BF-6CC1-5D40-A547-2FAD8CA403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6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History</a:t>
            </a:r>
            <a:r>
              <a:rPr lang="en-US" baseline="0" dirty="0" smtClean="0"/>
              <a:t> class, went to the library, learned by collaborating, this was on me I owned it</a:t>
            </a:r>
            <a:endParaRPr lang="en-US" dirty="0" smtClean="0"/>
          </a:p>
          <a:p>
            <a:pPr marL="228600" indent="-228600">
              <a:buAutoNum type="arabicParenR"/>
            </a:pPr>
            <a:endParaRPr lang="en-US" dirty="0" smtClean="0"/>
          </a:p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CE1BF-6CC1-5D40-A547-2FAD8CA4032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85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1) Desire, ownership,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CE1BF-6CC1-5D40-A547-2FAD8CA4032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94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October 17,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F4-DDCB-41FF-83F5-A48440F36FA7}" type="datetime4">
              <a:rPr lang="en-US" smtClean="0"/>
              <a:pPr/>
              <a:t>October 17,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348-D703-428C-A1C4-7D6796EF5F41}" type="datetime4">
              <a:rPr lang="en-US" smtClean="0"/>
              <a:pPr/>
              <a:t>October 17,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 lang="en-US" smtClean="0"/>
              <a:pPr/>
              <a:t>October 17,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October 17,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A7B5-8BC9-491C-A887-7C3E7ED947D8}" type="datetime4">
              <a:rPr lang="en-US" smtClean="0"/>
              <a:pPr/>
              <a:t>October 17,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ED0-40F2-434C-A848-B92581875164}" type="datetime4">
              <a:rPr lang="en-US" smtClean="0"/>
              <a:pPr/>
              <a:t>October 17,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437F-F4F9-44A9-B4D3-9191CA04E889}" type="datetime4">
              <a:rPr lang="en-US" smtClean="0"/>
              <a:pPr/>
              <a:t>October 17,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E59-01D0-4537-B876-7E5EC75B028D}" type="datetime4">
              <a:rPr lang="en-US" smtClean="0"/>
              <a:pPr/>
              <a:t>October 17,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E49-18A1-40BC-BA5D-5A2EC8FDDF15}" type="datetime4">
              <a:rPr lang="en-US" smtClean="0"/>
              <a:pPr/>
              <a:t>October 17,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DA4-3B24-449B-95CA-514EB7E30A99}" type="datetime4">
              <a:rPr lang="en-US" smtClean="0"/>
              <a:pPr/>
              <a:t>October 17,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42120D2-3948-4F8F-BE5D-E7E7D97880B2}" type="datetime4">
              <a:rPr lang="en-US" smtClean="0"/>
              <a:pPr/>
              <a:t>October 17, 2013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ightechhigh.org/about/design-principles.php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ienceleadership.org/pages/Mission_and_Vision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rriculum21.com/" TargetMode="External"/><Relationship Id="rId4" Type="http://schemas.openxmlformats.org/officeDocument/2006/relationships/hyperlink" Target="http://novemberlearning.com/educational-services/educational-consultants/alan-november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21.or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4871" y="1676400"/>
            <a:ext cx="7363329" cy="1524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one Oregon high school* is preparing its students for the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Eric Bergmann</a:t>
            </a:r>
          </a:p>
          <a:p>
            <a:r>
              <a:rPr lang="en-US" dirty="0" smtClean="0"/>
              <a:t>COSA Principal’s Conference</a:t>
            </a:r>
          </a:p>
          <a:p>
            <a:r>
              <a:rPr lang="en-US" dirty="0" smtClean="0"/>
              <a:t>October 20, 2013</a:t>
            </a:r>
          </a:p>
          <a:p>
            <a:r>
              <a:rPr lang="en-US" dirty="0" smtClean="0"/>
              <a:t>Bend, 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550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</a:t>
            </a:r>
            <a:endParaRPr lang="en-US" dirty="0"/>
          </a:p>
        </p:txBody>
      </p:sp>
      <p:pic>
        <p:nvPicPr>
          <p:cNvPr id="4" name="Content Placeholder 3" descr="dyk12a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4" b="108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65375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</a:t>
            </a:r>
            <a:endParaRPr lang="en-US" dirty="0"/>
          </a:p>
        </p:txBody>
      </p:sp>
      <p:pic>
        <p:nvPicPr>
          <p:cNvPr id="4" name="Content Placeholder 3" descr="dyk12b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6" b="68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0405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</a:t>
            </a:r>
            <a:endParaRPr lang="en-US" dirty="0"/>
          </a:p>
        </p:txBody>
      </p:sp>
      <p:pic>
        <p:nvPicPr>
          <p:cNvPr id="4" name="Content Placeholder 3" descr="dyk12c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" b="21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41025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</a:t>
            </a:r>
            <a:endParaRPr lang="en-US" dirty="0"/>
          </a:p>
        </p:txBody>
      </p:sp>
      <p:pic>
        <p:nvPicPr>
          <p:cNvPr id="4" name="Content Placeholder 3" descr="dyk12d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22" r="-7622"/>
          <a:stretch>
            <a:fillRect/>
          </a:stretch>
        </p:blipFill>
        <p:spPr>
          <a:xfrm>
            <a:off x="685800" y="1863775"/>
            <a:ext cx="7772400" cy="3856786"/>
          </a:xfrm>
        </p:spPr>
      </p:pic>
    </p:spTree>
    <p:extLst>
      <p:ext uri="{BB962C8B-B14F-4D97-AF65-F5344CB8AC3E}">
        <p14:creationId xmlns:p14="http://schemas.microsoft.com/office/powerpoint/2010/main" val="3974038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</a:t>
            </a:r>
            <a:endParaRPr lang="en-US" dirty="0"/>
          </a:p>
        </p:txBody>
      </p:sp>
      <p:pic>
        <p:nvPicPr>
          <p:cNvPr id="4" name="Content Placeholder 3" descr="dyk12e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80" r="-9680"/>
          <a:stretch>
            <a:fillRect/>
          </a:stretch>
        </p:blipFill>
        <p:spPr>
          <a:xfrm>
            <a:off x="685800" y="1600200"/>
            <a:ext cx="7772400" cy="3733800"/>
          </a:xfrm>
        </p:spPr>
      </p:pic>
    </p:spTree>
    <p:extLst>
      <p:ext uri="{BB962C8B-B14F-4D97-AF65-F5344CB8AC3E}">
        <p14:creationId xmlns:p14="http://schemas.microsoft.com/office/powerpoint/2010/main" val="339456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“did you know” epiphany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and large, schools are doing a great job of preparing kids for the foreseeable future.</a:t>
            </a:r>
          </a:p>
          <a:p>
            <a:r>
              <a:rPr lang="en-US" dirty="0" smtClean="0"/>
              <a:t>However, we should be preparing kids for a world that…</a:t>
            </a:r>
          </a:p>
          <a:p>
            <a:endParaRPr lang="en-US" dirty="0" smtClean="0"/>
          </a:p>
          <a:p>
            <a:pPr marL="68580" indent="0" algn="ctr">
              <a:buNone/>
            </a:pPr>
            <a:r>
              <a:rPr lang="en-US" dirty="0" smtClean="0"/>
              <a:t> </a:t>
            </a:r>
            <a:r>
              <a:rPr lang="en-US" sz="3600" b="1" u="sng" dirty="0" smtClean="0"/>
              <a:t>DOES NOT YET EXIST</a:t>
            </a:r>
          </a:p>
          <a:p>
            <a:pPr marL="68580" indent="0" algn="ctr">
              <a:buNone/>
            </a:pPr>
            <a:r>
              <a:rPr lang="en-US" sz="3600" dirty="0" smtClean="0"/>
              <a:t>But…how is that accomplished?</a:t>
            </a:r>
            <a:endParaRPr lang="en-US" sz="36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301223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then do we prepare kids for a world that does not yet exist?</a:t>
            </a:r>
          </a:p>
          <a:p>
            <a:r>
              <a:rPr lang="en-US" dirty="0" smtClean="0"/>
              <a:t>What skills must they possess</a:t>
            </a:r>
          </a:p>
          <a:p>
            <a:r>
              <a:rPr lang="en-US" dirty="0" smtClean="0"/>
              <a:t>I began by looking at my own education: what skills have allowed me to continue to grow in my own career?</a:t>
            </a:r>
          </a:p>
          <a:p>
            <a:r>
              <a:rPr lang="en-US" dirty="0" smtClean="0"/>
              <a:t>Research</a:t>
            </a:r>
          </a:p>
          <a:p>
            <a:r>
              <a:rPr lang="en-US" dirty="0" smtClean="0"/>
              <a:t>Asked lots and lots of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162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theory of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My theory is this: we can best prepare students for a world that does not yet exit by committing our work to four following “guiding principles”: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67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principle #1 - Ownership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They </a:t>
            </a:r>
            <a:r>
              <a:rPr lang="en-US" sz="3200" dirty="0"/>
              <a:t>understand that education is not something done to them; rather, they realize that education is a tool that they are in control of – they own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627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Principle #2 – 4 C’s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They </a:t>
            </a:r>
            <a:r>
              <a:rPr lang="en-US" sz="3200" dirty="0"/>
              <a:t>possess solid “universal abilities” that allow them to succeed and grow in a variety of settings: 4 C’s</a:t>
            </a:r>
          </a:p>
          <a:p>
            <a:pPr lvl="1"/>
            <a:r>
              <a:rPr lang="en-US" sz="2800" dirty="0" smtClean="0"/>
              <a:t>Communication</a:t>
            </a:r>
          </a:p>
          <a:p>
            <a:pPr lvl="1"/>
            <a:r>
              <a:rPr lang="en-US" sz="2800" dirty="0" smtClean="0"/>
              <a:t>Collaboration</a:t>
            </a:r>
          </a:p>
          <a:p>
            <a:pPr lvl="1"/>
            <a:r>
              <a:rPr lang="en-US" sz="2800" dirty="0" smtClean="0"/>
              <a:t>Creativity/Innovation</a:t>
            </a:r>
          </a:p>
          <a:p>
            <a:pPr lvl="1"/>
            <a:r>
              <a:rPr lang="en-US" sz="2800" dirty="0" smtClean="0"/>
              <a:t>Critical Thinking/Problem Solving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78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47333"/>
            <a:ext cx="7772400" cy="338666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22</a:t>
            </a:r>
            <a:r>
              <a:rPr lang="en-US" baseline="30000" dirty="0" smtClean="0"/>
              <a:t>nd</a:t>
            </a:r>
            <a:r>
              <a:rPr lang="en-US" dirty="0" smtClean="0"/>
              <a:t> year in education</a:t>
            </a:r>
          </a:p>
          <a:p>
            <a:r>
              <a:rPr lang="en-US" dirty="0" smtClean="0"/>
              <a:t>Taught history for 9 years, mos</a:t>
            </a:r>
            <a:r>
              <a:rPr lang="en-US" dirty="0"/>
              <a:t>t</a:t>
            </a:r>
            <a:r>
              <a:rPr lang="en-US" dirty="0" smtClean="0"/>
              <a:t>ly at the high school level</a:t>
            </a:r>
          </a:p>
          <a:p>
            <a:r>
              <a:rPr lang="en-US" dirty="0" smtClean="0"/>
              <a:t>MS/HS Assistant Principal for 5 years</a:t>
            </a:r>
          </a:p>
          <a:p>
            <a:r>
              <a:rPr lang="en-US" dirty="0" smtClean="0"/>
              <a:t>MS Principal for 5 years</a:t>
            </a:r>
          </a:p>
          <a:p>
            <a:r>
              <a:rPr lang="en-US" dirty="0" smtClean="0"/>
              <a:t>HS Principal for 2+ years</a:t>
            </a:r>
          </a:p>
          <a:p>
            <a:r>
              <a:rPr lang="en-US" dirty="0" smtClean="0"/>
              <a:t>Doctoral Student at the University of Oregon, writing my dissertation under the guidance of Dr. Yong Zhao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400" y="910166"/>
            <a:ext cx="1430575" cy="103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84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Principle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 So </a:t>
            </a:r>
            <a:r>
              <a:rPr lang="en-US" sz="3200" dirty="0"/>
              <a:t>much of why students succeed is because they possess a </a:t>
            </a:r>
            <a:r>
              <a:rPr lang="en-US" sz="3200" b="1" i="1" u="sng" dirty="0"/>
              <a:t>desire</a:t>
            </a:r>
            <a:r>
              <a:rPr lang="en-US" sz="3200" dirty="0"/>
              <a:t> to continue to learn.  A fact that I believe is directly attributable to their level of engagement.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659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principle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en-US" sz="3200" dirty="0" smtClean="0"/>
              <a:t>Rigor and relevance matter </a:t>
            </a:r>
          </a:p>
          <a:p>
            <a:pPr lvl="1"/>
            <a:r>
              <a:rPr lang="en-US" sz="2800" dirty="0" smtClean="0"/>
              <a:t>Vygotsky lives!  The zone of proximal development – </a:t>
            </a:r>
            <a:r>
              <a:rPr lang="en-US" sz="2800" dirty="0"/>
              <a:t>kids </a:t>
            </a:r>
            <a:r>
              <a:rPr lang="en-US" sz="2800" dirty="0" smtClean="0"/>
              <a:t>need to be stretched</a:t>
            </a:r>
          </a:p>
          <a:p>
            <a:pPr lvl="1"/>
            <a:r>
              <a:rPr lang="en-US" sz="2800" dirty="0"/>
              <a:t> </a:t>
            </a:r>
            <a:r>
              <a:rPr lang="en-US" sz="2800" dirty="0" smtClean="0"/>
              <a:t>Contemporary kids are </a:t>
            </a:r>
            <a:r>
              <a:rPr lang="en-US" sz="2800" dirty="0"/>
              <a:t>discriminating </a:t>
            </a:r>
            <a:r>
              <a:rPr lang="en-US" sz="2800" dirty="0" smtClean="0"/>
              <a:t>learners; they </a:t>
            </a:r>
            <a:r>
              <a:rPr lang="en-US" sz="2800" dirty="0"/>
              <a:t>will more readily absorb and retain learning when it matters to them.</a:t>
            </a:r>
          </a:p>
        </p:txBody>
      </p:sp>
    </p:spTree>
    <p:extLst>
      <p:ext uri="{BB962C8B-B14F-4D97-AF65-F5344CB8AC3E}">
        <p14:creationId xmlns:p14="http://schemas.microsoft.com/office/powerpoint/2010/main" val="916169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Putting the principles to the test</a:t>
            </a:r>
            <a:endParaRPr lang="en-US" dirty="0"/>
          </a:p>
        </p:txBody>
      </p:sp>
      <p:pic>
        <p:nvPicPr>
          <p:cNvPr id="4" name="Content Placeholder 3" descr="redwoo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8" b="7298"/>
          <a:stretch>
            <a:fillRect/>
          </a:stretch>
        </p:blipFill>
        <p:spPr>
          <a:xfrm>
            <a:off x="685800" y="1614007"/>
            <a:ext cx="7772400" cy="3733800"/>
          </a:xfrm>
        </p:spPr>
      </p:pic>
    </p:spTree>
    <p:extLst>
      <p:ext uri="{BB962C8B-B14F-4D97-AF65-F5344CB8AC3E}">
        <p14:creationId xmlns:p14="http://schemas.microsoft.com/office/powerpoint/2010/main" val="4283624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Keyboarding…mid-1980s</a:t>
            </a:r>
            <a:endParaRPr lang="en-US" dirty="0"/>
          </a:p>
        </p:txBody>
      </p:sp>
      <p:pic>
        <p:nvPicPr>
          <p:cNvPr id="4" name="Content Placeholder 3" descr="type84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5" b="139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4011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year after high school</a:t>
            </a:r>
            <a:endParaRPr lang="en-US" dirty="0"/>
          </a:p>
        </p:txBody>
      </p:sp>
      <p:pic>
        <p:nvPicPr>
          <p:cNvPr id="4" name="Content Placeholder 3" descr="Apple_Mac+_System_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324" r="-493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7449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Today?</a:t>
            </a:r>
            <a:endParaRPr lang="en-US" dirty="0"/>
          </a:p>
        </p:txBody>
      </p:sp>
      <p:pic>
        <p:nvPicPr>
          <p:cNvPr id="4" name="Content Placeholder 3" descr="iphone.jpe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961" r="-279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49231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there’s no time…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 Course you do!</a:t>
            </a:r>
          </a:p>
          <a:p>
            <a:endParaRPr lang="en-US" dirty="0" smtClean="0"/>
          </a:p>
          <a:p>
            <a:r>
              <a:rPr lang="en-US" dirty="0" smtClean="0"/>
              <a:t>Not </a:t>
            </a:r>
            <a:r>
              <a:rPr lang="en-US" dirty="0" smtClean="0"/>
              <a:t>a question of </a:t>
            </a:r>
            <a:r>
              <a:rPr lang="en-US" dirty="0" smtClean="0"/>
              <a:t>what</a:t>
            </a:r>
          </a:p>
          <a:p>
            <a:pPr lvl="1"/>
            <a:r>
              <a:rPr lang="en-US" dirty="0" smtClean="0"/>
              <a:t>That question is being driven by standards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smtClean="0"/>
              <a:t>question of </a:t>
            </a:r>
            <a:r>
              <a:rPr lang="en-US" dirty="0" smtClean="0"/>
              <a:t>how</a:t>
            </a:r>
          </a:p>
          <a:p>
            <a:pPr lvl="1"/>
            <a:r>
              <a:rPr lang="en-US" dirty="0" smtClean="0"/>
              <a:t>This is a question of pedagogy…it’s all about how we deliver the content to the student, designing tasks that bring content and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675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SILVER School’s essential 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 Question: How do we prepare students for a world that does not yet exist?</a:t>
            </a:r>
          </a:p>
          <a:p>
            <a:r>
              <a:rPr lang="en-US" sz="3600" dirty="0" smtClean="0"/>
              <a:t>Answer:  my four guiding principles</a:t>
            </a:r>
          </a:p>
          <a:p>
            <a:pPr lvl="1"/>
            <a:r>
              <a:rPr lang="en-US" sz="3200" dirty="0" smtClean="0"/>
              <a:t>Ownership</a:t>
            </a:r>
          </a:p>
          <a:p>
            <a:pPr lvl="1"/>
            <a:r>
              <a:rPr lang="en-US" sz="3200" dirty="0"/>
              <a:t>4 </a:t>
            </a:r>
            <a:r>
              <a:rPr lang="en-US" sz="3200" dirty="0" smtClean="0"/>
              <a:t>C’s</a:t>
            </a:r>
          </a:p>
          <a:p>
            <a:pPr lvl="1"/>
            <a:r>
              <a:rPr lang="en-US" sz="3200" dirty="0" smtClean="0"/>
              <a:t>Engagement</a:t>
            </a:r>
          </a:p>
          <a:p>
            <a:pPr lvl="1"/>
            <a:r>
              <a:rPr lang="en-US" sz="3200" dirty="0" smtClean="0"/>
              <a:t>Relevance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38184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core of everything we do is the importance of relationships - That’s the whole point of a small school model.  We want students as active partners, not compliant seat-fillers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Opportunities for students to control their own course of study: senior projects</a:t>
            </a:r>
          </a:p>
          <a:p>
            <a:endParaRPr lang="en-US" dirty="0"/>
          </a:p>
          <a:p>
            <a:r>
              <a:rPr lang="en-US" dirty="0" smtClean="0"/>
              <a:t>Maximizing student voice: advisory, leadership, representation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20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C’s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“Well Furnished Mind”</a:t>
            </a:r>
          </a:p>
          <a:p>
            <a:pPr lvl="1"/>
            <a:r>
              <a:rPr lang="en-US" dirty="0" smtClean="0"/>
              <a:t>Solid Content</a:t>
            </a:r>
          </a:p>
          <a:p>
            <a:pPr lvl="1"/>
            <a:r>
              <a:rPr lang="en-US" dirty="0" smtClean="0"/>
              <a:t>Opportunities for integrated learning</a:t>
            </a:r>
          </a:p>
          <a:p>
            <a:pPr lvl="1"/>
            <a:r>
              <a:rPr lang="en-US" dirty="0" smtClean="0"/>
              <a:t>Instructional Rounds</a:t>
            </a:r>
          </a:p>
          <a:p>
            <a:pPr lvl="1"/>
            <a:r>
              <a:rPr lang="en-US" dirty="0" smtClean="0"/>
              <a:t>“Best first instruction”</a:t>
            </a:r>
          </a:p>
          <a:p>
            <a:r>
              <a:rPr lang="en-US" dirty="0" smtClean="0"/>
              <a:t>Technology like Oxygen</a:t>
            </a:r>
          </a:p>
          <a:p>
            <a:pPr lvl="1"/>
            <a:r>
              <a:rPr lang="en-US" dirty="0" smtClean="0"/>
              <a:t>Strategic investments</a:t>
            </a:r>
          </a:p>
          <a:p>
            <a:pPr lvl="1"/>
            <a:r>
              <a:rPr lang="en-US" dirty="0" smtClean="0"/>
              <a:t>BYOD Policy</a:t>
            </a:r>
          </a:p>
          <a:p>
            <a:r>
              <a:rPr lang="en-US" dirty="0" smtClean="0"/>
              <a:t>A very real attempt to infuse creativity into everything we do</a:t>
            </a:r>
          </a:p>
          <a:p>
            <a:pPr lvl="1"/>
            <a:r>
              <a:rPr lang="en-US" dirty="0" smtClean="0"/>
              <a:t>Starts with building staff capacity, giving teachers creative license</a:t>
            </a:r>
          </a:p>
          <a:p>
            <a:pPr lvl="1"/>
            <a:r>
              <a:rPr lang="en-US" dirty="0" smtClean="0"/>
              <a:t>Sharing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597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 One </a:t>
            </a:r>
            <a:r>
              <a:rPr lang="en-US" dirty="0"/>
              <a:t>O</a:t>
            </a:r>
            <a:r>
              <a:rPr lang="en-US" dirty="0" smtClean="0"/>
              <a:t>regon 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sz="3600" dirty="0" smtClean="0"/>
              <a:t>Newberg High School</a:t>
            </a:r>
          </a:p>
          <a:p>
            <a:pPr lvl="1">
              <a:buFontTx/>
              <a:buChar char="•"/>
            </a:pPr>
            <a:r>
              <a:rPr lang="en-US" sz="2800" dirty="0" smtClean="0"/>
              <a:t>Utilizes a small school approach</a:t>
            </a:r>
          </a:p>
          <a:p>
            <a:pPr lvl="1">
              <a:buFontTx/>
              <a:buChar char="•"/>
            </a:pPr>
            <a:r>
              <a:rPr lang="en-US" sz="2800" dirty="0" smtClean="0"/>
              <a:t>There are four small schools on campus – 400 students each</a:t>
            </a:r>
          </a:p>
          <a:p>
            <a:pPr lvl="1">
              <a:buFontTx/>
              <a:buChar char="•"/>
            </a:pPr>
            <a:r>
              <a:rPr lang="en-US" sz="2800" dirty="0" smtClean="0"/>
              <a:t>My school – Silver School – is the only NHS small school utilizing this approach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9476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Engagement and relevance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Just acquired a $5000 grant to support a year-long investigation into the possibility of becoming a school committed to the notion of Project-Based Learning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21677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tech high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200" dirty="0" smtClean="0">
                <a:hlinkClick r:id="rId2"/>
              </a:rPr>
              <a:t>High Tech High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7299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Leadership Academy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hlinkClick r:id="rId2"/>
              </a:rPr>
              <a:t>Science Leadership Academy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3019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://p21.org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pl-PL" dirty="0">
                <a:hlinkClick r:id="rId3"/>
              </a:rPr>
              <a:t>http://www.curriculum21.com</a:t>
            </a:r>
            <a:r>
              <a:rPr lang="pl-PL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>
                <a:hlinkClick r:id="rId4"/>
              </a:rPr>
              <a:t>http://novemberlearning.com/educational-services/educational-consultants/alan-november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5907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21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Century Skills</a:t>
            </a:r>
          </a:p>
          <a:p>
            <a:r>
              <a:rPr lang="en-US" sz="3200" dirty="0" smtClean="0"/>
              <a:t> Offering a lens to help guide your approach to 21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Century skill implementation</a:t>
            </a:r>
          </a:p>
          <a:p>
            <a:r>
              <a:rPr lang="en-US" sz="3200" dirty="0" smtClean="0"/>
              <a:t> Resources to help</a:t>
            </a:r>
          </a:p>
        </p:txBody>
      </p:sp>
    </p:spTree>
    <p:extLst>
      <p:ext uri="{BB962C8B-B14F-4D97-AF65-F5344CB8AC3E}">
        <p14:creationId xmlns:p14="http://schemas.microsoft.com/office/powerpoint/2010/main" val="3575096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What, Who, Why of 21</a:t>
            </a:r>
            <a:r>
              <a:rPr lang="en-US" baseline="30000" dirty="0" smtClean="0"/>
              <a:t>st</a:t>
            </a:r>
            <a:r>
              <a:rPr lang="en-US" dirty="0" smtClean="0"/>
              <a:t> Century Skills</a:t>
            </a:r>
            <a:endParaRPr lang="en-US" dirty="0"/>
          </a:p>
        </p:txBody>
      </p:sp>
      <p:pic>
        <p:nvPicPr>
          <p:cNvPr id="6" name="Content Placeholder 5" descr="edweekarticle.tiff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205" b="-47205"/>
          <a:stretch/>
        </p:blipFill>
        <p:spPr>
          <a:xfrm>
            <a:off x="4475366" y="627888"/>
            <a:ext cx="3886200" cy="4191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Depends on who you ask.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11 scholars – 11 different answers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“why of it” seems to boil down to this – the recognition that there was a lack of alignment between the realities of society and the way students were being educated.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387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 Skills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 </a:t>
            </a:r>
            <a:r>
              <a:rPr lang="en-US" sz="4400" dirty="0"/>
              <a:t>G</a:t>
            </a:r>
            <a:r>
              <a:rPr lang="en-US" sz="4400" dirty="0" smtClean="0"/>
              <a:t>oogle search on the term yields 1,070,000 hits on the topic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82081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Partnership of 21</a:t>
            </a:r>
            <a:r>
              <a:rPr lang="en-US" baseline="30000" dirty="0" smtClean="0"/>
              <a:t>st</a:t>
            </a:r>
            <a:r>
              <a:rPr lang="en-US" dirty="0" smtClean="0"/>
              <a:t> century skills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earliest groups to promote the need for a heightened focus was the Partnership of 21</a:t>
            </a:r>
            <a:r>
              <a:rPr lang="en-US" baseline="30000" dirty="0" smtClean="0"/>
              <a:t>st</a:t>
            </a:r>
            <a:r>
              <a:rPr lang="en-US" dirty="0" smtClean="0"/>
              <a:t> Century Skills.</a:t>
            </a:r>
          </a:p>
          <a:p>
            <a:endParaRPr lang="en-US" dirty="0" smtClean="0"/>
          </a:p>
          <a:p>
            <a:r>
              <a:rPr lang="en-US" dirty="0" smtClean="0"/>
              <a:t>Started in 2002, “P21” was founded by  coalition of government agencies, interest groups, companies.</a:t>
            </a:r>
          </a:p>
          <a:p>
            <a:endParaRPr lang="en-US" dirty="0"/>
          </a:p>
          <a:p>
            <a:r>
              <a:rPr lang="en-US" dirty="0" smtClean="0"/>
              <a:t>P21.org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855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P21’s mission</a:t>
            </a:r>
            <a:endParaRPr lang="en-US" dirty="0"/>
          </a:p>
        </p:txBody>
      </p:sp>
      <p:pic>
        <p:nvPicPr>
          <p:cNvPr id="4" name="Content Placeholder 3" descr="p21.tif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" t="3731" r="4509"/>
          <a:stretch/>
        </p:blipFill>
        <p:spPr>
          <a:xfrm>
            <a:off x="685800" y="1739523"/>
            <a:ext cx="7772400" cy="3594478"/>
          </a:xfrm>
        </p:spPr>
      </p:pic>
    </p:spTree>
    <p:extLst>
      <p:ext uri="{BB962C8B-B14F-4D97-AF65-F5344CB8AC3E}">
        <p14:creationId xmlns:p14="http://schemas.microsoft.com/office/powerpoint/2010/main" val="3599403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bet you did know…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2008:  while Principal of the </a:t>
            </a:r>
            <a:r>
              <a:rPr lang="en-US" sz="2800" dirty="0" err="1" smtClean="0"/>
              <a:t>daVinci</a:t>
            </a:r>
            <a:r>
              <a:rPr lang="en-US" sz="2800" dirty="0" smtClean="0"/>
              <a:t> Arts Middle School in Portland, my PTA President shared with me the “Did You Know” YouTube video.</a:t>
            </a:r>
          </a:p>
          <a:p>
            <a:endParaRPr lang="en-US" sz="2800" dirty="0"/>
          </a:p>
          <a:p>
            <a:r>
              <a:rPr lang="en-US" sz="2800" dirty="0" smtClean="0"/>
              <a:t>A couple of slides had a powerful, “eye-opening” effect on me</a:t>
            </a:r>
          </a:p>
          <a:p>
            <a:endParaRPr lang="en-US" sz="2800" dirty="0"/>
          </a:p>
          <a:p>
            <a:r>
              <a:rPr lang="en-US" sz="2800" dirty="0" smtClean="0"/>
              <a:t>These are from the updated version: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9239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2423</TotalTime>
  <Words>1052</Words>
  <Application>Microsoft Macintosh PowerPoint</Application>
  <PresentationFormat>On-screen Show (4:3)</PresentationFormat>
  <Paragraphs>136</Paragraphs>
  <Slides>33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Urban Pop</vt:lpstr>
      <vt:lpstr>How one Oregon high school* is preparing its students for the 21st Century</vt:lpstr>
      <vt:lpstr>PowerPoint Presentation</vt:lpstr>
      <vt:lpstr>* One Oregon high school</vt:lpstr>
      <vt:lpstr>Objectives</vt:lpstr>
      <vt:lpstr>The What, Who, Why of 21st Century Skills</vt:lpstr>
      <vt:lpstr>21st Century Skills today</vt:lpstr>
      <vt:lpstr>Partnership of 21st century skills</vt:lpstr>
      <vt:lpstr>P21’s mission</vt:lpstr>
      <vt:lpstr>I bet you did know…</vt:lpstr>
      <vt:lpstr>Did you know</vt:lpstr>
      <vt:lpstr>Did you know</vt:lpstr>
      <vt:lpstr>Did you know</vt:lpstr>
      <vt:lpstr>Did you know</vt:lpstr>
      <vt:lpstr>Did you know</vt:lpstr>
      <vt:lpstr>My “did you know” epiphany</vt:lpstr>
      <vt:lpstr>thoughts</vt:lpstr>
      <vt:lpstr>My theory of action</vt:lpstr>
      <vt:lpstr>Guiding principle #1 - Ownership</vt:lpstr>
      <vt:lpstr>Guiding Principle #2 – 4 C’s</vt:lpstr>
      <vt:lpstr>Guiding Principle #3</vt:lpstr>
      <vt:lpstr>Guiding principle #4</vt:lpstr>
      <vt:lpstr>Putting the principles to the test</vt:lpstr>
      <vt:lpstr>Keyboarding…mid-1980s</vt:lpstr>
      <vt:lpstr>1 year after high school</vt:lpstr>
      <vt:lpstr>Today?</vt:lpstr>
      <vt:lpstr>But there’s no time…</vt:lpstr>
      <vt:lpstr>SILVER School’s essential question:</vt:lpstr>
      <vt:lpstr>Ownership</vt:lpstr>
      <vt:lpstr>4 C’s</vt:lpstr>
      <vt:lpstr>Engagement and relevance</vt:lpstr>
      <vt:lpstr>High tech high</vt:lpstr>
      <vt:lpstr>Science Leadership Academy</vt:lpstr>
      <vt:lpstr>resources</vt:lpstr>
    </vt:vector>
  </TitlesOfParts>
  <Company>Silver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one Oregon high school* is preparing its students for the 21st Century</dc:title>
  <dc:creator>Eric Bergmann</dc:creator>
  <cp:lastModifiedBy>Eric Bergmann</cp:lastModifiedBy>
  <cp:revision>33</cp:revision>
  <dcterms:created xsi:type="dcterms:W3CDTF">2013-10-11T23:01:13Z</dcterms:created>
  <dcterms:modified xsi:type="dcterms:W3CDTF">2013-10-18T19:02:40Z</dcterms:modified>
</cp:coreProperties>
</file>