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403" r:id="rId2"/>
    <p:sldId id="394" r:id="rId3"/>
    <p:sldId id="271" r:id="rId4"/>
    <p:sldId id="301" r:id="rId5"/>
    <p:sldId id="352" r:id="rId6"/>
    <p:sldId id="302" r:id="rId7"/>
    <p:sldId id="303" r:id="rId8"/>
    <p:sldId id="353" r:id="rId9"/>
    <p:sldId id="354" r:id="rId10"/>
    <p:sldId id="304" r:id="rId11"/>
    <p:sldId id="260" r:id="rId12"/>
    <p:sldId id="261" r:id="rId13"/>
    <p:sldId id="262" r:id="rId14"/>
    <p:sldId id="351" r:id="rId15"/>
    <p:sldId id="350" r:id="rId16"/>
    <p:sldId id="263" r:id="rId17"/>
    <p:sldId id="393" r:id="rId18"/>
    <p:sldId id="360" r:id="rId19"/>
    <p:sldId id="401" r:id="rId20"/>
    <p:sldId id="4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55062" autoAdjust="0"/>
  </p:normalViewPr>
  <p:slideViewPr>
    <p:cSldViewPr>
      <p:cViewPr varScale="1">
        <p:scale>
          <a:sx n="29" d="100"/>
          <a:sy n="29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99A3-8C5B-43EE-94B8-06918691528B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AFF2-7C9F-4D26-B6C2-BB08E28D61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4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5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 must have knowledge of domain specific and high-utility academic language which is important to the meaning of a piece of complex text, if I am to fully understand it.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2C26F2-6680-401E-94B4-C1ED1C8CE70C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2996BD-F508-F347-98B7-313B7DE7DD45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aseline="0" dirty="0" smtClean="0"/>
              <a:t>Dr</a:t>
            </a:r>
            <a:r>
              <a:rPr lang="en-US" baseline="0" dirty="0" smtClean="0"/>
              <a:t>. Doug Fisher, is one of the leading thinkers around the topic of close reading.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CCSS Anchor Standard 1 requires students to “closely read” text.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208EA4-8BE6-3D42-93ED-A717570561D5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Close Reading involves deep access to text</a:t>
            </a:r>
            <a:r>
              <a:rPr lang="en-US" baseline="0" dirty="0" smtClean="0"/>
              <a:t> . . 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717E1C-F07A-4A4D-98EB-1EFEC35CE8BB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…. and getting at the heart of the author’s message.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Fisher provided this</a:t>
            </a:r>
            <a:r>
              <a:rPr lang="en-US" baseline="0" dirty="0" smtClean="0"/>
              <a:t> Close Reading </a:t>
            </a:r>
            <a:r>
              <a:rPr lang="en-US" baseline="0" dirty="0" smtClean="0"/>
              <a:t>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2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behaviors </a:t>
            </a:r>
            <a:r>
              <a:rPr lang="en-US" dirty="0" smtClean="0"/>
              <a:t>our </a:t>
            </a:r>
            <a:r>
              <a:rPr lang="en-US" dirty="0" smtClean="0"/>
              <a:t>students should practice during Close Reading.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6753B8-A834-D046-951A-A3D8A511B9BD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As we teach Close Reading with Reading Wonders, these are items we should practice.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48A16-DD78-9A4D-8AB0-912AE9629B5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key point of CCSS focus with</a:t>
            </a:r>
            <a:r>
              <a:rPr lang="en-US" baseline="0" dirty="0" smtClean="0"/>
              <a:t> Reading Wonders is to value the power of Collaborative Conversation.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C7A162-8FDE-424A-82E3-3CC2365711D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9C271CA6-2D71-4EC2-80E1-B0DE1EA3A6F2}" type="slidenum">
              <a:rPr lang="en-US" sz="1200">
                <a:latin typeface="+mn-lt"/>
              </a:rPr>
              <a:pPr algn="r" eaLnBrk="1" hangingPunct="1">
                <a:defRPr/>
              </a:pPr>
              <a:t>18</a:t>
            </a:fld>
            <a:endParaRPr lang="en-US" sz="1200" dirty="0">
              <a:latin typeface="+mn-lt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Collaboration is a key element in this model for student </a:t>
            </a:r>
            <a:r>
              <a:rPr lang="en-US" dirty="0" smtClean="0"/>
              <a:t>success</a:t>
            </a:r>
            <a:r>
              <a:rPr lang="en-US" dirty="0" smtClean="0"/>
              <a:t>,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Speaking and Listening Standards </a:t>
            </a:r>
            <a:r>
              <a:rPr lang="en-US" dirty="0" smtClean="0"/>
              <a:t>inform</a:t>
            </a:r>
            <a:r>
              <a:rPr lang="en-US" baseline="0" dirty="0" smtClean="0"/>
              <a:t> instruction related </a:t>
            </a:r>
            <a:r>
              <a:rPr lang="en-US" baseline="0" dirty="0" smtClean="0"/>
              <a:t>to </a:t>
            </a:r>
            <a:r>
              <a:rPr lang="en-US" baseline="0" smtClean="0"/>
              <a:t>Collaborative </a:t>
            </a:r>
            <a:r>
              <a:rPr lang="en-US" baseline="0" smtClean="0"/>
              <a:t>Conversations.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9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CCSS defined Foundational Skills.</a:t>
            </a:r>
          </a:p>
          <a:p>
            <a:endParaRPr lang="en-US" dirty="0" smtClean="0"/>
          </a:p>
          <a:p>
            <a:r>
              <a:rPr lang="en-US" dirty="0" smtClean="0"/>
              <a:t>Phonemic and Phonological  Awareness</a:t>
            </a:r>
          </a:p>
          <a:p>
            <a:r>
              <a:rPr lang="en-US" dirty="0" smtClean="0"/>
              <a:t>Phonics</a:t>
            </a:r>
          </a:p>
          <a:p>
            <a:r>
              <a:rPr lang="en-US" dirty="0" smtClean="0"/>
              <a:t>Fluency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44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7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these slides to unpack the elements of text complexity.</a:t>
            </a:r>
          </a:p>
          <a:p>
            <a:endParaRPr lang="en-US" dirty="0" smtClean="0"/>
          </a:p>
          <a:p>
            <a:r>
              <a:rPr lang="en-US" dirty="0" smtClean="0"/>
              <a:t>If we are to use more complex texts to teach our students than ever before, we must know, and be able to coach for each element of text</a:t>
            </a:r>
            <a:r>
              <a:rPr lang="en-US" baseline="0" dirty="0" smtClean="0"/>
              <a:t> complexity.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5AFF2-7C9F-4D26-B6C2-BB08E28D61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5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If I know my purposes</a:t>
            </a:r>
            <a:r>
              <a:rPr lang="en-US" baseline="0" dirty="0" smtClean="0"/>
              <a:t> as a readers, and the author’s purposes for writing, then I can </a:t>
            </a:r>
            <a:r>
              <a:rPr lang="en-US" baseline="0" dirty="0" smtClean="0"/>
              <a:t>access more </a:t>
            </a:r>
            <a:r>
              <a:rPr lang="en-US" baseline="0" dirty="0" smtClean="0"/>
              <a:t>complex texts.</a:t>
            </a: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C25533-0CA6-4A7A-BB5E-5B6BB1075D53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If I am aware of how the text is organized, then I can access more complex content</a:t>
            </a:r>
            <a:r>
              <a:rPr lang="en-US" baseline="0" dirty="0" smtClean="0"/>
              <a:t> and texts.</a:t>
            </a: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C25533-0CA6-4A7A-BB5E-5B6BB1075D53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If I am aware of the</a:t>
            </a:r>
            <a:r>
              <a:rPr lang="en-US" baseline="0" dirty="0" smtClean="0"/>
              <a:t> sentence structure in a complex selection, it is more accessible.</a:t>
            </a:r>
            <a:endParaRPr lang="en-US" dirty="0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F8A873-621D-42A8-B2E2-B064049EDB07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If I am aware of the traits of a specific genre, then complex</a:t>
            </a:r>
            <a:r>
              <a:rPr lang="en-US" baseline="0" dirty="0" smtClean="0"/>
              <a:t> within that genre is made more accessible.</a:t>
            </a:r>
            <a:endParaRPr lang="en-US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B5AD2D-7E0C-467B-8E09-D56764F82066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If I know that I must carry information or content from what part of the read to another, or between texts, then I am more apt to be able to comprehend</a:t>
            </a:r>
            <a:r>
              <a:rPr lang="en-US" baseline="0" dirty="0" smtClean="0"/>
              <a:t> complex text.</a:t>
            </a:r>
            <a:endParaRPr lang="en-US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B5AD2D-7E0C-467B-8E09-D56764F82066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 must have prior knowledge that</a:t>
            </a:r>
            <a:r>
              <a:rPr lang="en-US" baseline="0" dirty="0" smtClean="0"/>
              <a:t> can be connected to the content of a complex text, if I am to be able to fully access it.</a:t>
            </a:r>
            <a:endParaRPr lang="en-US" dirty="0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F8A873-621D-42A8-B2E2-B064049EDB07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23984F-95C2-4A63-83D0-9245B847D9E9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312EC9F-3956-4267-B0B5-731E995D66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../Reading%20Wonders%20-%20Literature%20Loop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n_slagle\AppData\Local\Microsoft\Windows\Temporary Internet Files\Content.IE5\9W5KUGDW\MP900316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0886" y="5973762"/>
            <a:ext cx="9144000" cy="88423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4"/>
                </a:solidFill>
                <a:latin typeface="Century Gothic" pitchFamily="34" charset="0"/>
              </a:rPr>
              <a:t>k</a:t>
            </a:r>
            <a:r>
              <a:rPr lang="en-US" b="1" dirty="0" smtClean="0">
                <a:solidFill>
                  <a:schemeClr val="accent4"/>
                </a:solidFill>
                <a:latin typeface="Century Gothic" pitchFamily="34" charset="0"/>
              </a:rPr>
              <a:t>eys for leaders</a:t>
            </a:r>
            <a:endParaRPr lang="en-US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8069" y="-10456"/>
            <a:ext cx="563327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ohn.slagle@mheducation.com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79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82826" y="2373313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specific vocabulary</a:t>
            </a:r>
            <a:endParaRPr lang="en-US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6896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text complexity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762000" y="5595257"/>
            <a:ext cx="4360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access</a:t>
            </a:r>
            <a:r>
              <a:rPr lang="en-US" sz="3200" b="1" i="1" dirty="0" smtClean="0">
                <a:solidFill>
                  <a:schemeClr val="accent4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5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91007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16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reading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966424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accent4"/>
                </a:solidFill>
                <a:latin typeface="Century Gothic" pitchFamily="34" charset="0"/>
              </a:rPr>
              <a:t>c</a:t>
            </a:r>
            <a:r>
              <a:rPr lang="en-US" sz="5400" b="1" dirty="0" smtClean="0">
                <a:solidFill>
                  <a:schemeClr val="accent4"/>
                </a:solidFill>
                <a:latin typeface="Century Gothic" pitchFamily="34" charset="0"/>
              </a:rPr>
              <a:t>lose reading</a:t>
            </a:r>
          </a:p>
          <a:p>
            <a:pPr algn="ctr"/>
            <a:r>
              <a:rPr lang="en-US" sz="5400" b="1" dirty="0">
                <a:solidFill>
                  <a:schemeClr val="accent4"/>
                </a:solidFill>
                <a:latin typeface="Century Gothic" pitchFamily="34" charset="0"/>
              </a:rPr>
              <a:t>d</a:t>
            </a:r>
            <a:r>
              <a:rPr lang="en-US" sz="5400" b="1" dirty="0" smtClean="0">
                <a:solidFill>
                  <a:schemeClr val="accent4"/>
                </a:solidFill>
                <a:latin typeface="Century Gothic" pitchFamily="34" charset="0"/>
              </a:rPr>
              <a:t>r. doug fisher</a:t>
            </a:r>
            <a:endParaRPr lang="en-US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98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re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725">
            <a:off x="4660346" y="1273528"/>
            <a:ext cx="3886200" cy="35639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799" y="685800"/>
            <a:ext cx="4054475" cy="501675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dirty="0" smtClean="0">
                <a:solidFill>
                  <a:schemeClr val="accent4"/>
                </a:solidFill>
                <a:latin typeface="Century Gothic" pitchFamily="34" charset="0"/>
              </a:rPr>
              <a:t>“</a:t>
            </a:r>
            <a:r>
              <a:rPr lang="en-US" altLang="ja-JP" sz="4000" dirty="0">
                <a:solidFill>
                  <a:schemeClr val="accent4"/>
                </a:solidFill>
                <a:latin typeface="Century Gothic" pitchFamily="34" charset="0"/>
              </a:rPr>
              <a:t>e</a:t>
            </a:r>
            <a:r>
              <a:rPr lang="en-US" sz="4000" dirty="0" smtClean="0">
                <a:solidFill>
                  <a:schemeClr val="accent4"/>
                </a:solidFill>
                <a:latin typeface="Century Gothic" pitchFamily="34" charset="0"/>
              </a:rPr>
              <a:t>very </a:t>
            </a:r>
            <a:r>
              <a:rPr lang="en-US" sz="4000" dirty="0">
                <a:solidFill>
                  <a:schemeClr val="accent4"/>
                </a:solidFill>
                <a:latin typeface="Century Gothic" pitchFamily="34" charset="0"/>
              </a:rPr>
              <a:t>book has a skeleton hidden between its covers. </a:t>
            </a:r>
            <a:r>
              <a:rPr lang="en-US" sz="4000" dirty="0" smtClean="0">
                <a:solidFill>
                  <a:schemeClr val="accent4"/>
                </a:solidFill>
                <a:latin typeface="Century Gothic" pitchFamily="34" charset="0"/>
              </a:rPr>
              <a:t>your </a:t>
            </a:r>
            <a:r>
              <a:rPr lang="en-US" sz="4000" dirty="0">
                <a:solidFill>
                  <a:schemeClr val="accent4"/>
                </a:solidFill>
                <a:latin typeface="Century Gothic" pitchFamily="34" charset="0"/>
              </a:rPr>
              <a:t>job as an analytic reader is to find it.</a:t>
            </a:r>
            <a:r>
              <a:rPr lang="ja-JP" altLang="en-US" sz="4000" dirty="0">
                <a:solidFill>
                  <a:schemeClr val="accent4"/>
                </a:solidFill>
                <a:latin typeface="Century Gothic" pitchFamily="34" charset="0"/>
              </a:rPr>
              <a:t>”</a:t>
            </a:r>
            <a:endParaRPr lang="en-US" sz="44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06740" y="6400800"/>
            <a:ext cx="263726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dler &amp;van dore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85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x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744"/>
            <a:ext cx="9198429" cy="78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99" y="1376065"/>
            <a:ext cx="3510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/>
                </a:solidFill>
                <a:latin typeface="Century Gothic" pitchFamily="34" charset="0"/>
              </a:rPr>
              <a:t>x-ray texts</a:t>
            </a:r>
          </a:p>
        </p:txBody>
      </p:sp>
    </p:spTree>
    <p:extLst>
      <p:ext uri="{BB962C8B-B14F-4D97-AF65-F5344CB8AC3E}">
        <p14:creationId xmlns:p14="http://schemas.microsoft.com/office/powerpoint/2010/main" val="4090285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CCSS Close Reading Design</a:t>
            </a:r>
          </a:p>
        </p:txBody>
      </p:sp>
      <p:pic>
        <p:nvPicPr>
          <p:cNvPr id="4" name="Picture 3" descr="the-next-step_image-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448800" cy="7162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92629"/>
            <a:ext cx="8077200" cy="4953000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●read the text-what is the author saying?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●reread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the text for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purposes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collaborative conversations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●reread the text multiple times, using tools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sk &amp; answer questions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●write about the readings</a:t>
            </a:r>
          </a:p>
          <a:p>
            <a:pPr lvl="1">
              <a:buFont typeface="Wingdings" pitchFamily="2" charset="2"/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close reading protocol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2" descr="Maravilla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1711" y="93406"/>
            <a:ext cx="2000260" cy="7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384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4191000" y="1624152"/>
            <a:ext cx="4572000" cy="45259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b="1" dirty="0">
                <a:solidFill>
                  <a:schemeClr val="accent1"/>
                </a:solidFill>
                <a:latin typeface="Century Gothic" pitchFamily="34" charset="0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latin typeface="Century Gothic" pitchFamily="34" charset="0"/>
              </a:rPr>
              <a:t>eep our eyes on the text to read the content very carefully, paying attention to details</a:t>
            </a:r>
          </a:p>
          <a:p>
            <a:pPr eaLnBrk="1" hangingPunct="1"/>
            <a:r>
              <a:rPr lang="en-US" sz="2800" b="1" dirty="0">
                <a:solidFill>
                  <a:schemeClr val="accent1"/>
                </a:solidFill>
                <a:latin typeface="Century Gothic" pitchFamily="34" charset="0"/>
              </a:rPr>
              <a:t>s</a:t>
            </a:r>
            <a:r>
              <a:rPr lang="en-US" sz="2800" b="1" dirty="0" smtClean="0">
                <a:solidFill>
                  <a:schemeClr val="accent1"/>
                </a:solidFill>
                <a:latin typeface="Century Gothic" pitchFamily="34" charset="0"/>
              </a:rPr>
              <a:t>tress engaging with texts of sufficient complexity </a:t>
            </a:r>
          </a:p>
          <a:p>
            <a:pPr eaLnBrk="1" hangingPunct="1"/>
            <a:r>
              <a:rPr lang="en-US" sz="2800" b="1" dirty="0">
                <a:solidFill>
                  <a:schemeClr val="accent1"/>
                </a:solidFill>
                <a:latin typeface="Century Gothic" pitchFamily="34" charset="0"/>
              </a:rPr>
              <a:t>f</a:t>
            </a:r>
            <a:r>
              <a:rPr lang="en-US" sz="2800" b="1" dirty="0" smtClean="0">
                <a:solidFill>
                  <a:schemeClr val="accent1"/>
                </a:solidFill>
                <a:latin typeface="Century Gothic" pitchFamily="34" charset="0"/>
              </a:rPr>
              <a:t>ocus on examining a text’s meaning thoroughly and methodically</a:t>
            </a:r>
          </a:p>
          <a:p>
            <a:pPr eaLnBrk="1" hangingPunct="1"/>
            <a:r>
              <a:rPr lang="en-US" sz="2800" b="1" dirty="0">
                <a:solidFill>
                  <a:schemeClr val="accent1"/>
                </a:solidFill>
                <a:latin typeface="Century Gothic" pitchFamily="34" charset="0"/>
              </a:rPr>
              <a:t>r</a:t>
            </a:r>
            <a:r>
              <a:rPr lang="en-US" sz="2800" b="1" dirty="0" smtClean="0">
                <a:solidFill>
                  <a:schemeClr val="accent1"/>
                </a:solidFill>
                <a:latin typeface="Century Gothic" pitchFamily="34" charset="0"/>
              </a:rPr>
              <a:t>equire active thinking and analyzing of the content to make decisions. </a:t>
            </a:r>
          </a:p>
          <a:p>
            <a:pPr marL="0" indent="0" eaLnBrk="1" hangingPunct="1">
              <a:buNone/>
            </a:pPr>
            <a:endParaRPr lang="en-US" sz="24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886" y="6150114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</a:t>
            </a:r>
            <a:r>
              <a:rPr lang="en-US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ractice during a close </a:t>
            </a:r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eading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4" descr="photo-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766456" cy="3273878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473305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886" y="6150114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</a:t>
            </a:r>
            <a:r>
              <a:rPr lang="en-US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ractice during a close </a:t>
            </a:r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eading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69925" y="2409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Census-reading-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5" y="-134939"/>
            <a:ext cx="9296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108" y="457200"/>
            <a:ext cx="4261304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u</a:t>
            </a:r>
            <a:r>
              <a:rPr lang="en-US" sz="3200" dirty="0" smtClean="0">
                <a:solidFill>
                  <a:prstClr val="white"/>
                </a:solidFill>
                <a:latin typeface="Century Gothic" pitchFamily="34" charset="0"/>
              </a:rPr>
              <a:t>se </a:t>
            </a:r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a short passage</a:t>
            </a:r>
            <a:endParaRPr lang="en-US" sz="3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398" y="3429000"/>
            <a:ext cx="607089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i</a:t>
            </a:r>
            <a:r>
              <a:rPr lang="en-US" sz="3200" dirty="0" smtClean="0">
                <a:solidFill>
                  <a:prstClr val="white"/>
                </a:solidFill>
                <a:latin typeface="Century Gothic" pitchFamily="34" charset="0"/>
              </a:rPr>
              <a:t>nvite &amp; include collaboration</a:t>
            </a:r>
            <a:r>
              <a:rPr lang="en-US" sz="3200" b="1" dirty="0" smtClean="0">
                <a:solidFill>
                  <a:prstClr val="white"/>
                </a:solidFill>
                <a:latin typeface="Optima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Optima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3284" y="2696874"/>
            <a:ext cx="6060007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  <a:cs typeface="Optima"/>
              </a:rPr>
              <a:t>p</a:t>
            </a:r>
            <a:r>
              <a:rPr lang="en-US" sz="3200" dirty="0" smtClean="0">
                <a:solidFill>
                  <a:prstClr val="white"/>
                </a:solidFill>
                <a:latin typeface="Century Gothic" pitchFamily="34" charset="0"/>
                <a:cs typeface="Optima"/>
              </a:rPr>
              <a:t>ractice fierce intentionality</a:t>
            </a:r>
            <a:endParaRPr lang="en-US" sz="3200" dirty="0">
              <a:solidFill>
                <a:prstClr val="black"/>
              </a:solidFill>
              <a:latin typeface="Century Gothic" pitchFamily="34" charset="0"/>
              <a:cs typeface="Optim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399" y="4267200"/>
            <a:ext cx="607089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a</a:t>
            </a:r>
            <a:r>
              <a:rPr lang="en-US" sz="3200" dirty="0" smtClean="0">
                <a:solidFill>
                  <a:prstClr val="white"/>
                </a:solidFill>
                <a:latin typeface="Century Gothic" pitchFamily="34" charset="0"/>
              </a:rPr>
              <a:t>sk text-dependent </a:t>
            </a:r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questions</a:t>
            </a:r>
            <a:endParaRPr lang="en-US" sz="3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5029200"/>
            <a:ext cx="81534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h</a:t>
            </a:r>
            <a:r>
              <a:rPr lang="en-US" sz="3200" dirty="0" smtClean="0">
                <a:solidFill>
                  <a:prstClr val="white"/>
                </a:solidFill>
                <a:latin typeface="Century Gothic" pitchFamily="34" charset="0"/>
              </a:rPr>
              <a:t>onor the power of productive struggle</a:t>
            </a:r>
            <a:endParaRPr lang="en-US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8437" y="1981200"/>
            <a:ext cx="4223656" cy="58477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dirty="0">
                <a:solidFill>
                  <a:prstClr val="white"/>
                </a:solidFill>
                <a:latin typeface="Century Gothic" pitchFamily="34" charset="0"/>
                <a:cs typeface="Optima"/>
              </a:rPr>
              <a:t>r</a:t>
            </a:r>
            <a:r>
              <a:rPr lang="en-US" altLang="ja-JP" sz="3200" dirty="0" smtClean="0">
                <a:solidFill>
                  <a:prstClr val="white"/>
                </a:solidFill>
                <a:latin typeface="Century Gothic" pitchFamily="34" charset="0"/>
                <a:cs typeface="Optima"/>
              </a:rPr>
              <a:t>ead </a:t>
            </a:r>
            <a:r>
              <a:rPr lang="en-US" altLang="ja-JP" sz="3200" dirty="0">
                <a:solidFill>
                  <a:prstClr val="white"/>
                </a:solidFill>
                <a:latin typeface="Century Gothic" pitchFamily="34" charset="0"/>
                <a:cs typeface="Optima"/>
              </a:rPr>
              <a:t>with a </a:t>
            </a:r>
            <a:r>
              <a:rPr lang="en-US" altLang="ja-JP" sz="3200" dirty="0" smtClean="0">
                <a:solidFill>
                  <a:prstClr val="white"/>
                </a:solidFill>
                <a:latin typeface="Century Gothic" pitchFamily="34" charset="0"/>
                <a:cs typeface="Optima"/>
              </a:rPr>
              <a:t>pencil</a:t>
            </a:r>
            <a:endParaRPr lang="en-US" sz="3200" dirty="0">
              <a:solidFill>
                <a:prstClr val="black"/>
              </a:solidFill>
              <a:latin typeface="Century Gothic" pitchFamily="34" charset="0"/>
              <a:cs typeface="Optima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2108" y="1219200"/>
            <a:ext cx="4256315" cy="58477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prstClr val="white"/>
                </a:solidFill>
                <a:latin typeface="Century Gothic" pitchFamily="34" charset="0"/>
              </a:rPr>
              <a:t>read and re-read</a:t>
            </a:r>
            <a:r>
              <a:rPr lang="en-US" sz="3200" b="1" dirty="0" smtClean="0">
                <a:solidFill>
                  <a:prstClr val="white"/>
                </a:solidFill>
                <a:latin typeface="Optima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2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Sea_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-762000" y="4800600"/>
            <a:ext cx="9144000" cy="18774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r</a:t>
            </a:r>
            <a:r>
              <a:rPr lang="en-US" altLang="ja-JP" sz="4400" b="1" dirty="0" smtClean="0">
                <a:solidFill>
                  <a:srgbClr val="FFFFFF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eading and w</a:t>
            </a:r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riting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float on a sea of talk</a:t>
            </a:r>
            <a:r>
              <a:rPr lang="en-US" sz="4000" b="1" dirty="0" smtClean="0">
                <a:solidFill>
                  <a:srgbClr val="FFFFFF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FFFFF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James Britton</a:t>
            </a:r>
            <a:endParaRPr lang="en-US" sz="4000" dirty="0" smtClean="0">
              <a:solidFill>
                <a:srgbClr val="FFFFFF"/>
              </a:solidFill>
              <a:latin typeface="Century Gothic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43999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collaborative conversations</a:t>
            </a:r>
          </a:p>
        </p:txBody>
      </p:sp>
    </p:spTree>
    <p:extLst>
      <p:ext uri="{BB962C8B-B14F-4D97-AF65-F5344CB8AC3E}">
        <p14:creationId xmlns:p14="http://schemas.microsoft.com/office/powerpoint/2010/main" val="685427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3352800" y="1066800"/>
            <a:ext cx="3733800" cy="3733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latin typeface="Calibri" pitchFamily="34" charset="0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 rot="10800000">
            <a:off x="990600" y="1066800"/>
            <a:ext cx="3733800" cy="3733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latin typeface="Calibri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3788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i="1" dirty="0">
                <a:latin typeface="Century Gothic" pitchFamily="34" charset="0"/>
              </a:rPr>
              <a:t>TEACHER RESPONSIBILITY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352800" y="4876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Century Gothic" pitchFamily="34" charset="0"/>
              </a:rPr>
              <a:t>STUDENT RESPONSIBILITY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685800" y="1752600"/>
            <a:ext cx="7391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676400" y="1143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latin typeface="Century Gothic" pitchFamily="34" charset="0"/>
              </a:rPr>
              <a:t>Focus Lesson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609600" y="2819400"/>
            <a:ext cx="7391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533400" y="3886200"/>
            <a:ext cx="7391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i="1" dirty="0">
                <a:latin typeface="Century Gothic" pitchFamily="34" charset="0"/>
              </a:rPr>
              <a:t>Guided Instruction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927725" y="1127125"/>
            <a:ext cx="1119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“I do it”</a:t>
            </a:r>
            <a:endParaRPr lang="en-US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248400" y="2133600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“We do it”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705600" y="2971800"/>
            <a:ext cx="1502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“You do it 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  together”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870325" y="295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>
              <a:latin typeface="Times" pitchFamily="18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176968" y="3154363"/>
            <a:ext cx="2212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i="1" dirty="0">
                <a:latin typeface="Century Gothic" pitchFamily="34" charset="0"/>
              </a:rPr>
              <a:t>Collaborative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3886200" y="4191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>
              <a:latin typeface="Times" pitchFamily="18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4141698" y="4038600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i="1" dirty="0">
                <a:latin typeface="Century Gothic" pitchFamily="34" charset="0"/>
              </a:rPr>
              <a:t>Independent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7086600" y="4038600"/>
            <a:ext cx="13997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“You do it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   alone”</a:t>
            </a:r>
            <a:endParaRPr lang="en-US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304800" y="5334000"/>
            <a:ext cx="86106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A Model for Success for All Students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260924" y="6411686"/>
            <a:ext cx="94288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fisher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26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0"/>
            <a:ext cx="7620000" cy="1600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What are</a:t>
            </a:r>
            <a:b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Collaborative Conversations?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Century Gothic" pitchFamily="34" charset="0"/>
              </a:rPr>
              <a:t>Multiple exchanges between students and peers as well as students and adults</a:t>
            </a:r>
          </a:p>
          <a:p>
            <a:endParaRPr lang="en-US" sz="20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Century Gothic" pitchFamily="34" charset="0"/>
              </a:rPr>
              <a:t>Conversations are centered on grade level texts and topics - p</a:t>
            </a:r>
            <a:r>
              <a:rPr lang="en-US" sz="1800" b="1" dirty="0" smtClean="0">
                <a:solidFill>
                  <a:schemeClr val="accent1"/>
                </a:solidFill>
                <a:latin typeface="Century Gothic" pitchFamily="34" charset="0"/>
              </a:rPr>
              <a:t>roviding opportunities for students to practice new vocabulary, especially content-specific vocabulary. </a:t>
            </a:r>
            <a:endParaRPr lang="en-US" sz="24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0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Century Gothic" pitchFamily="34" charset="0"/>
              </a:rPr>
              <a:t>Follow rules for discussion, such as listening to others and taking turns speaking. </a:t>
            </a:r>
          </a:p>
          <a:p>
            <a:pPr>
              <a:buFont typeface="Arial" charset="0"/>
              <a:buNone/>
            </a:pPr>
            <a:endParaRPr lang="en-US" sz="20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Century Gothic" pitchFamily="34" charset="0"/>
              </a:rPr>
              <a:t>Asking and answering questions to confirm </a:t>
            </a: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entury Gothic" pitchFamily="34" charset="0"/>
              </a:rPr>
              <a:t>     understanding of key details and seek clarification</a:t>
            </a:r>
          </a:p>
        </p:txBody>
      </p:sp>
    </p:spTree>
    <p:extLst>
      <p:ext uri="{BB962C8B-B14F-4D97-AF65-F5344CB8AC3E}">
        <p14:creationId xmlns:p14="http://schemas.microsoft.com/office/powerpoint/2010/main" val="2315861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1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498" y="67270"/>
            <a:ext cx="61302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  <a:latin typeface="Century Gothic" pitchFamily="34" charset="0"/>
              </a:rPr>
              <a:t>building</a:t>
            </a:r>
          </a:p>
          <a:p>
            <a:r>
              <a:rPr lang="en-US" sz="5400" b="1" dirty="0" smtClean="0">
                <a:solidFill>
                  <a:schemeClr val="accent4"/>
                </a:solidFill>
                <a:latin typeface="Century Gothic" pitchFamily="34" charset="0"/>
              </a:rPr>
              <a:t>foundational skills</a:t>
            </a:r>
            <a:endParaRPr lang="en-US" sz="54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23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n_slagle\AppData\Local\Microsoft\Windows\Temporary Internet Files\Content.IE5\1F04OHHO\MP900408893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64" y="457200"/>
            <a:ext cx="9144000" cy="88423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4"/>
                </a:solidFill>
                <a:latin typeface="Century Gothic" pitchFamily="34" charset="0"/>
              </a:rPr>
              <a:t>w</a:t>
            </a:r>
            <a:r>
              <a:rPr lang="en-US" b="1" dirty="0" smtClean="0">
                <a:solidFill>
                  <a:schemeClr val="accent4"/>
                </a:solidFill>
                <a:latin typeface="Century Gothic" pitchFamily="34" charset="0"/>
              </a:rPr>
              <a:t>riting to sources</a:t>
            </a:r>
            <a:endParaRPr lang="en-US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n_slagle\AppData\Local\Microsoft\Windows\Temporary Internet Files\Content.IE5\9W5KUGDW\MP900316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0886" y="5973762"/>
            <a:ext cx="9144000" cy="88423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4"/>
                </a:solidFill>
                <a:latin typeface="Century Gothic" pitchFamily="34" charset="0"/>
              </a:rPr>
              <a:t>accessing complex texts</a:t>
            </a:r>
            <a:endParaRPr lang="en-US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3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673396" y="2373313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</a:rPr>
              <a:t>purpose</a:t>
            </a:r>
            <a:endParaRPr lang="en-US" sz="4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87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t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ext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c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870432" y="5562599"/>
            <a:ext cx="447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access  </a:t>
            </a:r>
            <a:r>
              <a:rPr lang="en-US" sz="3200" b="1" i="1" dirty="0" smtClean="0">
                <a:solidFill>
                  <a:schemeClr val="accent4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6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58349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41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714624" y="2362200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organization</a:t>
            </a:r>
            <a:endParaRPr lang="en-US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87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text complexity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911661" y="5562600"/>
            <a:ext cx="447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access  </a:t>
            </a:r>
            <a:r>
              <a:rPr lang="en-US" sz="3200" b="1" i="1" dirty="0" smtClean="0">
                <a:solidFill>
                  <a:schemeClr val="accent4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6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65955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99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582826" y="2373313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sentence structure</a:t>
            </a:r>
            <a:endParaRPr lang="en-US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6896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text complexity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762000" y="5573486"/>
            <a:ext cx="4245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t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a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ccess</a:t>
            </a:r>
            <a:r>
              <a:rPr lang="en-US" sz="3200" b="1" i="1" dirty="0" smtClean="0">
                <a:solidFill>
                  <a:schemeClr val="accent4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6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11252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53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673396" y="2373313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</a:rPr>
              <a:t>genre</a:t>
            </a:r>
            <a:endParaRPr lang="en-US" sz="4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87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text complexity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762000" y="5562600"/>
            <a:ext cx="447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access  </a:t>
            </a:r>
            <a:r>
              <a:rPr lang="en-US" sz="3200" b="1" i="1" dirty="0" smtClean="0">
                <a:solidFill>
                  <a:schemeClr val="accent4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6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58350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532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582826" y="2362200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connection </a:t>
            </a:r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of </a:t>
            </a: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ideas</a:t>
            </a:r>
            <a:endParaRPr lang="en-US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6896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t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ext complexity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762000" y="5562599"/>
            <a:ext cx="4245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access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6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14" y="5058349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33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582826" y="2362200"/>
            <a:ext cx="3657600" cy="2590800"/>
          </a:xfrm>
          <a:prstGeom prst="rect">
            <a:avLst/>
          </a:prstGeom>
          <a:solidFill>
            <a:schemeClr val="accent1"/>
          </a:solidFill>
          <a:ln w="7620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prior knowledge</a:t>
            </a:r>
            <a:endParaRPr lang="en-US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66896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potential area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of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text complexity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762000" y="5573486"/>
            <a:ext cx="4360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teaching </a:t>
            </a:r>
            <a:r>
              <a:rPr lang="en-US" sz="3200" b="1" dirty="0">
                <a:solidFill>
                  <a:schemeClr val="accent4"/>
                </a:solidFill>
                <a:latin typeface="Century Gothic" pitchFamily="34" charset="0"/>
              </a:rPr>
              <a:t>for </a:t>
            </a:r>
            <a:r>
              <a:rPr lang="en-US" sz="3200" b="1" dirty="0" smtClean="0">
                <a:solidFill>
                  <a:schemeClr val="accent4"/>
                </a:solidFill>
                <a:latin typeface="Century Gothic" pitchFamily="34" charset="0"/>
              </a:rPr>
              <a:t>access</a:t>
            </a:r>
            <a:r>
              <a:rPr lang="en-US" sz="3200" b="1" i="1" dirty="0" smtClean="0">
                <a:solidFill>
                  <a:schemeClr val="accent4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6" name="Picture 2" descr="Marav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1893"/>
            <a:ext cx="249048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31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7691</TotalTime>
  <Words>752</Words>
  <Application>Microsoft Office PowerPoint</Application>
  <PresentationFormat>On-screen Show (4:3)</PresentationFormat>
  <Paragraphs>131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CCSS Close Reading Design</vt:lpstr>
      <vt:lpstr>PowerPoint Presentation</vt:lpstr>
      <vt:lpstr>PowerPoint Presentation</vt:lpstr>
      <vt:lpstr>PowerPoint Presentation</vt:lpstr>
      <vt:lpstr>PowerPoint Presentation</vt:lpstr>
      <vt:lpstr>What are Collaborative Conversations?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reading</dc:title>
  <dc:creator>Slagle, John</dc:creator>
  <cp:lastModifiedBy>Slagle, John</cp:lastModifiedBy>
  <cp:revision>97</cp:revision>
  <dcterms:created xsi:type="dcterms:W3CDTF">2013-05-09T16:19:17Z</dcterms:created>
  <dcterms:modified xsi:type="dcterms:W3CDTF">2013-11-06T16:46:47Z</dcterms:modified>
</cp:coreProperties>
</file>