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2" r:id="rId3"/>
    <p:sldId id="303" r:id="rId4"/>
    <p:sldId id="413" r:id="rId5"/>
    <p:sldId id="415" r:id="rId6"/>
    <p:sldId id="417" r:id="rId7"/>
    <p:sldId id="418" r:id="rId8"/>
    <p:sldId id="416" r:id="rId9"/>
    <p:sldId id="379" r:id="rId10"/>
    <p:sldId id="420" r:id="rId11"/>
    <p:sldId id="408" r:id="rId12"/>
    <p:sldId id="419" r:id="rId13"/>
    <p:sldId id="421" r:id="rId14"/>
    <p:sldId id="422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94224" autoAdjust="0"/>
  </p:normalViewPr>
  <p:slideViewPr>
    <p:cSldViewPr>
      <p:cViewPr>
        <p:scale>
          <a:sx n="66" d="100"/>
          <a:sy n="66" d="100"/>
        </p:scale>
        <p:origin x="-25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40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1D765-8D02-4002-AD65-574DC22CD8D2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EAB22-A430-4E41-9247-7A8351181A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4E8C3-5B2C-46FB-96A4-3711FFC8FAC6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2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65FE2-78EC-4F98-9097-91BF545C7E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design, we are not a curriculum based model</a:t>
            </a:r>
            <a:r>
              <a:rPr lang="en-US" baseline="0" dirty="0" smtClean="0"/>
              <a:t> – but rather, understanding there’s a time and a place for developing softer skills around the edges that help children learn: confidence, enthusiasm, grit, etc. </a:t>
            </a:r>
          </a:p>
          <a:p>
            <a:r>
              <a:rPr lang="en-US" baseline="0" dirty="0" smtClean="0"/>
              <a:t>K-3 initially – moving more to emphasis on </a:t>
            </a:r>
            <a:r>
              <a:rPr lang="en-US" baseline="0" dirty="0" err="1" smtClean="0"/>
              <a:t>PreK</a:t>
            </a:r>
            <a:r>
              <a:rPr lang="en-US" baseline="0" dirty="0" smtClean="0"/>
              <a:t>/K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65FE2-78EC-4F98-9097-91BF545C7E2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65FE2-78EC-4F98-9097-91BF545C7E2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SMART-png (white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7200" y="152400"/>
            <a:ext cx="914400" cy="100132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2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4"/>
            <a:ext cx="2209800" cy="365125"/>
          </a:xfrm>
        </p:spPr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9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4"/>
            <a:ext cx="533400" cy="244476"/>
          </a:xfrm>
        </p:spPr>
        <p:txBody>
          <a:bodyPr/>
          <a:lstStyle/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 descr="vector_blac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72400" y="228600"/>
            <a:ext cx="1117599" cy="121919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6200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vector_blac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48600" y="228600"/>
            <a:ext cx="990600" cy="108065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2"/>
            <a:ext cx="2667000" cy="365125"/>
          </a:xfrm>
        </p:spPr>
        <p:txBody>
          <a:bodyPr rtlCol="0"/>
          <a:lstStyle/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pic>
        <p:nvPicPr>
          <p:cNvPr id="16" name="Picture 15" descr="SMART logo black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29600" y="76200"/>
            <a:ext cx="766135" cy="8382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2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20EC1D-9270-4B75-9739-B1DD748ADBBB}" type="datetimeFigureOut">
              <a:rPr lang="en-US" smtClean="0"/>
              <a:pPr/>
              <a:t>10/17/2013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9BC470-D577-48FD-BEC8-07A5EA5EBF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vector_black.eps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24800" y="152400"/>
            <a:ext cx="977900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962400"/>
            <a:ext cx="64770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Presentation: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 smart approach</a:t>
            </a:r>
            <a:br>
              <a:rPr lang="en-US" dirty="0" smtClean="0">
                <a:latin typeface="Calibri" pitchFamily="34" charset="0"/>
              </a:rPr>
            </a:br>
            <a:r>
              <a:rPr lang="en-US" sz="3600" i="1" cap="none" dirty="0" smtClean="0">
                <a:solidFill>
                  <a:schemeClr val="tx1"/>
                </a:solidFill>
                <a:latin typeface="Calibri" pitchFamily="34" charset="0"/>
              </a:rPr>
              <a:t>Partnering with Schools and Communities to Improve Reading Outcomes for Oregon Children  </a:t>
            </a:r>
            <a:endParaRPr lang="en-US" sz="3600" i="1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COSA Principals Conference – Oct. 21, 2013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101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PreK-3</a:t>
            </a:r>
            <a:r>
              <a:rPr lang="en-US" baseline="30000" dirty="0" smtClean="0"/>
              <a:t>rd</a:t>
            </a:r>
            <a:r>
              <a:rPr lang="en-US" dirty="0" smtClean="0"/>
              <a:t> grade students</a:t>
            </a:r>
          </a:p>
          <a:p>
            <a:r>
              <a:rPr lang="en-US" dirty="0" smtClean="0"/>
              <a:t>Mid-October to mid-May</a:t>
            </a:r>
          </a:p>
          <a:p>
            <a:r>
              <a:rPr lang="en-US" dirty="0" smtClean="0"/>
              <a:t>Volunteers</a:t>
            </a:r>
          </a:p>
          <a:p>
            <a:pPr lvl="1"/>
            <a:r>
              <a:rPr lang="en-US" dirty="0" smtClean="0"/>
              <a:t>Roles: Site Coordinators &amp; Readers</a:t>
            </a:r>
          </a:p>
          <a:p>
            <a:pPr lvl="1"/>
            <a:r>
              <a:rPr lang="en-US" dirty="0" smtClean="0"/>
              <a:t>Screening</a:t>
            </a:r>
          </a:p>
          <a:p>
            <a:pPr lvl="1"/>
            <a:r>
              <a:rPr lang="en-US" dirty="0" smtClean="0"/>
              <a:t>Training </a:t>
            </a:r>
          </a:p>
          <a:p>
            <a:r>
              <a:rPr lang="en-US" dirty="0" smtClean="0"/>
              <a:t>Students </a:t>
            </a:r>
          </a:p>
          <a:p>
            <a:pPr lvl="1"/>
            <a:r>
              <a:rPr lang="en-US" dirty="0" smtClean="0"/>
              <a:t>One hour of consistent, one-on-one reading time weekly</a:t>
            </a:r>
          </a:p>
          <a:p>
            <a:pPr lvl="1"/>
            <a:r>
              <a:rPr lang="en-US" dirty="0" smtClean="0"/>
              <a:t>Choose up to 2 books each month to keep (14 per year)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Partnerships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School partnership established</a:t>
            </a:r>
          </a:p>
          <a:p>
            <a:r>
              <a:rPr lang="en-US" dirty="0" smtClean="0">
                <a:cs typeface="Arial" pitchFamily="34" charset="0"/>
              </a:rPr>
              <a:t>Principal determines priorities for service</a:t>
            </a:r>
          </a:p>
          <a:p>
            <a:r>
              <a:rPr lang="en-US" dirty="0" smtClean="0">
                <a:cs typeface="Arial" pitchFamily="34" charset="0"/>
              </a:rPr>
              <a:t>Teachers select students to participate (in Standard Model) who:  </a:t>
            </a:r>
          </a:p>
          <a:p>
            <a:pPr lvl="1"/>
            <a:r>
              <a:rPr lang="en-US" dirty="0" smtClean="0"/>
              <a:t>Need additional help with comprehension, fluency and accuracy</a:t>
            </a:r>
          </a:p>
          <a:p>
            <a:pPr lvl="1"/>
            <a:r>
              <a:rPr lang="en-US" dirty="0" smtClean="0"/>
              <a:t>Have limited books in the home</a:t>
            </a:r>
          </a:p>
          <a:p>
            <a:pPr lvl="1"/>
            <a:r>
              <a:rPr lang="en-US" dirty="0" smtClean="0"/>
              <a:t>Need of one-on-one relationships with caring adults</a:t>
            </a:r>
          </a:p>
          <a:p>
            <a:pPr lvl="1"/>
            <a:r>
              <a:rPr lang="en-US" dirty="0" smtClean="0"/>
              <a:t>Aren’t served in other programs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Standard SMART</a:t>
            </a:r>
          </a:p>
          <a:p>
            <a:pPr lvl="1"/>
            <a:r>
              <a:rPr lang="en-US" dirty="0" smtClean="0"/>
              <a:t>K-3</a:t>
            </a:r>
          </a:p>
          <a:p>
            <a:pPr lvl="1"/>
            <a:r>
              <a:rPr lang="en-US" dirty="0" smtClean="0"/>
              <a:t>Pull-out model serving students selected to participate </a:t>
            </a:r>
          </a:p>
          <a:p>
            <a:pPr lvl="1"/>
            <a:r>
              <a:rPr lang="en-US" dirty="0" smtClean="0"/>
              <a:t>Two 30-minute reading sessions per week</a:t>
            </a:r>
          </a:p>
          <a:p>
            <a:r>
              <a:rPr lang="en-US" dirty="0" err="1" smtClean="0"/>
              <a:t>PreK</a:t>
            </a:r>
            <a:r>
              <a:rPr lang="en-US" dirty="0" smtClean="0"/>
              <a:t> SMART</a:t>
            </a:r>
          </a:p>
          <a:p>
            <a:pPr lvl="1"/>
            <a:r>
              <a:rPr lang="en-US" dirty="0" err="1" smtClean="0"/>
              <a:t>PreK</a:t>
            </a:r>
            <a:r>
              <a:rPr lang="en-US" dirty="0" smtClean="0"/>
              <a:t> only </a:t>
            </a:r>
          </a:p>
          <a:p>
            <a:pPr lvl="1"/>
            <a:r>
              <a:rPr lang="en-US" dirty="0" smtClean="0"/>
              <a:t>Serves entire classroom </a:t>
            </a:r>
          </a:p>
          <a:p>
            <a:pPr lvl="1"/>
            <a:r>
              <a:rPr lang="en-US" dirty="0" smtClean="0"/>
              <a:t>Three 15- to 20-minute reading sessions per week </a:t>
            </a:r>
          </a:p>
          <a:p>
            <a:r>
              <a:rPr lang="en-US" dirty="0" smtClean="0"/>
              <a:t>KSMART</a:t>
            </a:r>
          </a:p>
          <a:p>
            <a:pPr lvl="1"/>
            <a:r>
              <a:rPr lang="en-US" dirty="0" smtClean="0"/>
              <a:t>Kindergarten only </a:t>
            </a:r>
          </a:p>
          <a:p>
            <a:pPr lvl="1"/>
            <a:r>
              <a:rPr lang="en-US" dirty="0" smtClean="0"/>
              <a:t>Serves entire classroom </a:t>
            </a:r>
          </a:p>
          <a:p>
            <a:pPr lvl="1"/>
            <a:r>
              <a:rPr lang="en-US" dirty="0" smtClean="0"/>
              <a:t>Three 15- to 20-minute reading sessions per week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with the Times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 err="1" smtClean="0"/>
              <a:t>PreK</a:t>
            </a:r>
            <a:r>
              <a:rPr lang="en-US" dirty="0" smtClean="0"/>
              <a:t> and kindergarten service</a:t>
            </a:r>
          </a:p>
          <a:p>
            <a:r>
              <a:rPr lang="en-US" dirty="0" smtClean="0"/>
              <a:t>Learn about populations served </a:t>
            </a:r>
          </a:p>
          <a:p>
            <a:r>
              <a:rPr lang="en-US" dirty="0" smtClean="0"/>
              <a:t>Remain flexible and adaptable to changing school needs and regulations</a:t>
            </a:r>
          </a:p>
          <a:p>
            <a:r>
              <a:rPr lang="en-US" dirty="0" smtClean="0"/>
              <a:t>Support school and student priorities</a:t>
            </a:r>
          </a:p>
          <a:p>
            <a:pPr lvl="1"/>
            <a:r>
              <a:rPr lang="en-US" dirty="0" smtClean="0"/>
              <a:t>Common Core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2" y="2743203"/>
            <a:ext cx="7123113" cy="114299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Rosemary O’Neil, Principal, Mountain View   </a:t>
            </a:r>
          </a:p>
          <a:p>
            <a:r>
              <a:rPr lang="en-US" dirty="0" smtClean="0"/>
              <a:t>     Elementary, Corvallis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Principal’s Perspective 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772398" cy="35813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 Jessica Corcoran, SMART Communications Director</a:t>
            </a:r>
          </a:p>
          <a:p>
            <a:pPr>
              <a:buFont typeface="Wingdings" pitchFamily="2" charset="2"/>
              <a:buChar char="q"/>
            </a:pPr>
            <a:r>
              <a:rPr lang="en-US" sz="2600" baseline="0" dirty="0" smtClean="0"/>
              <a:t> Diane</a:t>
            </a:r>
            <a:r>
              <a:rPr lang="en-US" sz="2600" dirty="0" smtClean="0"/>
              <a:t> Turnbull, SMART Central Area Manager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 Rosemary O’Neil, Mountain View Elementary Principal</a:t>
            </a:r>
            <a:endParaRPr lang="en-US" sz="2600" baseline="0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543798" cy="16732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2600" dirty="0" smtClean="0"/>
              <a:t>Jessica Corcoran, SMART Communications Director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Overview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SMART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Arial" pitchFamily="34" charset="0"/>
              </a:rPr>
              <a:t>Oregon business leaders concerned about literacy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Model developed to </a:t>
            </a:r>
            <a:r>
              <a:rPr lang="en-US" u="sng" dirty="0" smtClean="0">
                <a:latin typeface="+mj-lt"/>
                <a:cs typeface="Arial" pitchFamily="34" charset="0"/>
              </a:rPr>
              <a:t>improve reading outcomes </a:t>
            </a:r>
            <a:r>
              <a:rPr lang="en-US" dirty="0" smtClean="0">
                <a:latin typeface="+mj-lt"/>
                <a:cs typeface="Arial" pitchFamily="34" charset="0"/>
              </a:rPr>
              <a:t>and </a:t>
            </a:r>
            <a:r>
              <a:rPr lang="en-US" u="sng" dirty="0" smtClean="0">
                <a:latin typeface="+mj-lt"/>
                <a:cs typeface="Arial" pitchFamily="34" charset="0"/>
              </a:rPr>
              <a:t>engage community</a:t>
            </a:r>
            <a:r>
              <a:rPr lang="en-US" dirty="0" smtClean="0">
                <a:latin typeface="+mj-lt"/>
                <a:cs typeface="Arial" pitchFamily="34" charset="0"/>
              </a:rPr>
              <a:t>: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One-on-one reading support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Books for kids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Community-based model </a:t>
            </a:r>
            <a:r>
              <a:rPr lang="en-US" dirty="0" smtClean="0">
                <a:cs typeface="Arial" pitchFamily="34" charset="0"/>
              </a:rPr>
              <a:t>engaging Oregon citizens to </a:t>
            </a:r>
            <a:r>
              <a:rPr lang="en-US" dirty="0" smtClean="0">
                <a:latin typeface="+mj-lt"/>
                <a:cs typeface="Arial" pitchFamily="34" charset="0"/>
              </a:rPr>
              <a:t>support schools and students</a:t>
            </a:r>
          </a:p>
          <a:p>
            <a:r>
              <a:rPr lang="en-US" dirty="0" smtClean="0">
                <a:cs typeface="Arial" pitchFamily="34" charset="0"/>
              </a:rPr>
              <a:t>Launched in 1992 – 8 schools in Portland &amp; Bend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by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Arial" pitchFamily="34" charset="0"/>
              </a:rPr>
              <a:t>Since 1992:</a:t>
            </a:r>
          </a:p>
          <a:p>
            <a:pPr lvl="1"/>
            <a:r>
              <a:rPr lang="en-US" sz="2900" dirty="0" smtClean="0">
                <a:latin typeface="+mj-lt"/>
                <a:cs typeface="Arial" pitchFamily="34" charset="0"/>
              </a:rPr>
              <a:t>108,000 volunteers</a:t>
            </a:r>
          </a:p>
          <a:p>
            <a:pPr lvl="1"/>
            <a:r>
              <a:rPr lang="en-US" sz="2900" dirty="0" smtClean="0">
                <a:latin typeface="+mj-lt"/>
                <a:cs typeface="Arial" pitchFamily="34" charset="0"/>
              </a:rPr>
              <a:t>160,000 children served</a:t>
            </a:r>
          </a:p>
          <a:p>
            <a:pPr lvl="1"/>
            <a:r>
              <a:rPr lang="en-US" sz="2900" dirty="0" smtClean="0">
                <a:latin typeface="+mj-lt"/>
                <a:cs typeface="Arial" pitchFamily="34" charset="0"/>
              </a:rPr>
              <a:t>2+ million books given away</a:t>
            </a:r>
          </a:p>
          <a:p>
            <a:pPr lvl="1"/>
            <a:r>
              <a:rPr lang="en-US" sz="2900" dirty="0" smtClean="0">
                <a:latin typeface="+mj-lt"/>
                <a:cs typeface="Arial" pitchFamily="34" charset="0"/>
              </a:rPr>
              <a:t>3+ million hours spent reading with kids</a:t>
            </a:r>
          </a:p>
          <a:p>
            <a:pPr lvl="1">
              <a:buNone/>
            </a:pPr>
            <a:endParaRPr lang="en-US" sz="29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2013-14 School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9,000 children</a:t>
            </a:r>
          </a:p>
          <a:p>
            <a:r>
              <a:rPr lang="en-US" dirty="0" smtClean="0"/>
              <a:t>272 sites</a:t>
            </a:r>
          </a:p>
          <a:p>
            <a:r>
              <a:rPr lang="en-US" dirty="0" smtClean="0"/>
              <a:t>5,000 volunteers</a:t>
            </a:r>
          </a:p>
          <a:p>
            <a:r>
              <a:rPr lang="en-US" dirty="0" smtClean="0"/>
              <a:t>27 counties</a:t>
            </a:r>
          </a:p>
          <a:p>
            <a:r>
              <a:rPr lang="en-US" dirty="0" smtClean="0"/>
              <a:t>126,000 books </a:t>
            </a:r>
            <a:endParaRPr lang="en-US" dirty="0"/>
          </a:p>
        </p:txBody>
      </p:sp>
      <p:pic>
        <p:nvPicPr>
          <p:cNvPr id="4" name="Picture 3" descr="site map copy.jpg"/>
          <p:cNvPicPr>
            <a:picLocks noChangeAspect="1"/>
          </p:cNvPicPr>
          <p:nvPr/>
        </p:nvPicPr>
        <p:blipFill>
          <a:blip r:embed="rId2" cstate="print"/>
          <a:srcRect l="10294" r="10294"/>
          <a:stretch>
            <a:fillRect/>
          </a:stretch>
        </p:blipFill>
        <p:spPr>
          <a:xfrm>
            <a:off x="3657600" y="1600200"/>
            <a:ext cx="4953000" cy="481958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724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Eugene Research Institute </a:t>
            </a:r>
          </a:p>
          <a:p>
            <a:pPr lvl="1"/>
            <a:r>
              <a:rPr lang="en-US" dirty="0" smtClean="0"/>
              <a:t>Independently commissioned gold-standard study</a:t>
            </a:r>
          </a:p>
          <a:p>
            <a:pPr lvl="1"/>
            <a:r>
              <a:rPr lang="en-US" dirty="0" smtClean="0"/>
              <a:t>SMART students 60% more likely to meet reading benchmarks</a:t>
            </a:r>
          </a:p>
          <a:p>
            <a:r>
              <a:rPr lang="en-US" b="1" dirty="0" smtClean="0"/>
              <a:t>2012-13 Year-end Surveys</a:t>
            </a:r>
          </a:p>
          <a:p>
            <a:pPr lvl="1"/>
            <a:r>
              <a:rPr lang="en-US" dirty="0" smtClean="0"/>
              <a:t>Principals and Teachers:  </a:t>
            </a:r>
          </a:p>
          <a:p>
            <a:pPr lvl="2"/>
            <a:r>
              <a:rPr lang="en-US" sz="2600" dirty="0" smtClean="0"/>
              <a:t>95% felt SMART contributed to school’s literacy outcomes</a:t>
            </a:r>
          </a:p>
          <a:p>
            <a:pPr lvl="2"/>
            <a:r>
              <a:rPr lang="en-US" sz="2600" dirty="0" smtClean="0"/>
              <a:t>91% felt that students benefited significantly from SMART</a:t>
            </a:r>
          </a:p>
          <a:p>
            <a:pPr lvl="1"/>
            <a:r>
              <a:rPr lang="en-US" dirty="0" smtClean="0"/>
              <a:t>Parents: </a:t>
            </a:r>
            <a:r>
              <a:rPr lang="en-US" sz="2300" dirty="0" smtClean="0"/>
              <a:t>90% said SMART helped their child become a stronger reader </a:t>
            </a:r>
          </a:p>
          <a:p>
            <a:r>
              <a:rPr lang="en-US" b="1" dirty="0" smtClean="0"/>
              <a:t>2012-13 Student Milestones </a:t>
            </a:r>
          </a:p>
          <a:p>
            <a:pPr lvl="1"/>
            <a:r>
              <a:rPr lang="en-US" sz="2400" dirty="0" smtClean="0"/>
              <a:t>90% of students in SMART showed increases in enthusiasm about reading, eagerness to interact with books, self-esteem and confidence </a:t>
            </a:r>
            <a:endParaRPr lang="en-US" sz="2400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SMART in the Statewide Landscape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Education reform top priority for Oregon</a:t>
            </a:r>
          </a:p>
          <a:p>
            <a:r>
              <a:rPr lang="en-US" dirty="0" smtClean="0"/>
              <a:t>Where can SMART help?</a:t>
            </a:r>
          </a:p>
          <a:p>
            <a:pPr lvl="1"/>
            <a:r>
              <a:rPr lang="en-US" dirty="0" smtClean="0"/>
              <a:t>Early Literacy Initiative</a:t>
            </a:r>
          </a:p>
          <a:p>
            <a:pPr lvl="2"/>
            <a:r>
              <a:rPr lang="en-US" dirty="0" smtClean="0"/>
              <a:t>Investments to improve kindergarten readiness and 3</a:t>
            </a:r>
            <a:r>
              <a:rPr lang="en-US" baseline="30000" dirty="0" smtClean="0"/>
              <a:t>rd</a:t>
            </a:r>
            <a:r>
              <a:rPr lang="en-US" dirty="0" smtClean="0"/>
              <a:t> grade reading proficiency</a:t>
            </a:r>
          </a:p>
          <a:p>
            <a:pPr lvl="2"/>
            <a:r>
              <a:rPr lang="en-US" dirty="0" smtClean="0"/>
              <a:t>Programs that foster joy of literacy </a:t>
            </a:r>
          </a:p>
          <a:p>
            <a:pPr lvl="1"/>
            <a:r>
              <a:rPr lang="en-US" dirty="0" smtClean="0"/>
              <a:t>Support for lowest achieving schools (Focus and Priority) </a:t>
            </a:r>
          </a:p>
          <a:p>
            <a:pPr lvl="2"/>
            <a:r>
              <a:rPr lang="en-US" dirty="0" smtClean="0"/>
              <a:t>Currently serving  26 of 68 sites - ~38%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 Diane Turnbull, SMART Central Area Manager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Implementation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SMART">
      <a:dk1>
        <a:srgbClr val="1F2E3B"/>
      </a:dk1>
      <a:lt1>
        <a:sysClr val="window" lastClr="FFFFFF"/>
      </a:lt1>
      <a:dk2>
        <a:srgbClr val="2E4559"/>
      </a:dk2>
      <a:lt2>
        <a:srgbClr val="D3DFE8"/>
      </a:lt2>
      <a:accent1>
        <a:srgbClr val="7D9FBB"/>
      </a:accent1>
      <a:accent2>
        <a:srgbClr val="6A90B2"/>
      </a:accent2>
      <a:accent3>
        <a:srgbClr val="0070C0"/>
      </a:accent3>
      <a:accent4>
        <a:srgbClr val="669900"/>
      </a:accent4>
      <a:accent5>
        <a:srgbClr val="F6C120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4729</TotalTime>
  <Words>506</Words>
  <Application>Microsoft Office PowerPoint</Application>
  <PresentationFormat>On-screen Show (4:3)</PresentationFormat>
  <Paragraphs>94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Presentation: A smart approach Partnering with Schools and Communities to Improve Reading Outcomes for Oregon Children  </vt:lpstr>
      <vt:lpstr>Speakers</vt:lpstr>
      <vt:lpstr>Statewide Overview</vt:lpstr>
      <vt:lpstr>About SMART </vt:lpstr>
      <vt:lpstr>SMART by the Numbers</vt:lpstr>
      <vt:lpstr>2013-14 School Year</vt:lpstr>
      <vt:lpstr>Outcomes </vt:lpstr>
      <vt:lpstr>SMART in the Statewide Landscape</vt:lpstr>
      <vt:lpstr>SMART Implementation </vt:lpstr>
      <vt:lpstr>SMART 101 </vt:lpstr>
      <vt:lpstr>School Partnerships</vt:lpstr>
      <vt:lpstr>Delivery Models </vt:lpstr>
      <vt:lpstr>Changing with the Times </vt:lpstr>
      <vt:lpstr>Principal’s Perspective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jminer</dc:creator>
  <cp:lastModifiedBy>Diane Turnbull</cp:lastModifiedBy>
  <cp:revision>576</cp:revision>
  <dcterms:created xsi:type="dcterms:W3CDTF">2011-08-19T18:39:34Z</dcterms:created>
  <dcterms:modified xsi:type="dcterms:W3CDTF">2013-10-17T17:28:35Z</dcterms:modified>
</cp:coreProperties>
</file>