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44"/>
  </p:notesMasterIdLst>
  <p:handoutMasterIdLst>
    <p:handoutMasterId r:id="rId45"/>
  </p:handoutMasterIdLst>
  <p:sldIdLst>
    <p:sldId id="257" r:id="rId4"/>
    <p:sldId id="318" r:id="rId5"/>
    <p:sldId id="299" r:id="rId6"/>
    <p:sldId id="300" r:id="rId7"/>
    <p:sldId id="301" r:id="rId8"/>
    <p:sldId id="296" r:id="rId9"/>
    <p:sldId id="302" r:id="rId10"/>
    <p:sldId id="303" r:id="rId11"/>
    <p:sldId id="304" r:id="rId12"/>
    <p:sldId id="297" r:id="rId13"/>
    <p:sldId id="275" r:id="rId14"/>
    <p:sldId id="289" r:id="rId15"/>
    <p:sldId id="285" r:id="rId16"/>
    <p:sldId id="291" r:id="rId17"/>
    <p:sldId id="276" r:id="rId18"/>
    <p:sldId id="278" r:id="rId19"/>
    <p:sldId id="280" r:id="rId20"/>
    <p:sldId id="279" r:id="rId21"/>
    <p:sldId id="286" r:id="rId22"/>
    <p:sldId id="287" r:id="rId23"/>
    <p:sldId id="292" r:id="rId24"/>
    <p:sldId id="293" r:id="rId25"/>
    <p:sldId id="295" r:id="rId26"/>
    <p:sldId id="294" r:id="rId27"/>
    <p:sldId id="282" r:id="rId28"/>
    <p:sldId id="274" r:id="rId29"/>
    <p:sldId id="314" r:id="rId30"/>
    <p:sldId id="305" r:id="rId31"/>
    <p:sldId id="306" r:id="rId32"/>
    <p:sldId id="307" r:id="rId33"/>
    <p:sldId id="308" r:id="rId34"/>
    <p:sldId id="309" r:id="rId35"/>
    <p:sldId id="310" r:id="rId36"/>
    <p:sldId id="316" r:id="rId37"/>
    <p:sldId id="312" r:id="rId38"/>
    <p:sldId id="313" r:id="rId39"/>
    <p:sldId id="317" r:id="rId40"/>
    <p:sldId id="315" r:id="rId41"/>
    <p:sldId id="283" r:id="rId42"/>
    <p:sldId id="284" r:id="rId43"/>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126" y="-4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5138"/>
          </a:xfrm>
          <a:prstGeom prst="rect">
            <a:avLst/>
          </a:prstGeom>
        </p:spPr>
        <p:txBody>
          <a:bodyPr vert="horz" lIns="91440" tIns="45720" rIns="91440" bIns="45720" rtlCol="0"/>
          <a:lstStyle>
            <a:lvl1pPr algn="r">
              <a:defRPr sz="1200"/>
            </a:lvl1pPr>
          </a:lstStyle>
          <a:p>
            <a:fld id="{95E245B2-1859-44E4-BCAD-6F613B746540}" type="datetimeFigureOut">
              <a:rPr lang="en-US" smtClean="0"/>
              <a:pPr/>
              <a:t>10/18/2013</a:t>
            </a:fld>
            <a:endParaRPr lang="en-US"/>
          </a:p>
        </p:txBody>
      </p:sp>
      <p:sp>
        <p:nvSpPr>
          <p:cNvPr id="4" name="Footer Placeholder 3"/>
          <p:cNvSpPr>
            <a:spLocks noGrp="1"/>
          </p:cNvSpPr>
          <p:nvPr>
            <p:ph type="ftr" sz="quarter" idx="2"/>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lIns="91440" tIns="45720" rIns="91440" bIns="45720" rtlCol="0" anchor="b"/>
          <a:lstStyle>
            <a:lvl1pPr algn="r">
              <a:defRPr sz="1200"/>
            </a:lvl1pPr>
          </a:lstStyle>
          <a:p>
            <a:fld id="{8A492DE2-5B3B-4ABE-9D4E-EA467C65DBA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8F1BB160-4C2D-4E3B-ADBA-7191BEB413C6}" type="datetimeFigureOut">
              <a:rPr lang="en-US" smtClean="0"/>
              <a:pPr/>
              <a:t>10/18/2013</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64DFA9AF-66E2-439F-99A7-AD2C53A0772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10/18/2013 12:39 PM</a:t>
            </a:fld>
            <a:endParaRPr lang="en-US" dirty="0"/>
          </a:p>
        </p:txBody>
      </p:sp>
      <p:sp>
        <p:nvSpPr>
          <p:cNvPr id="6" name="Footer Placeholder 5"/>
          <p:cNvSpPr>
            <a:spLocks noGrp="1"/>
          </p:cNvSpPr>
          <p:nvPr>
            <p:ph type="ftr" sz="quarter" idx="12"/>
          </p:nvPr>
        </p:nvSpPr>
        <p:spPr>
          <a:xfrm>
            <a:off x="0" y="8842029"/>
            <a:ext cx="6259354" cy="465455"/>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9354" y="8842029"/>
            <a:ext cx="693874" cy="465455"/>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BD41D3-8A84-46F7-83CD-F13E851AB707}" type="slidenum">
              <a:rPr lang="en-US"/>
              <a:pPr/>
              <a:t>33</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dirty="0" smtClean="0"/>
              <a:t>Handout</a:t>
            </a:r>
            <a:r>
              <a:rPr lang="en-US" baseline="0" dirty="0" smtClean="0"/>
              <a:t> graphs</a:t>
            </a:r>
          </a:p>
          <a:p>
            <a:r>
              <a:rPr lang="en-US" baseline="0" dirty="0" smtClean="0"/>
              <a:t>Collect Results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795B2F-C1EE-458C-ABC7-B8D9A7C8701C}" type="slidenum">
              <a:rPr lang="en-US"/>
              <a:pPr/>
              <a:t>35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752E1-8C03-43E5-B4CC-F100246B8837}" type="slidenum">
              <a:rPr lang="en-US"/>
              <a:pPr/>
              <a:t>36</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10/18/2013 12:39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D3FD1-F7B3-4974-9C50-4FE9CB1847B7}" type="slidenum">
              <a:rPr lang="en-US"/>
              <a:pPr/>
              <a:t>12</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My bio, be brief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FFF5D-1744-4F28-9AC5-6DE9B8F16C10}" type="slidenum">
              <a:rPr lang="en-US"/>
              <a:pPr/>
              <a:t>14</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10/18/2013 12:39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FA33B-855E-4DD8-A848-C03710A33CA8}" type="slidenum">
              <a:rPr lang="en-US"/>
              <a:pPr/>
              <a:t>28</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00701-FD14-4FE8-9523-44171AB14614}" type="slidenum">
              <a:rPr lang="en-US"/>
              <a:pPr/>
              <a:t>29</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8B1ABA-274E-4FFD-957D-36AF1E2E7A78}" type="slidenum">
              <a:rPr lang="en-US"/>
              <a:pPr/>
              <a:t>30</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smtClean="0"/>
              <a:t>Rationale </a:t>
            </a:r>
            <a:r>
              <a:rPr lang="en-US" dirty="0"/>
              <a:t>behind what we did</a:t>
            </a:r>
          </a:p>
          <a:p>
            <a:r>
              <a:rPr lang="en-US" dirty="0"/>
              <a:t>expectations up front</a:t>
            </a:r>
          </a:p>
          <a:p>
            <a:r>
              <a:rPr lang="en-US" dirty="0"/>
              <a:t>how we began</a:t>
            </a:r>
          </a:p>
          <a:p>
            <a:r>
              <a:rPr lang="en-US" dirty="0"/>
              <a:t>periodic checks on how we are doing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8C2C9-AFA7-48B6-9544-6FC5A21BDCDD}" type="slidenum">
              <a:rPr lang="en-US"/>
              <a:pPr/>
              <a:t>31</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smtClean="0"/>
              <a:t>Again</a:t>
            </a:r>
            <a:r>
              <a:rPr lang="en-US" dirty="0"/>
              <a:t>, the list of facts is generated from the know and do part of the curriculum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EA0C1-D7EB-4205-A5B8-7F2AC7126DD5}" type="slidenum">
              <a:rPr lang="en-US"/>
              <a:pPr/>
              <a:t>32</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Where </a:t>
            </a:r>
            <a:r>
              <a:rPr lang="en-US" dirty="0"/>
              <a:t>we started - explain were this list came from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64100" y="2214563"/>
            <a:ext cx="3903663" cy="3881437"/>
          </a:xfrm>
        </p:spPr>
        <p:txBody>
          <a:bodyPr/>
          <a:lstStyle/>
          <a:p>
            <a:endParaRPr lang="en-US"/>
          </a:p>
        </p:txBody>
      </p:sp>
      <p:sp>
        <p:nvSpPr>
          <p:cNvPr id="5" name="Date Placeholder 4"/>
          <p:cNvSpPr>
            <a:spLocks noGrp="1"/>
          </p:cNvSpPr>
          <p:nvPr>
            <p:ph type="dt" sz="half" idx="10"/>
          </p:nvPr>
        </p:nvSpPr>
        <p:spPr>
          <a:xfrm>
            <a:off x="809625" y="6373813"/>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32138" y="6376988"/>
            <a:ext cx="30861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89713" y="6376988"/>
            <a:ext cx="2193925" cy="457200"/>
          </a:xfrm>
          <a:prstGeom prst="rect">
            <a:avLst/>
          </a:prstGeom>
        </p:spPr>
        <p:txBody>
          <a:bodyPr/>
          <a:lstStyle>
            <a:lvl1pPr>
              <a:defRPr/>
            </a:lvl1pPr>
          </a:lstStyle>
          <a:p>
            <a:fld id="{4838FCC0-03A6-47AF-84A9-79033B16F2FA}" type="slidenum">
              <a:rPr lang="en-US"/>
              <a:pPr/>
              <a:t>‹#›</a:t>
            </a:fld>
            <a:endParaRPr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CB9072E5-B4EF-406B-B56A-266B02F14A2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676" r:id="rId13"/>
    <p:sldLayoutId id="2147483677" r:id="rId14"/>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edutopia.org/blog/instructional-rounds-ells-observations-elena-aguilar" TargetMode="External"/><Relationship Id="rId7" Type="http://schemas.openxmlformats.org/officeDocument/2006/relationships/image" Target="../media/image24.jpeg"/><Relationship Id="rId2" Type="http://schemas.openxmlformats.org/officeDocument/2006/relationships/hyperlink" Target="http://www.ascd.org/publications/educational-leadership/feb11/vol68/num05/Making-the-Most-of-Instructional-Rounds.aspx" TargetMode="External"/><Relationship Id="rId1" Type="http://schemas.openxmlformats.org/officeDocument/2006/relationships/slideLayout" Target="../slideLayouts/slideLayout2.xml"/><Relationship Id="rId6" Type="http://schemas.openxmlformats.org/officeDocument/2006/relationships/hyperlink" Target="http://www.educationworld.com/a_admin/columnists/young/young005.shtml" TargetMode="External"/><Relationship Id="rId5" Type="http://schemas.openxmlformats.org/officeDocument/2006/relationships/hyperlink" Target="http://ctl.uoregon.edu/node/979" TargetMode="External"/><Relationship Id="rId4" Type="http://schemas.openxmlformats.org/officeDocument/2006/relationships/hyperlink" Target="http://www.naesp.org/resources/2/Principal/2009/M-A_p30.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ltojconsulting.com/" TargetMode="External"/><Relationship Id="rId2" Type="http://schemas.openxmlformats.org/officeDocument/2006/relationships/hyperlink" Target="http://www.educationworld.com/a_admin/columnists/young/young005.shtml"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attendanceworks.org/wordpress/wp-content/uploads/2010/05/AW-Incentives-two-pager-1-4-11.pdf" TargetMode="External"/><Relationship Id="rId4" Type="http://schemas.openxmlformats.org/officeDocument/2006/relationships/hyperlink" Target="http://learningforward.org/docs/default-source/jsd-october-2013/schiola345.pdf?sfvrsn=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ltojconsulting.com/" TargetMode="External"/><Relationship Id="rId2" Type="http://schemas.openxmlformats.org/officeDocument/2006/relationships/hyperlink" Target="http://www.educationworld.com/a_admin/columnists/young/young005.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www.pkrnet.com/DNG.com/dngabout.htm"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hyperlink" Target="http://qualitypress.asq.org/perl/catalog.cgi?item=H0921" TargetMode="Externa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feature=player_embedded&amp;v=3EU0GrOhu7M"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hyperlink" Target="http://ltojconsulting.com/" TargetMode="Externa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err="1" smtClean="0"/>
              <a:t>Turnin</a:t>
            </a:r>
            <a:r>
              <a:rPr lang="en-US" u="sng" dirty="0" smtClean="0"/>
              <a:t>' the Thing Around: </a:t>
            </a:r>
            <a:r>
              <a:rPr lang="en-US" sz="4400" i="1" dirty="0" smtClean="0"/>
              <a:t>How we did it and how you can do it.</a:t>
            </a:r>
            <a:r>
              <a:rPr lang="en-US" dirty="0" smtClean="0"/>
              <a:t/>
            </a:r>
            <a:br>
              <a:rPr lang="en-US" dirty="0" smtClean="0"/>
            </a:br>
            <a:r>
              <a:rPr lang="en-US" dirty="0" smtClean="0"/>
              <a:t>	</a:t>
            </a:r>
            <a:endParaRPr lang="en-US" sz="3600" dirty="0">
              <a:solidFill>
                <a:srgbClr val="FFC000"/>
              </a:solidFill>
            </a:endParaRPr>
          </a:p>
        </p:txBody>
      </p:sp>
      <p:sp>
        <p:nvSpPr>
          <p:cNvPr id="3" name="Subtitle 2"/>
          <p:cNvSpPr>
            <a:spLocks noGrp="1"/>
          </p:cNvSpPr>
          <p:nvPr>
            <p:ph type="subTitle" idx="1"/>
          </p:nvPr>
        </p:nvSpPr>
        <p:spPr>
          <a:xfrm>
            <a:off x="762000" y="5029200"/>
            <a:ext cx="7681913" cy="1370012"/>
          </a:xfrm>
        </p:spPr>
        <p:txBody>
          <a:bodyPr>
            <a:normAutofit/>
          </a:bodyPr>
          <a:lstStyle/>
          <a:p>
            <a:r>
              <a:rPr lang="en-US" dirty="0" smtClean="0"/>
              <a:t>Hines Middle School</a:t>
            </a:r>
          </a:p>
          <a:p>
            <a:r>
              <a:rPr lang="en-US" dirty="0" smtClean="0"/>
              <a:t>Harney School District #3</a:t>
            </a:r>
          </a:p>
          <a:p>
            <a:r>
              <a:rPr lang="en-US" dirty="0" smtClean="0"/>
              <a:t>Eric Nichols--Principal</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One of the strategies to </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dirty="0"/>
          </a:p>
        </p:txBody>
      </p:sp>
      <p:pic>
        <p:nvPicPr>
          <p:cNvPr id="6" name="Picture 5" descr="398px-U-turn_icon_svg (1).png"/>
          <p:cNvPicPr>
            <a:picLocks noChangeAspect="1"/>
          </p:cNvPicPr>
          <p:nvPr/>
        </p:nvPicPr>
        <p:blipFill>
          <a:blip r:embed="rId2" cstate="print"/>
          <a:stretch>
            <a:fillRect/>
          </a:stretch>
        </p:blipFill>
        <p:spPr>
          <a:xfrm>
            <a:off x="2667000" y="1905000"/>
            <a:ext cx="3790950" cy="3800475"/>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610600" cy="1523494"/>
          </a:xfrm>
        </p:spPr>
        <p:txBody>
          <a:bodyPr/>
          <a:lstStyle/>
          <a:p>
            <a:pPr algn="ctr"/>
            <a:r>
              <a:rPr lang="en-US" dirty="0" smtClean="0"/>
              <a:t>“Would you be interested in the middle school principal position?”</a:t>
            </a:r>
            <a:br>
              <a:rPr lang="en-US" dirty="0" smtClean="0"/>
            </a:br>
            <a:r>
              <a:rPr lang="en-US" sz="3600" dirty="0" smtClean="0"/>
              <a:t>Monday-August 8, 2011—3pm</a:t>
            </a:r>
            <a:br>
              <a:rPr lang="en-US" sz="3600" dirty="0" smtClean="0"/>
            </a:br>
            <a:r>
              <a:rPr lang="en-US" sz="3600" dirty="0" smtClean="0"/>
              <a:t>(6.5 days until teachers begin)</a:t>
            </a:r>
            <a:endParaRPr lang="en-US" sz="3600"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a:xfrm>
            <a:off x="838200" y="4038600"/>
            <a:ext cx="7690114" cy="1384994"/>
          </a:xfrm>
        </p:spPr>
        <p:txBody>
          <a:bodyPr/>
          <a:lstStyle/>
          <a:p>
            <a:pPr algn="ctr"/>
            <a:r>
              <a:rPr lang="en-US" dirty="0" smtClean="0">
                <a:solidFill>
                  <a:schemeClr val="tx2">
                    <a:lumMod val="75000"/>
                  </a:schemeClr>
                </a:solidFill>
              </a:rPr>
              <a:t>Now What?</a:t>
            </a:r>
            <a:endParaRPr lang="en-US" dirty="0">
              <a:solidFill>
                <a:schemeClr val="tx2">
                  <a:lumMod val="75000"/>
                </a:schemeClr>
              </a:solidFill>
            </a:endParaRPr>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71600" y="0"/>
            <a:ext cx="7772400" cy="664797"/>
          </a:xfrm>
        </p:spPr>
        <p:txBody>
          <a:bodyPr/>
          <a:lstStyle/>
          <a:p>
            <a:pPr algn="r"/>
            <a:r>
              <a:rPr lang="en-US" b="1" dirty="0">
                <a:solidFill>
                  <a:schemeClr val="accent1">
                    <a:lumMod val="75000"/>
                  </a:schemeClr>
                </a:solidFill>
              </a:rPr>
              <a:t>Who Is this Guy???</a:t>
            </a:r>
          </a:p>
        </p:txBody>
      </p:sp>
      <p:sp>
        <p:nvSpPr>
          <p:cNvPr id="34819" name="Rectangle 3"/>
          <p:cNvSpPr>
            <a:spLocks noGrp="1" noChangeArrowheads="1"/>
          </p:cNvSpPr>
          <p:nvPr>
            <p:ph type="body" sz="half" idx="1"/>
          </p:nvPr>
        </p:nvSpPr>
        <p:spPr>
          <a:xfrm>
            <a:off x="0" y="609600"/>
            <a:ext cx="9144000" cy="2197525"/>
          </a:xfrm>
        </p:spPr>
        <p:txBody>
          <a:bodyPr/>
          <a:lstStyle/>
          <a:p>
            <a:r>
              <a:rPr lang="en-US" sz="2800" b="1" dirty="0" smtClean="0"/>
              <a:t>Eric Nichols, BS </a:t>
            </a:r>
            <a:r>
              <a:rPr lang="en-US" sz="2800" b="1" dirty="0"/>
              <a:t>&amp; </a:t>
            </a:r>
            <a:r>
              <a:rPr lang="en-US" sz="2800" b="1" dirty="0" smtClean="0"/>
              <a:t>MA</a:t>
            </a:r>
            <a:endParaRPr lang="en-US" sz="2800" b="1" dirty="0"/>
          </a:p>
          <a:p>
            <a:r>
              <a:rPr lang="en-US" sz="2800" b="1" dirty="0" smtClean="0">
                <a:solidFill>
                  <a:schemeClr val="tx2">
                    <a:lumMod val="50000"/>
                  </a:schemeClr>
                </a:solidFill>
              </a:rPr>
              <a:t>Principal—Hines Middle School, Director of Instruction &amp; Information Services—Harney School District #3</a:t>
            </a:r>
          </a:p>
          <a:p>
            <a:r>
              <a:rPr lang="en-US" sz="2800" b="1" dirty="0" smtClean="0">
                <a:solidFill>
                  <a:schemeClr val="accent6">
                    <a:lumMod val="75000"/>
                  </a:schemeClr>
                </a:solidFill>
              </a:rPr>
              <a:t>8 </a:t>
            </a:r>
            <a:r>
              <a:rPr lang="en-US" sz="2800" b="1" dirty="0" smtClean="0">
                <a:solidFill>
                  <a:schemeClr val="accent6">
                    <a:lumMod val="75000"/>
                  </a:schemeClr>
                </a:solidFill>
              </a:rPr>
              <a:t>year old boy, 4 year old girl and 17 month old girl</a:t>
            </a:r>
            <a:endParaRPr lang="en-US" sz="2800" b="1" dirty="0">
              <a:solidFill>
                <a:schemeClr val="accent6">
                  <a:lumMod val="75000"/>
                </a:schemeClr>
              </a:solidFill>
            </a:endParaRPr>
          </a:p>
          <a:p>
            <a:r>
              <a:rPr lang="en-US" sz="2800" b="1" dirty="0">
                <a:solidFill>
                  <a:schemeClr val="accent6">
                    <a:lumMod val="75000"/>
                  </a:schemeClr>
                </a:solidFill>
              </a:rPr>
              <a:t>Married </a:t>
            </a:r>
            <a:r>
              <a:rPr lang="en-US" sz="2800" b="1" dirty="0" smtClean="0">
                <a:solidFill>
                  <a:schemeClr val="accent6">
                    <a:lumMod val="75000"/>
                  </a:schemeClr>
                </a:solidFill>
              </a:rPr>
              <a:t> to Kindergarten teacher from Burns</a:t>
            </a:r>
            <a:endParaRPr lang="en-US" sz="2800" b="1" dirty="0">
              <a:solidFill>
                <a:schemeClr val="accent6">
                  <a:lumMod val="75000"/>
                </a:schemeClr>
              </a:solidFill>
            </a:endParaRPr>
          </a:p>
        </p:txBody>
      </p:sp>
      <p:sp>
        <p:nvSpPr>
          <p:cNvPr id="2050" name="AutoShape 2" descr="https://mail-attachment.googleusercontent.com/attachment/u/1/?ui=2&amp;ik=f72787790a&amp;view=att&amp;th=137b3d73631bdbed&amp;attid=0.2&amp;disp=inline&amp;realattid=f_h3078o0o1&amp;safe=1&amp;zw&amp;saduie=AG9B_P9oZiyjMH6N0j5X2V32QxcY&amp;sadet=1381329132156&amp;sads=YQppxGEbTn142OqxTbFDGUPqwj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Mike's camera 418.jpg"/>
          <p:cNvPicPr>
            <a:picLocks noChangeAspect="1"/>
          </p:cNvPicPr>
          <p:nvPr/>
        </p:nvPicPr>
        <p:blipFill>
          <a:blip r:embed="rId3" cstate="print"/>
          <a:stretch>
            <a:fillRect/>
          </a:stretch>
        </p:blipFill>
        <p:spPr>
          <a:xfrm>
            <a:off x="685800" y="3429000"/>
            <a:ext cx="3251200" cy="2438400"/>
          </a:xfrm>
          <a:prstGeom prst="rect">
            <a:avLst/>
          </a:prstGeom>
        </p:spPr>
      </p:pic>
      <p:pic>
        <p:nvPicPr>
          <p:cNvPr id="9" name="Picture 8" descr="20130827_092729.jpg"/>
          <p:cNvPicPr>
            <a:picLocks noChangeAspect="1"/>
          </p:cNvPicPr>
          <p:nvPr/>
        </p:nvPicPr>
        <p:blipFill>
          <a:blip r:embed="rId4" cstate="print"/>
          <a:srcRect l="32981" t="15344"/>
          <a:stretch>
            <a:fillRect/>
          </a:stretch>
        </p:blipFill>
        <p:spPr>
          <a:xfrm rot="5400000">
            <a:off x="5638799" y="3733801"/>
            <a:ext cx="2895602" cy="2743200"/>
          </a:xfrm>
          <a:prstGeom prst="rect">
            <a:avLst/>
          </a:prstGeo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
        <p:nvSpPr>
          <p:cNvPr id="1026" name="AutoShape 2" descr="data:image/jpeg;base64,/9j/4AAQSkZJRgABAQAAAQABAAD/2wCEAAkGBxQTEhQUExQVFhUXGB8YGRgYGR4cHhoeHRwdHCAcGxwcHCggHBolGyAcITEhJSkrLy4uHB8zODMsNygtLisBCgoKDg0OGxAQGywfHCYsLCwsLCwsLCwsLCwsLCwsLCwsLCwsLCwsLCwsLCwsLDcsLCwsNywsLCs3LCwrLCwsLP/AABEIAPAAnwMBIgACEQEDEQH/xAAcAAACAwEBAQEAAAAAAAAAAAAFBgMEBwIBAAj/xABLEAACAQIEBAMFBAYGCAQHAAABAgMAEQQFEiEGEzFBIlFhBzJxgZEUI6GxQlJiwdHwFSQzcrLhY3OCkqKzwvEldITSFjQ1Q0RTw//EABkBAAMBAQEAAAAAAAAAAAAAAAACAwEEBf/EACcRAAICAgIBBAEFAQAAAAAAAAABAhEDIRIxQQQTIlGRFDJhcYEj/9oADAMBAAIRAxEAPwBUr6vcSNDlW7GpsLDq37en8a4nFo9dTRxAbMKY8uJII8qAYnD6dwdqO5HMCD57GthJxdonlipqhnwGD0C560Yim0gWobhptS3796nV7UvJ8rZzSjqgmMSCLWFUMZiLKd+29Qmo5ogwtWe4ZGCsq4KG5Lnv0H76vV8i9qkMfes2x5MsRpYVUMAv0q0x8NQEG23Wu/00VRweok7o+VQOlW8Pi7CxG1C8QX6bfKoo4X7dfjv9K6G15IcZPoasJOCetXGNqV4opVsSjfED+FXosX2brWJJ9Gu12XpmvegOaWIq7NiaEY+S5t5bmnSon2CsTESwNiaIxr2FUFxIv3H896uxvSNWXi6VMWOOcoKSBlG3Q+nlSxCzKbgfhW447BhpIyRezr+YplV1LFR1ABPzv/Co8Eo0dEc7bPzziXLR386hyfG6TYEelb/iJVZoGG4LkDb9lh+deSSr9rRbb8p/xZf4Gp+1qi36jdmYZZmYvfb1F+vrTBHICLg3FNmUYtXxGLQDdHS/zjH7wamkMWJifTuAWW9rEMpsfxqcsAPOn4EwyeK1WVhuOtNoiEmHAA6x7fG38al1jRGfPTWLB9ivKKcMVvU1dXC7bnf0pjlYBkv3P7qrY7FKksKkH70lAfIhS2/yB3qixUJysTs1zWGCwlkCk7AdST6DrQnOcRiDEzYZRe1/ELNa36IPemrL8FHJmmKnIBaKOKJb/okhmYj1sVF/jU+OzSLE4LETRG4jWYBiLEPFqBI/2h171RRcehdPs/OucZ7iRIVkaQN3BuD9DuKjy3OmB3d9+viI/LeucwxBxB1t4m90te5J9aFNgnVvdJ+VO1rZqbT0a/wrnMfhIUSSA/rb/jWiYfNcPOAsgEclujdfj8KwjhUMGHguO4sD+QNahhcpilQSW5bgDa50m3wW9c0rg9F5KM4/IO5jlzoCyWdbXuP4Uo43FixH41ofD8bKtiQV7fz50J4uynDaJJLKJPLVbf4DvV8ea1s45YUnoQosRc26eVEocVtv2oGylTV2Jriuhqtomt6Zq00e4PlvXWW4jW8jWt7o6+V/Su5TXGUJ757Eip+DVqVA/DYvU8Uem2hzvf41elX+tof9Ef8AFQ7DWWcA9dRFHThzzQ/YKR870S0ELYMyKO2Kxp83Q/8ACatSYcYeCXlgm5dzc92JJPwH7qjyUffYph0MgX/dXf8AOuclVjBMpN25kyi/qxt8rGkZVFzJf7CL+6K7xYACDyYVRglMWHwxa3VA3+1t+ZFWc2P9kPOQfhv+6ho0izXFBZsMvd3IHyW5q9Ph1coT1RtQ+NiPyNDM8w7NPgyBssrEnyGhq7y3FH7VioW7cuRd/wBFlsdvRlP1rEAP4eH9dzL/AFkX/KpEPBs32HETpmE8cbLNKYFUaersVve9jv8AWnrhyUfbsyXvriPyMdv3Gq8OWSYbK8XHK2ptGIYEG/hbWyjfpZSBatZh+bcuW2kn02p1wUalBcUqZdhrkM3Xt/lTdhRYD4X61H1D6R2enj2TYjBqb6SQB2Bt2/jU+BfEjZJCQeoJvUaJcgefc1p3BeV4dU1KdT33Jt+Fc8bkWnJQVlPIsmxTRF5pNItsoBUm3qDcVQzBRosqgC/bb/ufXrWlfGkXOMN43Ui25tTzjxSOeGS5bFTGR3U+dDle1GMYunUD1oZFhidztXb6eVw2c3qo/wDT4mztGWHhodysUhIjCab33O9QQ5vbwAbsQL36VJxNnn2Vo20FwQwtqt+r6G9ThkUujJY62DcRl+JJ1nQNRHQ9z0q/JLj7BVWO5HvX/H41YUqcLAZGYA8s7ddVxYH0J2qXFt/W4P8AVy/9FUcrEUKFfDYTNMOrcpYSCS7F2ub2/HpQDhTiTMsSZVwwhO/MbULW1ntv53pn4rzDERGX7EZJZC45iFNSoNHVdtidtr96zfgvin7BzjyuZzFC+/p02vv7pv1rG7LQjqx8xOBzeWIQusAUW3VrEabW/GrkRzNgHmWH7tiw0nyBBvvv3onnGZnDw4WTSX3AI1WvePuatZfKsuELNdVbUTbcgFjS8t0Y4urB+cDMSgMKw81W8OrpuLb/ACpXfL88GKOIRcNzDEI2F/CVDXG3ne9aPihvFY7ah/hNDI5f/E5FvsMIhtfzkf8AhWir6M0yzBZ2cbPi4lgDhuVMrGytpVTsO4swIIovP/TeYYezJBBFIvQMQ7qexvfSCPrTtm8ajDYyeM/2mHZtuh0xtZh6kEfQVQ4iWRv6PWOcQMZBYkag1omOkrqF7+V+1DNRjMnD82HnKYiPRpHhF7gj9YEeu3yq+RTH7Q4plxCCWVZGMQswTQLam2tqPrvSi6OTY7fCuPLJuWz0sS+IQw/EPJFmKAeTEfjVrLeLhr8CLY2HgYnz3qbhDhEYm7c5FsehTUfxIrzi7hX7HIrmRSHJINrHa3b51lasxtOXEdMfxO2GETSn+1XUAfSwsRV3G4pZY43JVmN/dFultjfeqHDDfbcPGC4EsLeFit9vI7g9PXyo5nuGN1JPbr6irY4c3T6OLNLgtLYk5kl97biqMsJXr1pkxGBLG9UsdlrG3p6V18aVI5Y5LeyZMyRGVrarG9vh61ZzvFS4xF0YdgASQwOq/a3QUsyShep/npWocNJbDReq3+tcWJNaR6OZKKvsBjN3YJCcMQV0nTq/Vsemmrcuay6g/wBjYkAgeI3F7X/Q9BVmZNONU+a/5UYecBlU9Wvb5VZOzlM/zTj54iVGCuz7bSbk9NwI7mkJeDcbGA7YZ9K2JGx2HYgG/wCFbTNgEONjksNQiY/MEC/xsauQZgrTSQgHVGqsT2Oq9rfSjfkpyS6QkT57LjoNK4NlAOzBtQBHYeAUXyfHSCEQnDtYDST5n4Wopw8iq2JjQWCzE27eJVbb61PkuKEnOtfwysv76RRfdmykqpI4XHs1jyTt6/5Vnz+0DFc2SWLJpJQLxcxJCSVRj/oulydq0jJ8QJIww23b/EaH5aBh8PibjwxvK9h3BvJt9bVa9EKaYl5XxJipME0cWDd45I35cgJACODpAGg30g26i9qtpxnJFFF9swTB0tpY7DVa1xddja4286MeyrHCTKcK1iNKaT/sEgn8Kv560eLy+VxujRM6kjcEAkH4gipuLXTLRlFvaMu4k4gOMl5jKEAAUC9+5PXud/KhEmIAqnHJt0G389KjZr1yPZ6KgkqDOUZ7yJAw2W9z/PnQ3P8AiR8ROZJVJW1kA30qP896G45iFUk2F979PmauwYdbAl4xc28TWv8A5VWKSjvZKS+WtB/hPNp8NqxCITAGCyeW/Yetabw5nH2zD62FiHI/n5WpK4iz0PgosLHGi6iN4zqQWPQHu17X8qe8jwC4aKKFeoXU3949TTYv3aOf1FOFtbCK4QeVRyYUVfA2qNkrps4uKMSzaYgXN7AX+NbCl40wqAMfdU2F7WQ7n0uPxrPMZl/MZVUbswHzJ/71pGaZoIHgTls3Oflgi1l2vv8AK/0qfGmzpc+UUiHHm2Ih9bj6f96JtEGZWN7re3zqhmsLGXDMouA51HyGnr9RUuKdhPABfSQ4PqbAj59a2kTsrxzk41lKkBYdvW7C5/C1V8u/+oYv/Vxf9VXmH9bHrCQPk4v+YoViS8E+Nn02UxRiMnozeIW+RtWV1/Y16f8ARNw7igcRjB5yBlPmAAh+jL+IrjgtrjFf+Zf91InBOdWxhufCW0j4Hw/npNP/AApgXhGK5gtqxEjr6qbWP51ScHFoSE7TOuCpdWFU/tv/AIjU/Ey6cHjCOpgkPz5ZpV4dxsn9BmZFOoB5V9VWTUD8CovTXxDOGwOIdd1OHkYeoMbEfhSpaNl3YD9lmFaLKYEkFmCsSPiSR+FfZCf/AAX/ANO/+FqN5HZsKrL+mpYD+8L0MwuCaDKWjlFnTDuGF72Olqya2Njdx/0w8V7XwFfVxHrE2m6i3Y7/ADtRzg9oDKElwgxDdRc3tYfqkWoDDMVNx+NP3DnFeH+71xxxSKQCwFgw87jofj++tTJZf21VjUvDsE8UdoeQIpNarYAXuCbgdjXOCzuKdmkidWXUVBU9Cu1ql41ztEy/EPHINTIUUg73bw7eu5NYPwdmxwU6jflMwDj8NQ9R1+FdccVrkjzJS8H6Ww0txU96F5fYqCO4ojGKaiad7M1nxggKysCQjaiOnTequae01JWgYYdhypeZYuNxpZbe7t1ovnOCEi9P86zzOMhaMkqNu48qn7iZ1QxWh/T2sRNa+HcWP64/hXOYe0mLXG3JbwMSRqG91tttWb4XLCTv9B++imJyhmW1gLdKf3orVGfp293oPZr7Ti2IgmihKiIOHVmHjD6dgQNraam4i9oEeLwzcqORNB3123YiygWJv3PyFKOWcMTTyaF0g2vc3t1A7A+dW5uHnXDsgZPu/vZLHuyswt52VT8zV8STeyGbS0Bssx+iVCel7H4HYn+fKn7if2m/cth443EzKUd2IsNrErbqT2pTwvCMsjMqlSy272vqQuAPWwt8a8zjhx2MUrOiu0dtJvqdkUE2AB3Clb37mujIoOSIQbVhbLPaRHBgBgjh5CRCYtYYW3BF7de9S5X7Tk+xR4KSCRnMPILhhY3XTe3Xp2rO3j1Df5H8tq+w0RaVAel7CklhSdjqWje8PxbHh8NHqRjZbKF6sQOgFVG4pgzKJ8OrNGXUEgG7Wvup26g9Rv1oVlEYMPLlGpGA/n0NWcJk3LkDxutifFqUFivZQ3kD3pXji+yfuSQuY3gaVf7KRJB5Hwn6biguLyLER+9E/wAhf8q1R4b796jXDt2rnl6aPg6YevyLvZjjo/TS1/gaPcN8HYvFMp0GKK/idxY/7I71pmHwQU6mO/ar2b5naJljN2Itcb2v++j2V0O/Vt7MZ4zxMZnMMBYxQ+C5YnW4vqY+t/D/ALNLGJhv0HxqQxWLgEjxnfbfeoZcO3Zr13xjxxqKRyuVzts0XhH2gzRxJEcNzuWNJKyBWPlZWFj4f2h0NO2A9pOCawmaTDMe06FB8m3VvkTWH8O40wTgnZW8LbXtc7H4g02cS43l8qMPYtdrHpsPWuOa2VikahmOAEiFblT1upsfwpDzvCSJ0UMbdyx1fDxdf2fzrQ+b4b+lA8YgbYi4/n6VyLIobasrwctXRm65mR0jUfNv/dRp8Hie0Sk8rnWDv7t7fre96VazDhgyAsGQEfpE2DE9m9bfpD1v0r6Jsx5liyK9wwLaQV1vpCjbpqWwH8a9CLhJXFI5pOcXTZ8crxSFl0xjVqjPic7ABm332t8zvaocRJi1J1vBGijSbgaerxBSbHUbKwHkN6iwWLxcgXQ8P3bcuOQkAlyumyMfeYrY/Teu/wCtGRInEF5l1CNwLDxM4uOzXdrfGmqvoQryfbG0DVGBOi22A1X+7AO3vaW39CDVnDYzGNJMpliZo7HU1wRcCM6DYEE7A+tqjkwmMmK6uUyxkSKSBosVFgDbdNKXtVeAYqYzTKYySdBF925dmsinqAFB9d6b8AQ4nIHTm/1eD7kqrW1dW6AXtf1tXmZ5RJhhqkgiFpDGCL+8Bfbfpbv6Gijy448xgI7AyNIqqLMRywxPUm11tb1qTF5VjsQSs7JZX0tc7qU1HYDt42+vpRf2FAfB5tKToRR/vNYepOrYetNOVYR2sXZgOvhZhqPl12H4n0pEg4jSObTEEZEazC4Oux97UPqLbVqmXY1ZEVlvZhcfOiX2hXotJ8Tap+3U/WohUyQ+dIxEcaQei/M0sce5ucPh2VDaRhpBHa47etr004mcIptWOcWY0z4nSLtpOhQBclidyLd7/lWwjyf8DLsDZbGo2kNgL72J/LemDC5Th5UDJIwa+nSdgxI2AJB6na/xpi4X9neIkS8sghQkMFVQXJG9yx2X6E+tNb8HyImlGWRe4kA+PUAX37fjTSzJaQ/BvZlOL4eNnsHG1xcg3sdxsO3WrkWWGTk4n39MZgdTbZgbhr+qm1vNTToeHcaNl0C5Hc7fDxfwq9kHBkwM64mRDFJZgi72bubntba1SyZFJfyUxxaZY+0bdKrGTVvcGgJNSxQsbEV5XFyPT9tRCeY46WPDy8hVkl0kordDYHUfkt+nmKUckzTMXeJcREpDBJllFgSDJqS/ZlDn3drUCzn2h4mOeQRGNlQhVLIp3VtTEWHcgDv02oxkGOzIyR3hhEEvLIAKsEUGw02a41bKe3hHka7cMXFHFlpsmwcGIgf7OiRSkffoSNXRffQ3HVQPPoKlXC44yxzldTIE03N+qjTcE9WuPib15JisUuJRlRFlkXRGgI8KqQQLBtvietzUuIbGyu2uNTcxk7gB9JLoFOrxEg9F3sK7fwch1hMTjIh4WjIA5YGu/wDYob6QG6hW3ItvaqeFlxCAIqxFpi0ynYsmpbM1yfCNB6n1q8+aY1gt4UOokhSxBIZNPiXmXIKg2LAnrvvVPCHFu0cqoCoj0IhbwMrqRoVS25Zb3A3O1C/wAl9txaFJCIhqYiMR2+9ZlLk6r2sQm5/Z6Up5ljcykxEKMsIWFefpEtogGsqNIwYeIFQVPW5uKYYpsU0UipDGDEoMIOyxsUaxuW6lHc3Y+VZ/j80xEDA4nDxMk0CJyywIZY7aW8DalPQ9r1DJ2Wh0VeJsuxSyPisSER5JGNgy3JBsSqj9Hpv3v61rXs84sGNhKuAs0YAYDoy9AwFtvUfCsf4h4snxaojkKiEkIpIXc7XW9rqAADX3BOeHCYuKX9AnQ/8AdbYn5dflSxdBOPJH6QRrdKmLWHmaq4eTYMCCCLgjvfuK4xeKVEaSRgFUElj2Aq1HKDOK8y5UBI3kc6I17sx6AD8fhUPAPBggHOm8UzfRPQevme9e5DDz2OOnGkaTylb/AO3H11G/Rm94+gArzLcdJiZWnJKw+7DH5jvI3q3YdgPWsbfSHWjSMP7oG1S0Dw2IsB+dX0xJAqLReM0RYvBSNPG6vZF95fMWO1redt7i1qnZjqNqo4fO1lkliS94tOo9rtfYedrb1dhN71nGhuSZmaYU96rcTYww4SZ12KobfE7CjDREC5pa4+zAQ4KQWGqQiNb9r3JPxABrIwSGnkc9sxpDWi8J8QyxYbWLKEEcKWJu4R2kNzf9qxpAwGFEksaFgiu6oWIuFDMBqIuL2vfqOlbfj/ZykC4PD/affdoweVa7FSxe2v8AZAt61THx5bEn1oW34qdpIpii3huALtZr/Pb5VNguIZJCiiCIrCQ0dywWHSB4ib3I2BsfIUcf2aquJTDnFbvG0l+X00kAC2vcm5/3TUXEXs4lfEw4KPECPDvE8hYRXOpCoIccwar6hvcfCryyY60SjCVlDAcVrI7fZ+W+IXTrdgQZdIIBTewO+9rXtVRuKpLJzIklaMgozFtQdQBqNiLk2Gx8q6l9kIjxsOGGYASPG8oIgsV0FQLDnd7ne/6JpkxfALtPFhpJ9TvEz/aBFYEIQCrpzDdvEviuOvSkhOPkaUH4FuDjVwysYkJBDO2pvGQugEgG1tJO3Q3pO9o2avLMkTIqiBSqlSbMpsQQpNl2HQVpzey9ftAg+2eLl8z+y7atPTmd9/pVPM/ZUMUZGbF8o4b7pmMNw4VQ4b+0GkaT60ZXja+IQUk9mHk19eu2jI6i1cNUCpsPsk4laSN8PIbmOxQn9U7W+R/Op/afn/LEUWkspOp1HRgvRWPZS3W3Wx6Vn/s9x3LxYLHYowP7qqcV542IxEjqx0e6o81U/vO9U5fElwXMYsFnGKzOdUmkCwKQxjUaUNuim3W/TetWy+Ij4eX8KQuC8PC0cIh7rd/MuOt/56WrSsgOkkMPrTLSEm7YTglB26Na4B/SA6287eXWo8XnaJE5UlnCmy6WF27Dp3NhRnGZekqaSNjvtsQfNSNwfUVi3H2RjCu5EhDWDArddWpiAGUEAPsTqGxsbgdaVVJm8aGDgDiANPKjMlgxTVcDUfe1fNuZ9RWkw4pAN3X/AHh/GvzLlAk5qxxSGMvte9gRuRe3UbbeZ2rX+EeDWIDzvdSLjwpqa467Dwr6eInuR0rZJDrT0Gc3w2xIoW2SQTqhnjEmkkqG6C9he3c7U0ZlHdCfIUPw+WNBC0khARbudybC1z2/ClTrsTdOhXz/AILwZMTpCFcOttG2qx1bqOuwpy4kwvMxeA/Ykd/ooG/1ro5TO0qSKyoFBtcXNz126dAB8z1ruLL5DMztKWkVdKk6bIGsTpAFtyBcnrYUN70NG0tlTGZe7Zzh5h7keGZG+LsxB/4fxFHf6QTSHI35nKG29y4Ww+gPyoYmElaZmExMka6D4VsA5DdNNidhVeHLZWuUlJKzM5vYeO2k7abWHl50tD8q8A3MoyeIsK1thg33+LtTZ/SK6Q9t+ZyvW5a302vS1GMQ9sXzRoSJ9yq3UXDNtb9mhEuSZu0jS4fEQCIyc9BKpuzFNJuFFgve3nvWNUanZDx9xKMFm+ELISHiUah1H3jrb1B1bj4UX9r88n2FoYjpM2oE+YVSxUerWt8AazDPsLnOMzPDwzxR/aIPHGwW0ekMG1luhXUAKceLIM6jhE05wuIhhPMdIlZWAANyL9bAk0Gn5/Zq4NP2c+zPFrDJjEEf2fSZgNfjCEavdt1AqjnXs3xuGwv2qURcqynZ7mzWttb1oYChFIVNwbH+ItXgry1egUAPPsuzcJOsLdGbUp8jbcfMb/KtxiW3Svy3hMQ0bq6mzKQw+IN6/S/CuapioIpUIs43Hke4+RqkH4IZY+Rhy7F2NidqUMyyI46XmSAqmssOZv0sq2Tv4QT4iBdjsaocQjGwzyFHlCav/wBYeNUbQA4t4iV8RI/Kh0/FWNhMesodUaudUbCwOpSx3uCWAFv2hTJeUZuqDvEPBQdVaJi7JYjUfELb3Q9unubKfTrTRwbjA8JS41REow6Ed1uDup0kbGknDceYiMkT4ZTYbctju1lIWzLbqwHvXHlRDC8fqHBODl5rgghChJKMyleo1aSCb+RFY7aNjaY64sXW3nXuepqwbqTbWFQn0ZlU/OxqCeYG1WM2P9VH96P/AJiUjGx9k2ZYtkmwyLa0jsG27BCbDy3tXKyEY1l7GBSfiHYfvqHOf/mcH/ff/ltXf/5//p//AOhpSp3lSnnYom+7qBt2CAbfjXHDgPLkJN7zSH/jI/dVvCY3W8qaSOWwW5tuSLmw7WuKoZLiVSB3Y2VZJLn01negLK2MQrg8WnSxkUbdn3v9Gq3n+Mlg5BiTVEJAJrAkpHpbxKBvs2nz2vXvFxtgsQf9GajhzzQ8UWIRo2ksqMbaXexYqLG4YAE77VgFDIM4w2Mx0suHkWXlwIhK9i0jsRuPQVNw7nDYpcaJAAIsRJAth1UIpufXxGruAymOLFzyooUzJGXttdkLjUfUgj6UC9n42zP/AM9L/wAuOgC3wWn2nKMOsm4lwwRgPIrp/KlH2nzSLw/Gr21nlI9h5bG30pt9nU6rleXgn34lUfHST+QNAPb5tldvOVPzNBp+bbV5XYFeEVphzWh+yLiHkznDMfBMbr6OB/1AW+QrPanhZlZWW4YEMp+BuCPmK1aZjVqj9bczUqsevSvpMErbMAR6i/r39d6E+z3N0xuESYEE+663vocDcH8/gRTRHBY+lM5ElBvsW5uEsIxctChMgsxAsTvfr8d6kwnCUCPHJGrKY0MagMdIBNybdNRPVuppnWMdwK8kCgdbVnJj+2IzYwvNGo7sB8u9XvaZxDHgcFq2Llk5aE2LlWDfG1huax72h51NDIsUcjISCWKmxsdgvwtelHhnJftWJjiuVUgs7C1wii5IvtfYAX7kUS7CCpH6rwc0OKSDEIdQHjRgempbG/rY9KE5fnUcuaTxxsDycOoYgi2pnY2v5gVhWacLfY8PK/MxHgn5cug6FMRayMLj7wspvcEgEkEd6u432e4dZOWj4k6uaFk0qUiMIJPOIt71um1gR1vSjm9ZSQMTi/FsWjIFxt92L2+P7qEQ4JTgswQuxDPOd2vbrsvkAe1YvH7PIzzwXnBWTQjaBpAEHO1y+SE+G49OtUcv4Vw0mFjxF8SfumkeNAhY6ZOXZNul/ESb2FAG7YjNRiclM1wDJhgTc97C/wCN6PYvL4cSYJG8XJk5sZB2DaSu/wAmO1fnbLuDIknxRaR2GF5TqPCpPMBbTILNpYWsQPrRvijKDNjI1SaaBZExEbAnST9mvZzY+KJ77G3QN1orQeTVouLYGzRsGJF1CEG9xbXqJKA/rabG1WswOHy3DYqcnSrF5mud2dhay37mwAFYWfZtFpYjE2bQSrEDQW0QMo1bEKWltq+HrXeYcHo1xNiMY7wiTUps5tFHC7LGCfe+9A9NJrDTT8ay4TJsDICbYf7PJ6kXXUPmpYVV9vjg5YLEH71DWd4T2YxS8kpO6mWRLRuihxGyK7d7c1Q17dwOlZmKAJNQrivK+rTD6r02OBCeG2hAvXqRfe1u96oV7QA7+yvix8FjIxvyZmWOUX23Ng/oQT9L1+jMfmYjDFjYL1J2At3NflfIQmli1r9LHpfbTffsb1r3tAx3Ogw0bTBI2VVkIF9T26X6BQQevf4U0FbFyWl2ecSe11VuuFTmMP0zsi+vm3871mub8U43FH72ZivUBToX6Dr8708x+z2CYKYp2TbcEBwfUG4oPm3s+xETERkTL5rsfmD+40/BiKcRO4vzL7RjJpAbjUQv91dh/H50H1kXsSLixsbXB7H09KYsl4SlxUJmjZQObyQCG66Q1ywFlUBu57GrUPAckiSSxTwyRJHzA41WexYMu6+Erp3LWG4qTKirJipGUKzsyg3CliQDa17E2vbb4V79sksw5j2f3xqNm/vb+L503t7N8QZOWjoz2UnwuoAdXZTdgAwuum47sKrf/Aco0hpolkcXijOrVIQgdlG1gVBA3O5NqAFp8xmZSrSyEHqC7EG3S4J3riHGyIVZXdSvukMQVv1sQbj5U2zez2VLap4VDRLICdQ94qoU+Ha5YeLp18qH5fwdLJHipGZI/sj6JQwYkbnUfCDsLH40AA8Pj5VLaJJF1+9pYjV/esd+p6+dTvjJXbW0jl7Eai7FrW6XJvaxO3rRqfguRcZHg+ZHrkUsCLsFADML6RcllW4A8xVmXgueFWZnj2fR3vfmiIHp5sD8L0AKjY2QjSZHItaxY2ttta/TYfQV6MwlDBhI+pTqDa2uDYC4N7g2AF/IDyo/lnBsuIxOIw6MgeEkEkMQSH0bWFwL73PQVYwPs+xEjxJrjBkg5w6nuF0HSDZhqUnsAQaAFn+kJb6uZJq1a762vq/Wve+q3frVamzBcDySMqc6IStGZeWA7sEsSG8Cm5PkN9xVSThOQBjrj2WFt7r/AG7aVvcbWPW/SsAXq+oln+UthZnhY6mXuFYA/DUASPXoe1Da0DyvR1rypIJNLKxANiDY97HpQA7ez/EFJJUVAyta+q1xa41dOnWiGOxyyEwS3AD+BlHoTv5b9/U13FiMPoZ4CiklWPqAblfTa9S4iKCZ9GoEbNa+4I62PwsbUKfFlHjuIf4dDxKVLEi4YXBFr7fSwo9BmhJAJIvexNuo7EfChORSE64GPiTZD3Kn3b362N1vU8uJ5aqGIIva/Tt8fT866bvZwtU6ZjGFziaLQI308uUzKQBs5CqT67KBb+NXpONMVZlDRhGTlmNYwE0+I20jzLEn5UDn6n41ERvXMdQdPF2K1vIGVXkRUcqoGoKQQT+0CBv6V0nGeLHNPMBaR3fUVBKM4sxjJ3S4228qXq+NADION8XcEsjEIEBKKbKCCBv5FQR5b0PwPEM8aSxq4tObyMwuxJBUm53uQzX+JoXXsXvCgA5mWdyJi1nUqXVAouu1tBjsR38O1THjPFsCGdGB7FBtZgwt5WIFvhQLHyaiD6VEhrX2CCmK4hmZ52uoM4tJpWwbfUdr9z186vJx7jQ2rmgm5tdR4Q2m6r5IdKi3pSy/U1zWAMMfF+IAC/dMAhj3jU3QgjQT3UA2ArwcWz6NFodOhU3jB2jN0v56T0pfr4igC/muaPiH1yabhQoCgKqqvQADoKok14K+tQB7evK+tX1Bp0ikkAC5OwA6mrGFd4yrgMNJBvuBsel6ihuCrDYgix9RRgYvmJIN1Y2uLmzdN7W60UBoeZMAkE97MoHi+Q2G3ex2tva1QtmAxUswBFgFIIOx3t8+tLmGzpvsDRtZybBTfdbE9rdem9BMkxjLJ0Yg36bHpeqQlWmJOF7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TEhQUExQVFhUXGB8YGRgYGR4cHhoeHRwdHCAcGxwcHCggHBolGyAcITEhJSkrLy4uHB8zODMsNygtLisBCgoKDg0OGxAQGywfHCYsLCwsLCwsLCwsLCwsLCwsLCwsLCwsLCwsLCwsLCwsLDcsLCwsNywsLCs3LCwrLCwsLP/AABEIAPAAnwMBIgACEQEDEQH/xAAcAAACAwEBAQEAAAAAAAAAAAAFBgMEBwIBAAj/xABLEAACAQIEBAMFBAYGCAQHAAABAgMAEQQFEiEGEzFBIlFhBzJxgZEUI6GxQlJiwdHwFSQzcrLhY3OCkqKzwvEldITSFjQ1Q0RTw//EABkBAAMBAQEAAAAAAAAAAAAAAAACAwEEBf/EACcRAAICAgIBBAEFAQAAAAAAAAABAhEDIRIxQQQTIlGRFDJhcYEj/9oADAMBAAIRAxEAPwBUr6vcSNDlW7GpsLDq37en8a4nFo9dTRxAbMKY8uJII8qAYnD6dwdqO5HMCD57GthJxdonlipqhnwGD0C560Yim0gWobhptS3796nV7UvJ8rZzSjqgmMSCLWFUMZiLKd+29Qmo5ogwtWe4ZGCsq4KG5Lnv0H76vV8i9qkMfes2x5MsRpYVUMAv0q0x8NQEG23Wu/00VRweok7o+VQOlW8Pi7CxG1C8QX6bfKoo4X7dfjv9K6G15IcZPoasJOCetXGNqV4opVsSjfED+FXosX2brWJJ9Gu12XpmvegOaWIq7NiaEY+S5t5bmnSon2CsTESwNiaIxr2FUFxIv3H896uxvSNWXi6VMWOOcoKSBlG3Q+nlSxCzKbgfhW447BhpIyRezr+YplV1LFR1ABPzv/Co8Eo0dEc7bPzziXLR386hyfG6TYEelb/iJVZoGG4LkDb9lh+deSSr9rRbb8p/xZf4Gp+1qi36jdmYZZmYvfb1F+vrTBHICLg3FNmUYtXxGLQDdHS/zjH7wamkMWJifTuAWW9rEMpsfxqcsAPOn4EwyeK1WVhuOtNoiEmHAA6x7fG38al1jRGfPTWLB9ivKKcMVvU1dXC7bnf0pjlYBkv3P7qrY7FKksKkH70lAfIhS2/yB3qixUJysTs1zWGCwlkCk7AdST6DrQnOcRiDEzYZRe1/ELNa36IPemrL8FHJmmKnIBaKOKJb/okhmYj1sVF/jU+OzSLE4LETRG4jWYBiLEPFqBI/2h171RRcehdPs/OucZ7iRIVkaQN3BuD9DuKjy3OmB3d9+viI/LeucwxBxB1t4m90te5J9aFNgnVvdJ+VO1rZqbT0a/wrnMfhIUSSA/rb/jWiYfNcPOAsgEclujdfj8KwjhUMGHguO4sD+QNahhcpilQSW5bgDa50m3wW9c0rg9F5KM4/IO5jlzoCyWdbXuP4Uo43FixH41ofD8bKtiQV7fz50J4uynDaJJLKJPLVbf4DvV8ea1s45YUnoQosRc26eVEocVtv2oGylTV2Jriuhqtomt6Zq00e4PlvXWW4jW8jWt7o6+V/Su5TXGUJ757Eip+DVqVA/DYvU8Uem2hzvf41elX+tof9Ef8AFQ7DWWcA9dRFHThzzQ/YKR870S0ELYMyKO2Kxp83Q/8ACatSYcYeCXlgm5dzc92JJPwH7qjyUffYph0MgX/dXf8AOuclVjBMpN25kyi/qxt8rGkZVFzJf7CL+6K7xYACDyYVRglMWHwxa3VA3+1t+ZFWc2P9kPOQfhv+6ho0izXFBZsMvd3IHyW5q9Ph1coT1RtQ+NiPyNDM8w7NPgyBssrEnyGhq7y3FH7VioW7cuRd/wBFlsdvRlP1rEAP4eH9dzL/AFkX/KpEPBs32HETpmE8cbLNKYFUaersVve9jv8AWnrhyUfbsyXvriPyMdv3Gq8OWSYbK8XHK2ptGIYEG/hbWyjfpZSBatZh+bcuW2kn02p1wUalBcUqZdhrkM3Xt/lTdhRYD4X61H1D6R2enj2TYjBqb6SQB2Bt2/jU+BfEjZJCQeoJvUaJcgefc1p3BeV4dU1KdT33Jt+Fc8bkWnJQVlPIsmxTRF5pNItsoBUm3qDcVQzBRosqgC/bb/ufXrWlfGkXOMN43Ui25tTzjxSOeGS5bFTGR3U+dDle1GMYunUD1oZFhidztXb6eVw2c3qo/wDT4mztGWHhodysUhIjCab33O9QQ5vbwAbsQL36VJxNnn2Vo20FwQwtqt+r6G9ThkUujJY62DcRl+JJ1nQNRHQ9z0q/JLj7BVWO5HvX/H41YUqcLAZGYA8s7ddVxYH0J2qXFt/W4P8AVy/9FUcrEUKFfDYTNMOrcpYSCS7F2ub2/HpQDhTiTMsSZVwwhO/MbULW1ntv53pn4rzDERGX7EZJZC45iFNSoNHVdtidtr96zfgvin7BzjyuZzFC+/p02vv7pv1rG7LQjqx8xOBzeWIQusAUW3VrEabW/GrkRzNgHmWH7tiw0nyBBvvv3onnGZnDw4WTSX3AI1WvePuatZfKsuELNdVbUTbcgFjS8t0Y4urB+cDMSgMKw81W8OrpuLb/ACpXfL88GKOIRcNzDEI2F/CVDXG3ne9aPihvFY7ah/hNDI5f/E5FvsMIhtfzkf8AhWir6M0yzBZ2cbPi4lgDhuVMrGytpVTsO4swIIovP/TeYYezJBBFIvQMQ7qexvfSCPrTtm8ajDYyeM/2mHZtuh0xtZh6kEfQVQ4iWRv6PWOcQMZBYkag1omOkrqF7+V+1DNRjMnD82HnKYiPRpHhF7gj9YEeu3yq+RTH7Q4plxCCWVZGMQswTQLam2tqPrvSi6OTY7fCuPLJuWz0sS+IQw/EPJFmKAeTEfjVrLeLhr8CLY2HgYnz3qbhDhEYm7c5FsehTUfxIrzi7hX7HIrmRSHJINrHa3b51lasxtOXEdMfxO2GETSn+1XUAfSwsRV3G4pZY43JVmN/dFultjfeqHDDfbcPGC4EsLeFit9vI7g9PXyo5nuGN1JPbr6irY4c3T6OLNLgtLYk5kl97biqMsJXr1pkxGBLG9UsdlrG3p6V18aVI5Y5LeyZMyRGVrarG9vh61ZzvFS4xF0YdgASQwOq/a3QUsyShep/npWocNJbDReq3+tcWJNaR6OZKKvsBjN3YJCcMQV0nTq/Vsemmrcuay6g/wBjYkAgeI3F7X/Q9BVmZNONU+a/5UYecBlU9Wvb5VZOzlM/zTj54iVGCuz7bSbk9NwI7mkJeDcbGA7YZ9K2JGx2HYgG/wCFbTNgEONjksNQiY/MEC/xsauQZgrTSQgHVGqsT2Oq9rfSjfkpyS6QkT57LjoNK4NlAOzBtQBHYeAUXyfHSCEQnDtYDST5n4Wopw8iq2JjQWCzE27eJVbb61PkuKEnOtfwysv76RRfdmykqpI4XHs1jyTt6/5Vnz+0DFc2SWLJpJQLxcxJCSVRj/oulydq0jJ8QJIww23b/EaH5aBh8PibjwxvK9h3BvJt9bVa9EKaYl5XxJipME0cWDd45I35cgJACODpAGg30g26i9qtpxnJFFF9swTB0tpY7DVa1xddja4286MeyrHCTKcK1iNKaT/sEgn8Kv560eLy+VxujRM6kjcEAkH4gipuLXTLRlFvaMu4k4gOMl5jKEAAUC9+5PXud/KhEmIAqnHJt0G389KjZr1yPZ6KgkqDOUZ7yJAw2W9z/PnQ3P8AiR8ROZJVJW1kA30qP896G45iFUk2F979PmauwYdbAl4xc28TWv8A5VWKSjvZKS+WtB/hPNp8NqxCITAGCyeW/Yetabw5nH2zD62FiHI/n5WpK4iz0PgosLHGi6iN4zqQWPQHu17X8qe8jwC4aKKFeoXU3949TTYv3aOf1FOFtbCK4QeVRyYUVfA2qNkrps4uKMSzaYgXN7AX+NbCl40wqAMfdU2F7WQ7n0uPxrPMZl/MZVUbswHzJ/71pGaZoIHgTls3Oflgi1l2vv8AK/0qfGmzpc+UUiHHm2Ih9bj6f96JtEGZWN7re3zqhmsLGXDMouA51HyGnr9RUuKdhPABfSQ4PqbAj59a2kTsrxzk41lKkBYdvW7C5/C1V8u/+oYv/Vxf9VXmH9bHrCQPk4v+YoViS8E+Nn02UxRiMnozeIW+RtWV1/Y16f8ARNw7igcRjB5yBlPmAAh+jL+IrjgtrjFf+Zf91InBOdWxhufCW0j4Hw/npNP/AApgXhGK5gtqxEjr6qbWP51ScHFoSE7TOuCpdWFU/tv/AIjU/Ey6cHjCOpgkPz5ZpV4dxsn9BmZFOoB5V9VWTUD8CovTXxDOGwOIdd1OHkYeoMbEfhSpaNl3YD9lmFaLKYEkFmCsSPiSR+FfZCf/AAX/ANO/+FqN5HZsKrL+mpYD+8L0MwuCaDKWjlFnTDuGF72Olqya2Njdx/0w8V7XwFfVxHrE2m6i3Y7/ADtRzg9oDKElwgxDdRc3tYfqkWoDDMVNx+NP3DnFeH+71xxxSKQCwFgw87jofj++tTJZf21VjUvDsE8UdoeQIpNarYAXuCbgdjXOCzuKdmkidWXUVBU9Cu1ql41ztEy/EPHINTIUUg73bw7eu5NYPwdmxwU6jflMwDj8NQ9R1+FdccVrkjzJS8H6Ww0txU96F5fYqCO4ojGKaiad7M1nxggKysCQjaiOnTequae01JWgYYdhypeZYuNxpZbe7t1ovnOCEi9P86zzOMhaMkqNu48qn7iZ1QxWh/T2sRNa+HcWP64/hXOYe0mLXG3JbwMSRqG91tttWb4XLCTv9B++imJyhmW1gLdKf3orVGfp293oPZr7Ti2IgmihKiIOHVmHjD6dgQNraam4i9oEeLwzcqORNB3123YiygWJv3PyFKOWcMTTyaF0g2vc3t1A7A+dW5uHnXDsgZPu/vZLHuyswt52VT8zV8STeyGbS0Bssx+iVCel7H4HYn+fKn7if2m/cth443EzKUd2IsNrErbqT2pTwvCMsjMqlSy272vqQuAPWwt8a8zjhx2MUrOiu0dtJvqdkUE2AB3Clb37mujIoOSIQbVhbLPaRHBgBgjh5CRCYtYYW3BF7de9S5X7Tk+xR4KSCRnMPILhhY3XTe3Xp2rO3j1Df5H8tq+w0RaVAel7CklhSdjqWje8PxbHh8NHqRjZbKF6sQOgFVG4pgzKJ8OrNGXUEgG7Wvup26g9Rv1oVlEYMPLlGpGA/n0NWcJk3LkDxutifFqUFivZQ3kD3pXji+yfuSQuY3gaVf7KRJB5Hwn6biguLyLER+9E/wAhf8q1R4b796jXDt2rnl6aPg6YevyLvZjjo/TS1/gaPcN8HYvFMp0GKK/idxY/7I71pmHwQU6mO/ar2b5naJljN2Itcb2v++j2V0O/Vt7MZ4zxMZnMMBYxQ+C5YnW4vqY+t/D/ALNLGJhv0HxqQxWLgEjxnfbfeoZcO3Zr13xjxxqKRyuVzts0XhH2gzRxJEcNzuWNJKyBWPlZWFj4f2h0NO2A9pOCawmaTDMe06FB8m3VvkTWH8O40wTgnZW8LbXtc7H4g02cS43l8qMPYtdrHpsPWuOa2VikahmOAEiFblT1upsfwpDzvCSJ0UMbdyx1fDxdf2fzrQ+b4b+lA8YgbYi4/n6VyLIobasrwctXRm65mR0jUfNv/dRp8Hie0Sk8rnWDv7t7fre96VazDhgyAsGQEfpE2DE9m9bfpD1v0r6Jsx5liyK9wwLaQV1vpCjbpqWwH8a9CLhJXFI5pOcXTZ8crxSFl0xjVqjPic7ABm332t8zvaocRJi1J1vBGijSbgaerxBSbHUbKwHkN6iwWLxcgXQ8P3bcuOQkAlyumyMfeYrY/Teu/wCtGRInEF5l1CNwLDxM4uOzXdrfGmqvoQryfbG0DVGBOi22A1X+7AO3vaW39CDVnDYzGNJMpliZo7HU1wRcCM6DYEE7A+tqjkwmMmK6uUyxkSKSBosVFgDbdNKXtVeAYqYzTKYySdBF925dmsinqAFB9d6b8AQ4nIHTm/1eD7kqrW1dW6AXtf1tXmZ5RJhhqkgiFpDGCL+8Bfbfpbv6Gijy448xgI7AyNIqqLMRywxPUm11tb1qTF5VjsQSs7JZX0tc7qU1HYDt42+vpRf2FAfB5tKToRR/vNYepOrYetNOVYR2sXZgOvhZhqPl12H4n0pEg4jSObTEEZEazC4Oux97UPqLbVqmXY1ZEVlvZhcfOiX2hXotJ8Tap+3U/WohUyQ+dIxEcaQei/M0sce5ucPh2VDaRhpBHa47etr004mcIptWOcWY0z4nSLtpOhQBclidyLd7/lWwjyf8DLsDZbGo2kNgL72J/LemDC5Th5UDJIwa+nSdgxI2AJB6na/xpi4X9neIkS8sghQkMFVQXJG9yx2X6E+tNb8HyImlGWRe4kA+PUAX37fjTSzJaQ/BvZlOL4eNnsHG1xcg3sdxsO3WrkWWGTk4n39MZgdTbZgbhr+qm1vNTToeHcaNl0C5Hc7fDxfwq9kHBkwM64mRDFJZgi72bubntba1SyZFJfyUxxaZY+0bdKrGTVvcGgJNSxQsbEV5XFyPT9tRCeY46WPDy8hVkl0kordDYHUfkt+nmKUckzTMXeJcREpDBJllFgSDJqS/ZlDn3drUCzn2h4mOeQRGNlQhVLIp3VtTEWHcgDv02oxkGOzIyR3hhEEvLIAKsEUGw02a41bKe3hHka7cMXFHFlpsmwcGIgf7OiRSkffoSNXRffQ3HVQPPoKlXC44yxzldTIE03N+qjTcE9WuPib15JisUuJRlRFlkXRGgI8KqQQLBtvietzUuIbGyu2uNTcxk7gB9JLoFOrxEg9F3sK7fwch1hMTjIh4WjIA5YGu/wDYob6QG6hW3ItvaqeFlxCAIqxFpi0ynYsmpbM1yfCNB6n1q8+aY1gt4UOokhSxBIZNPiXmXIKg2LAnrvvVPCHFu0cqoCoj0IhbwMrqRoVS25Zb3A3O1C/wAl9txaFJCIhqYiMR2+9ZlLk6r2sQm5/Z6Up5ljcykxEKMsIWFefpEtogGsqNIwYeIFQVPW5uKYYpsU0UipDGDEoMIOyxsUaxuW6lHc3Y+VZ/j80xEDA4nDxMk0CJyywIZY7aW8DalPQ9r1DJ2Wh0VeJsuxSyPisSER5JGNgy3JBsSqj9Hpv3v61rXs84sGNhKuAs0YAYDoy9AwFtvUfCsf4h4snxaojkKiEkIpIXc7XW9rqAADX3BOeHCYuKX9AnQ/8AdbYn5dflSxdBOPJH6QRrdKmLWHmaq4eTYMCCCLgjvfuK4xeKVEaSRgFUElj2Aq1HKDOK8y5UBI3kc6I17sx6AD8fhUPAPBggHOm8UzfRPQevme9e5DDz2OOnGkaTylb/AO3H11G/Rm94+gArzLcdJiZWnJKw+7DH5jvI3q3YdgPWsbfSHWjSMP7oG1S0Dw2IsB+dX0xJAqLReM0RYvBSNPG6vZF95fMWO1redt7i1qnZjqNqo4fO1lkliS94tOo9rtfYedrb1dhN71nGhuSZmaYU96rcTYww4SZ12KobfE7CjDREC5pa4+zAQ4KQWGqQiNb9r3JPxABrIwSGnkc9sxpDWi8J8QyxYbWLKEEcKWJu4R2kNzf9qxpAwGFEksaFgiu6oWIuFDMBqIuL2vfqOlbfj/ZykC4PD/affdoweVa7FSxe2v8AZAt61THx5bEn1oW34qdpIpii3huALtZr/Pb5VNguIZJCiiCIrCQ0dywWHSB4ib3I2BsfIUcf2aquJTDnFbvG0l+X00kAC2vcm5/3TUXEXs4lfEw4KPECPDvE8hYRXOpCoIccwar6hvcfCryyY60SjCVlDAcVrI7fZ+W+IXTrdgQZdIIBTewO+9rXtVRuKpLJzIklaMgozFtQdQBqNiLk2Gx8q6l9kIjxsOGGYASPG8oIgsV0FQLDnd7ne/6JpkxfALtPFhpJ9TvEz/aBFYEIQCrpzDdvEviuOvSkhOPkaUH4FuDjVwysYkJBDO2pvGQugEgG1tJO3Q3pO9o2avLMkTIqiBSqlSbMpsQQpNl2HQVpzey9ftAg+2eLl8z+y7atPTmd9/pVPM/ZUMUZGbF8o4b7pmMNw4VQ4b+0GkaT60ZXja+IQUk9mHk19eu2jI6i1cNUCpsPsk4laSN8PIbmOxQn9U7W+R/Op/afn/LEUWkspOp1HRgvRWPZS3W3Wx6Vn/s9x3LxYLHYowP7qqcV542IxEjqx0e6o81U/vO9U5fElwXMYsFnGKzOdUmkCwKQxjUaUNuim3W/TetWy+Ij4eX8KQuC8PC0cIh7rd/MuOt/56WrSsgOkkMPrTLSEm7YTglB26Na4B/SA6287eXWo8XnaJE5UlnCmy6WF27Dp3NhRnGZekqaSNjvtsQfNSNwfUVi3H2RjCu5EhDWDArddWpiAGUEAPsTqGxsbgdaVVJm8aGDgDiANPKjMlgxTVcDUfe1fNuZ9RWkw4pAN3X/AHh/GvzLlAk5qxxSGMvte9gRuRe3UbbeZ2rX+EeDWIDzvdSLjwpqa467Dwr6eInuR0rZJDrT0Gc3w2xIoW2SQTqhnjEmkkqG6C9he3c7U0ZlHdCfIUPw+WNBC0khARbudybC1z2/ClTrsTdOhXz/AILwZMTpCFcOttG2qx1bqOuwpy4kwvMxeA/Ykd/ooG/1ro5TO0qSKyoFBtcXNz126dAB8z1ruLL5DMztKWkVdKk6bIGsTpAFtyBcnrYUN70NG0tlTGZe7Zzh5h7keGZG+LsxB/4fxFHf6QTSHI35nKG29y4Ww+gPyoYmElaZmExMka6D4VsA5DdNNidhVeHLZWuUlJKzM5vYeO2k7abWHl50tD8q8A3MoyeIsK1thg33+LtTZ/SK6Q9t+ZyvW5a302vS1GMQ9sXzRoSJ9yq3UXDNtb9mhEuSZu0jS4fEQCIyc9BKpuzFNJuFFgve3nvWNUanZDx9xKMFm+ELISHiUah1H3jrb1B1bj4UX9r88n2FoYjpM2oE+YVSxUerWt8AazDPsLnOMzPDwzxR/aIPHGwW0ekMG1luhXUAKceLIM6jhE05wuIhhPMdIlZWAANyL9bAk0Gn5/Zq4NP2c+zPFrDJjEEf2fSZgNfjCEavdt1AqjnXs3xuGwv2qURcqynZ7mzWttb1oYChFIVNwbH+ItXgry1egUAPPsuzcJOsLdGbUp8jbcfMb/KtxiW3Svy3hMQ0bq6mzKQw+IN6/S/CuapioIpUIs43Hke4+RqkH4IZY+Rhy7F2NidqUMyyI46XmSAqmssOZv0sq2Tv4QT4iBdjsaocQjGwzyFHlCav/wBYeNUbQA4t4iV8RI/Kh0/FWNhMesodUaudUbCwOpSx3uCWAFv2hTJeUZuqDvEPBQdVaJi7JYjUfELb3Q9unubKfTrTRwbjA8JS41REow6Ed1uDup0kbGknDceYiMkT4ZTYbctju1lIWzLbqwHvXHlRDC8fqHBODl5rgghChJKMyleo1aSCb+RFY7aNjaY64sXW3nXuepqwbqTbWFQn0ZlU/OxqCeYG1WM2P9VH96P/AJiUjGx9k2ZYtkmwyLa0jsG27BCbDy3tXKyEY1l7GBSfiHYfvqHOf/mcH/ff/ltXf/5//p//AOhpSp3lSnnYom+7qBt2CAbfjXHDgPLkJN7zSH/jI/dVvCY3W8qaSOWwW5tuSLmw7WuKoZLiVSB3Y2VZJLn01negLK2MQrg8WnSxkUbdn3v9Gq3n+Mlg5BiTVEJAJrAkpHpbxKBvs2nz2vXvFxtgsQf9GajhzzQ8UWIRo2ksqMbaXexYqLG4YAE77VgFDIM4w2Mx0suHkWXlwIhK9i0jsRuPQVNw7nDYpcaJAAIsRJAth1UIpufXxGruAymOLFzyooUzJGXttdkLjUfUgj6UC9n42zP/AM9L/wAuOgC3wWn2nKMOsm4lwwRgPIrp/KlH2nzSLw/Gr21nlI9h5bG30pt9nU6rleXgn34lUfHST+QNAPb5tldvOVPzNBp+bbV5XYFeEVphzWh+yLiHkznDMfBMbr6OB/1AW+QrPanhZlZWW4YEMp+BuCPmK1aZjVqj9bczUqsevSvpMErbMAR6i/r39d6E+z3N0xuESYEE+663vocDcH8/gRTRHBY+lM5ElBvsW5uEsIxctChMgsxAsTvfr8d6kwnCUCPHJGrKY0MagMdIBNybdNRPVuppnWMdwK8kCgdbVnJj+2IzYwvNGo7sB8u9XvaZxDHgcFq2Llk5aE2LlWDfG1huax72h51NDIsUcjISCWKmxsdgvwtelHhnJftWJjiuVUgs7C1wii5IvtfYAX7kUS7CCpH6rwc0OKSDEIdQHjRgempbG/rY9KE5fnUcuaTxxsDycOoYgi2pnY2v5gVhWacLfY8PK/MxHgn5cug6FMRayMLj7wspvcEgEkEd6u432e4dZOWj4k6uaFk0qUiMIJPOIt71um1gR1vSjm9ZSQMTi/FsWjIFxt92L2+P7qEQ4JTgswQuxDPOd2vbrsvkAe1YvH7PIzzwXnBWTQjaBpAEHO1y+SE+G49OtUcv4Vw0mFjxF8SfumkeNAhY6ZOXZNul/ESb2FAG7YjNRiclM1wDJhgTc97C/wCN6PYvL4cSYJG8XJk5sZB2DaSu/wAmO1fnbLuDIknxRaR2GF5TqPCpPMBbTILNpYWsQPrRvijKDNjI1SaaBZExEbAnST9mvZzY+KJ77G3QN1orQeTVouLYGzRsGJF1CEG9xbXqJKA/rabG1WswOHy3DYqcnSrF5mud2dhay37mwAFYWfZtFpYjE2bQSrEDQW0QMo1bEKWltq+HrXeYcHo1xNiMY7wiTUps5tFHC7LGCfe+9A9NJrDTT8ay4TJsDICbYf7PJ6kXXUPmpYVV9vjg5YLEH71DWd4T2YxS8kpO6mWRLRuihxGyK7d7c1Q17dwOlZmKAJNQrivK+rTD6r02OBCeG2hAvXqRfe1u96oV7QA7+yvix8FjIxvyZmWOUX23Ng/oQT9L1+jMfmYjDFjYL1J2At3NflfIQmli1r9LHpfbTffsb1r3tAx3Ogw0bTBI2VVkIF9T26X6BQQevf4U0FbFyWl2ecSe11VuuFTmMP0zsi+vm3871mub8U43FH72ZivUBToX6Dr8708x+z2CYKYp2TbcEBwfUG4oPm3s+xETERkTL5rsfmD+40/BiKcRO4vzL7RjJpAbjUQv91dh/H50H1kXsSLixsbXB7H09KYsl4SlxUJmjZQObyQCG66Q1ywFlUBu57GrUPAckiSSxTwyRJHzA41WexYMu6+Erp3LWG4qTKirJipGUKzsyg3CliQDa17E2vbb4V79sksw5j2f3xqNm/vb+L503t7N8QZOWjoz2UnwuoAdXZTdgAwuum47sKrf/Aco0hpolkcXijOrVIQgdlG1gVBA3O5NqAFp8xmZSrSyEHqC7EG3S4J3riHGyIVZXdSvukMQVv1sQbj5U2zez2VLap4VDRLICdQ94qoU+Ha5YeLp18qH5fwdLJHipGZI/sj6JQwYkbnUfCDsLH40AA8Pj5VLaJJF1+9pYjV/esd+p6+dTvjJXbW0jl7Eai7FrW6XJvaxO3rRqfguRcZHg+ZHrkUsCLsFADML6RcllW4A8xVmXgueFWZnj2fR3vfmiIHp5sD8L0AKjY2QjSZHItaxY2ttta/TYfQV6MwlDBhI+pTqDa2uDYC4N7g2AF/IDyo/lnBsuIxOIw6MgeEkEkMQSH0bWFwL73PQVYwPs+xEjxJrjBkg5w6nuF0HSDZhqUnsAQaAFn+kJb6uZJq1a762vq/Wve+q3frVamzBcDySMqc6IStGZeWA7sEsSG8Cm5PkN9xVSThOQBjrj2WFt7r/AG7aVvcbWPW/SsAXq+oln+UthZnhY6mXuFYA/DUASPXoe1Da0DyvR1rypIJNLKxANiDY97HpQA7ez/EFJJUVAyta+q1xa41dOnWiGOxyyEwS3AD+BlHoTv5b9/U13FiMPoZ4CiklWPqAblfTa9S4iKCZ9GoEbNa+4I62PwsbUKfFlHjuIf4dDxKVLEi4YXBFr7fSwo9BmhJAJIvexNuo7EfChORSE64GPiTZD3Kn3b362N1vU8uJ5aqGIIva/Tt8fT866bvZwtU6ZjGFziaLQI308uUzKQBs5CqT67KBb+NXpONMVZlDRhGTlmNYwE0+I20jzLEn5UDn6n41ERvXMdQdPF2K1vIGVXkRUcqoGoKQQT+0CBv6V0nGeLHNPMBaR3fUVBKM4sxjJ3S4228qXq+NADION8XcEsjEIEBKKbKCCBv5FQR5b0PwPEM8aSxq4tObyMwuxJBUm53uQzX+JoXXsXvCgA5mWdyJi1nUqXVAouu1tBjsR38O1THjPFsCGdGB7FBtZgwt5WIFvhQLHyaiD6VEhrX2CCmK4hmZ52uoM4tJpWwbfUdr9z186vJx7jQ2rmgm5tdR4Q2m6r5IdKi3pSy/U1zWAMMfF+IAC/dMAhj3jU3QgjQT3UA2ArwcWz6NFodOhU3jB2jN0v56T0pfr4igC/muaPiH1yabhQoCgKqqvQADoKok14K+tQB7evK+tX1Bp0ikkAC5OwA6mrGFd4yrgMNJBvuBsel6ihuCrDYgix9RRgYvmJIN1Y2uLmzdN7W60UBoeZMAkE97MoHi+Q2G3ex2tva1QtmAxUswBFgFIIOx3t8+tLmGzpvsDRtZybBTfdbE9rdem9BMkxjLJ0Yg36bHpeqQlWmJOF7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willo13.files.wordpress.com/2009/03/sports_braves_021708.jpg"/>
          <p:cNvPicPr>
            <a:picLocks noChangeAspect="1" noChangeArrowheads="1"/>
          </p:cNvPicPr>
          <p:nvPr/>
        </p:nvPicPr>
        <p:blipFill>
          <a:blip r:embed="rId2" cstate="print"/>
          <a:srcRect/>
          <a:stretch>
            <a:fillRect/>
          </a:stretch>
        </p:blipFill>
        <p:spPr bwMode="auto">
          <a:xfrm>
            <a:off x="5334000" y="2057400"/>
            <a:ext cx="4591538" cy="4029075"/>
          </a:xfrm>
          <a:prstGeom prst="rect">
            <a:avLst/>
          </a:prstGeom>
          <a:noFill/>
        </p:spPr>
      </p:pic>
      <p:pic>
        <p:nvPicPr>
          <p:cNvPr id="1034" name="Picture 10" descr="http://i.cdn.turner.com/sivault/multimedia/photo_gallery/0810/mlb.worst.to.first.teams/images/minnesota-twins-1991.jpg"/>
          <p:cNvPicPr>
            <a:picLocks noChangeAspect="1" noChangeArrowheads="1"/>
          </p:cNvPicPr>
          <p:nvPr/>
        </p:nvPicPr>
        <p:blipFill>
          <a:blip r:embed="rId3" cstate="print"/>
          <a:srcRect/>
          <a:stretch>
            <a:fillRect/>
          </a:stretch>
        </p:blipFill>
        <p:spPr bwMode="auto">
          <a:xfrm>
            <a:off x="0" y="1924049"/>
            <a:ext cx="3581400" cy="4933951"/>
          </a:xfrm>
          <a:prstGeom prst="rect">
            <a:avLst/>
          </a:prstGeom>
          <a:noFill/>
        </p:spPr>
      </p:pic>
      <p:sp>
        <p:nvSpPr>
          <p:cNvPr id="1036" name="AutoShape 12" descr="https://mail-attachment.googleusercontent.com/attachment/u/1/?ui=2&amp;ik=f72787790a&amp;view=att&amp;th=140b7d43bf41678d&amp;attid=0.1&amp;disp=inline&amp;safe=1&amp;zw&amp;saduie=AG9B_P9oZiyjMH6N0j5X2V32QxcY&amp;sadet=1377473720572&amp;sads=KvTxkAk9VeKvc5C8Y2m2qfMl2x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7" name="Picture 13" descr="C:\Users\Eric\Downloads\photo.JPG"/>
          <p:cNvPicPr>
            <a:picLocks noChangeAspect="1" noChangeArrowheads="1"/>
          </p:cNvPicPr>
          <p:nvPr/>
        </p:nvPicPr>
        <p:blipFill>
          <a:blip r:embed="rId4" cstate="print"/>
          <a:srcRect l="23765" t="5556" r="32500" b="3333"/>
          <a:stretch>
            <a:fillRect/>
          </a:stretch>
        </p:blipFill>
        <p:spPr bwMode="auto">
          <a:xfrm rot="5400000">
            <a:off x="3026627" y="1316773"/>
            <a:ext cx="2633546" cy="4114800"/>
          </a:xfrm>
          <a:prstGeom prst="rect">
            <a:avLst/>
          </a:prstGeom>
          <a:noFill/>
        </p:spPr>
      </p:pic>
      <p:pic>
        <p:nvPicPr>
          <p:cNvPr id="1039" name="Picture 15" descr="http://theinterrobang.com/wp-content/uploads/2013/08/Saints-300x200.jpg"/>
          <p:cNvPicPr>
            <a:picLocks noChangeAspect="1" noChangeArrowheads="1"/>
          </p:cNvPicPr>
          <p:nvPr/>
        </p:nvPicPr>
        <p:blipFill>
          <a:blip r:embed="rId5" cstate="print"/>
          <a:srcRect/>
          <a:stretch>
            <a:fillRect/>
          </a:stretch>
        </p:blipFill>
        <p:spPr bwMode="auto">
          <a:xfrm>
            <a:off x="3048000" y="4419600"/>
            <a:ext cx="3390900" cy="2441448"/>
          </a:xfrm>
          <a:prstGeom prst="rect">
            <a:avLst/>
          </a:prstGeom>
          <a:noFill/>
        </p:spPr>
      </p:pic>
      <p:pic>
        <p:nvPicPr>
          <p:cNvPr id="1041" name="Picture 17" descr="http://b.vimeocdn.com/ts/434/649/434649527_640.jpg"/>
          <p:cNvPicPr>
            <a:picLocks noChangeAspect="1" noChangeArrowheads="1"/>
          </p:cNvPicPr>
          <p:nvPr/>
        </p:nvPicPr>
        <p:blipFill>
          <a:blip r:embed="rId6" cstate="print"/>
          <a:srcRect t="35556" b="42222"/>
          <a:stretch>
            <a:fillRect/>
          </a:stretch>
        </p:blipFill>
        <p:spPr bwMode="auto">
          <a:xfrm>
            <a:off x="3048000" y="6096000"/>
            <a:ext cx="6096000" cy="762000"/>
          </a:xfrm>
          <a:prstGeom prst="rect">
            <a:avLst/>
          </a:prstGeom>
          <a:noFill/>
        </p:spPr>
      </p:pic>
      <p:pic>
        <p:nvPicPr>
          <p:cNvPr id="1043" name="Picture 19" descr="http://b.vimeocdn.com/ts/109/448/109448176_640.jpg"/>
          <p:cNvPicPr>
            <a:picLocks noChangeAspect="1" noChangeArrowheads="1"/>
          </p:cNvPicPr>
          <p:nvPr/>
        </p:nvPicPr>
        <p:blipFill>
          <a:blip r:embed="rId7" cstate="print"/>
          <a:srcRect t="56290" b="16418"/>
          <a:stretch>
            <a:fillRect/>
          </a:stretch>
        </p:blipFill>
        <p:spPr bwMode="auto">
          <a:xfrm>
            <a:off x="-381000" y="0"/>
            <a:ext cx="10287000" cy="2057400"/>
          </a:xfrm>
          <a:prstGeom prst="rect">
            <a:avLst/>
          </a:prstGeom>
          <a:noFill/>
        </p:spPr>
      </p:pic>
      <p:pic>
        <p:nvPicPr>
          <p:cNvPr id="1030" name="Picture 6" descr="http://ecx.images-amazon.com/images/I/5158D6CZ4SL._SY300_.jpg"/>
          <p:cNvPicPr>
            <a:picLocks noChangeAspect="1" noChangeArrowheads="1"/>
          </p:cNvPicPr>
          <p:nvPr/>
        </p:nvPicPr>
        <p:blipFill>
          <a:blip r:embed="rId8" cstate="print"/>
          <a:srcRect/>
          <a:stretch>
            <a:fillRect/>
          </a:stretch>
        </p:blipFill>
        <p:spPr bwMode="auto">
          <a:xfrm>
            <a:off x="152400" y="4343400"/>
            <a:ext cx="2895600" cy="4365226"/>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230188"/>
            <a:ext cx="8382000" cy="1329595"/>
          </a:xfrm>
        </p:spPr>
        <p:txBody>
          <a:bodyPr/>
          <a:lstStyle/>
          <a:p>
            <a:r>
              <a:rPr lang="en-US" dirty="0"/>
              <a:t>Objectives… </a:t>
            </a:r>
            <a:br>
              <a:rPr lang="en-US" dirty="0"/>
            </a:br>
            <a:endParaRPr lang="en-US" dirty="0"/>
          </a:p>
        </p:txBody>
      </p:sp>
      <p:sp>
        <p:nvSpPr>
          <p:cNvPr id="3075" name="Rectangle 3"/>
          <p:cNvSpPr>
            <a:spLocks noGrp="1" noChangeArrowheads="1"/>
          </p:cNvSpPr>
          <p:nvPr>
            <p:ph type="body" idx="1"/>
          </p:nvPr>
        </p:nvSpPr>
        <p:spPr>
          <a:xfrm>
            <a:off x="381000" y="1412875"/>
            <a:ext cx="8382000" cy="3822585"/>
          </a:xfrm>
        </p:spPr>
        <p:txBody>
          <a:bodyPr/>
          <a:lstStyle/>
          <a:p>
            <a:pPr>
              <a:lnSpc>
                <a:spcPct val="90000"/>
              </a:lnSpc>
            </a:pPr>
            <a:r>
              <a:rPr lang="en-US" sz="3600" dirty="0"/>
              <a:t>To help you help yourselves…</a:t>
            </a:r>
          </a:p>
          <a:p>
            <a:pPr>
              <a:lnSpc>
                <a:spcPct val="90000"/>
              </a:lnSpc>
            </a:pPr>
            <a:r>
              <a:rPr lang="en-US" sz="3600" dirty="0"/>
              <a:t>To help you find ways to make your job easier…</a:t>
            </a:r>
          </a:p>
          <a:p>
            <a:pPr>
              <a:lnSpc>
                <a:spcPct val="90000"/>
              </a:lnSpc>
            </a:pPr>
            <a:r>
              <a:rPr lang="en-US" sz="3600" dirty="0"/>
              <a:t>To reinforce what you may all ready be doing…</a:t>
            </a:r>
          </a:p>
          <a:p>
            <a:pPr>
              <a:lnSpc>
                <a:spcPct val="90000"/>
              </a:lnSpc>
            </a:pPr>
            <a:r>
              <a:rPr lang="en-US" sz="3600" dirty="0"/>
              <a:t>Give you tools that you can adapt and use in your </a:t>
            </a:r>
            <a:r>
              <a:rPr lang="en-US" sz="3600" dirty="0" smtClean="0"/>
              <a:t>classrooms/school…</a:t>
            </a:r>
            <a:endParaRPr lang="en-US" sz="36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649805"/>
            <a:ext cx="7421827" cy="1523494"/>
          </a:xfrm>
        </p:spPr>
        <p:txBody>
          <a:bodyPr/>
          <a:lstStyle/>
          <a:p>
            <a:r>
              <a:rPr lang="en-US" dirty="0" smtClean="0"/>
              <a:t>Step 1: Assess the situation</a:t>
            </a:r>
            <a:endParaRPr lang="en-US" dirty="0"/>
          </a:p>
        </p:txBody>
      </p:sp>
      <p:sp>
        <p:nvSpPr>
          <p:cNvPr id="3" name="Subtitle 2"/>
          <p:cNvSpPr>
            <a:spLocks noGrp="1"/>
          </p:cNvSpPr>
          <p:nvPr>
            <p:ph type="subTitle" idx="1"/>
          </p:nvPr>
        </p:nvSpPr>
        <p:spPr>
          <a:xfrm>
            <a:off x="1143000" y="2133600"/>
            <a:ext cx="7195608" cy="990600"/>
          </a:xfrm>
        </p:spPr>
        <p:txBody>
          <a:bodyPr/>
          <a:lstStyle/>
          <a:p>
            <a:r>
              <a:rPr lang="en-US" dirty="0" smtClean="0"/>
              <a:t>Facts: </a:t>
            </a:r>
          </a:p>
          <a:p>
            <a:pPr lvl="1" algn="l">
              <a:buFont typeface="Arial" pitchFamily="34" charset="0"/>
              <a:buChar char="•"/>
            </a:pPr>
            <a:r>
              <a:rPr lang="en-US" dirty="0" smtClean="0"/>
              <a:t>HMS is in School Improvement</a:t>
            </a:r>
          </a:p>
          <a:p>
            <a:pPr lvl="1" algn="l"/>
            <a:endParaRPr lang="en-US" dirty="0" smtClean="0"/>
          </a:p>
          <a:p>
            <a:pPr lvl="1" algn="l">
              <a:buFont typeface="Arial" pitchFamily="34" charset="0"/>
              <a:buChar char="•"/>
            </a:pPr>
            <a:r>
              <a:rPr lang="en-US" dirty="0" smtClean="0"/>
              <a:t>Safe Harbor had been reached—improved by 10%</a:t>
            </a:r>
            <a:r>
              <a:rPr lang="en-US" i="1" dirty="0" smtClean="0"/>
              <a:t>ish in SPED—Reading/Math </a:t>
            </a:r>
          </a:p>
          <a:p>
            <a:pPr lvl="1" algn="l"/>
            <a:r>
              <a:rPr lang="en-US" i="1" dirty="0" smtClean="0"/>
              <a:t>		&amp; overall </a:t>
            </a:r>
            <a:r>
              <a:rPr lang="en-US" i="1" dirty="0" err="1" smtClean="0"/>
              <a:t>Rdg</a:t>
            </a:r>
            <a:r>
              <a:rPr lang="en-US" i="1" dirty="0" smtClean="0"/>
              <a:t>/Math</a:t>
            </a:r>
          </a:p>
          <a:p>
            <a:pPr lvl="1" algn="l"/>
            <a:endParaRPr lang="en-US" dirty="0" smtClean="0"/>
          </a:p>
          <a:p>
            <a:pPr lvl="1" algn="l">
              <a:buFont typeface="Arial" pitchFamily="34" charset="0"/>
              <a:buChar char="•"/>
            </a:pPr>
            <a:r>
              <a:rPr lang="en-US" dirty="0" smtClean="0"/>
              <a:t>Dr. Kevin Feldman/Harney ESD/School Coach have done several professional development trainings previous year</a:t>
            </a:r>
            <a:endParaRPr lang="en-US" dirty="0"/>
          </a:p>
        </p:txBody>
      </p:sp>
      <p:pic>
        <p:nvPicPr>
          <p:cNvPr id="23554" name="Picture 2" descr="http://teacher.scholastic.com/products/readabout/images/KevinFeldman.jpg"/>
          <p:cNvPicPr>
            <a:picLocks noChangeAspect="1" noChangeArrowheads="1"/>
          </p:cNvPicPr>
          <p:nvPr/>
        </p:nvPicPr>
        <p:blipFill>
          <a:blip r:embed="rId2" cstate="print"/>
          <a:srcRect/>
          <a:stretch>
            <a:fillRect/>
          </a:stretch>
        </p:blipFill>
        <p:spPr bwMode="auto">
          <a:xfrm>
            <a:off x="0" y="5181600"/>
            <a:ext cx="1400175" cy="1485403"/>
          </a:xfrm>
          <a:prstGeom prst="rect">
            <a:avLst/>
          </a:prstGeom>
          <a:noFill/>
        </p:spPr>
      </p:pic>
      <p:pic>
        <p:nvPicPr>
          <p:cNvPr id="23556" name="Picture 4" descr="http://xa.yimg.com/kq/groups/8866587/homepage/name/homepage.jpg?type=sn"/>
          <p:cNvPicPr>
            <a:picLocks noChangeAspect="1" noChangeArrowheads="1"/>
          </p:cNvPicPr>
          <p:nvPr/>
        </p:nvPicPr>
        <p:blipFill>
          <a:blip r:embed="rId3" cstate="print"/>
          <a:srcRect/>
          <a:stretch>
            <a:fillRect/>
          </a:stretch>
        </p:blipFill>
        <p:spPr bwMode="auto">
          <a:xfrm>
            <a:off x="0" y="3581400"/>
            <a:ext cx="1371600" cy="922020"/>
          </a:xfrm>
          <a:prstGeom prst="rect">
            <a:avLst/>
          </a:prstGeom>
          <a:noFill/>
        </p:spPr>
      </p:pic>
      <p:pic>
        <p:nvPicPr>
          <p:cNvPr id="6" name="Picture 5" descr="resized.jpg"/>
          <p:cNvPicPr>
            <a:picLocks noChangeAspect="1"/>
          </p:cNvPicPr>
          <p:nvPr/>
        </p:nvPicPr>
        <p:blipFill>
          <a:blip r:embed="rId4" cstate="print"/>
          <a:srcRect b="16197"/>
          <a:stretch>
            <a:fillRect/>
          </a:stretch>
        </p:blipFill>
        <p:spPr>
          <a:xfrm>
            <a:off x="0" y="2209800"/>
            <a:ext cx="1032734" cy="914400"/>
          </a:xfrm>
          <a:prstGeom prst="rect">
            <a:avLst/>
          </a:prstGeom>
        </p:spPr>
      </p:pic>
      <p:sp>
        <p:nvSpPr>
          <p:cNvPr id="7" name="TextBox 6"/>
          <p:cNvSpPr txBox="1"/>
          <p:nvPr/>
        </p:nvSpPr>
        <p:spPr>
          <a:xfrm>
            <a:off x="304800" y="228600"/>
            <a:ext cx="5334000" cy="584775"/>
          </a:xfrm>
          <a:prstGeom prst="rect">
            <a:avLst/>
          </a:prstGeom>
          <a:noFill/>
        </p:spPr>
        <p:txBody>
          <a:bodyPr wrap="square" rtlCol="0">
            <a:spAutoFit/>
          </a:bodyPr>
          <a:lstStyle/>
          <a:p>
            <a:r>
              <a:rPr lang="en-US" sz="3200" b="1" dirty="0" smtClean="0"/>
              <a:t>School Year 2011-2012</a:t>
            </a:r>
            <a:endParaRPr lang="en-US" sz="3200" b="1"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649805"/>
            <a:ext cx="7421827" cy="1523494"/>
          </a:xfrm>
        </p:spPr>
        <p:txBody>
          <a:bodyPr/>
          <a:lstStyle/>
          <a:p>
            <a:r>
              <a:rPr lang="en-US" dirty="0" smtClean="0"/>
              <a:t>Step 2: Immediate Response</a:t>
            </a:r>
            <a:endParaRPr lang="en-US" dirty="0"/>
          </a:p>
        </p:txBody>
      </p:sp>
      <p:sp>
        <p:nvSpPr>
          <p:cNvPr id="3" name="Subtitle 2"/>
          <p:cNvSpPr>
            <a:spLocks noGrp="1"/>
          </p:cNvSpPr>
          <p:nvPr>
            <p:ph type="subTitle" idx="1"/>
          </p:nvPr>
        </p:nvSpPr>
        <p:spPr>
          <a:xfrm>
            <a:off x="1600200" y="2133600"/>
            <a:ext cx="7010400" cy="990600"/>
          </a:xfrm>
        </p:spPr>
        <p:txBody>
          <a:bodyPr/>
          <a:lstStyle/>
          <a:p>
            <a:pPr>
              <a:buFont typeface="Arial" pitchFamily="34" charset="0"/>
              <a:buChar char="•"/>
            </a:pPr>
            <a:r>
              <a:rPr lang="en-US" dirty="0" smtClean="0"/>
              <a:t>How do we get out of school improvement?</a:t>
            </a:r>
          </a:p>
          <a:p>
            <a:endParaRPr lang="en-US" dirty="0" smtClean="0"/>
          </a:p>
          <a:p>
            <a:pPr>
              <a:buFont typeface="Arial" pitchFamily="34" charset="0"/>
              <a:buChar char="•"/>
            </a:pPr>
            <a:r>
              <a:rPr lang="en-US" dirty="0" smtClean="0"/>
              <a:t>Create Buy-In</a:t>
            </a:r>
          </a:p>
          <a:p>
            <a:pPr lvl="1" algn="l"/>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62000" y="152400"/>
            <a:ext cx="7690114" cy="1384994"/>
          </a:xfrm>
        </p:spPr>
        <p:txBody>
          <a:bodyPr/>
          <a:lstStyle/>
          <a:p>
            <a:pPr algn="ctr"/>
            <a:r>
              <a:rPr lang="en-US" dirty="0"/>
              <a:t>Our </a:t>
            </a:r>
            <a:r>
              <a:rPr lang="en-US" dirty="0" smtClean="0"/>
              <a:t>Goals</a:t>
            </a:r>
            <a:endParaRPr lang="en-US" dirty="0"/>
          </a:p>
        </p:txBody>
      </p:sp>
      <p:sp>
        <p:nvSpPr>
          <p:cNvPr id="1025" name="Rectangle 1"/>
          <p:cNvSpPr>
            <a:spLocks noChangeArrowheads="1"/>
          </p:cNvSpPr>
          <p:nvPr/>
        </p:nvSpPr>
        <p:spPr bwMode="auto">
          <a:xfrm>
            <a:off x="152400" y="1371600"/>
            <a:ext cx="87630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By June 2012, we will improve the performance of 6</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7</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8</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grade students with disabilities at Hines Middle School to meet the benchmark in Reading as evidenced by the 2011-12 OAKS Statewide Assessment. To achieve “Safe Harbor” in </a:t>
            </a:r>
            <a:r>
              <a:rPr kumimoji="0" lang="en-US" b="1"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Reading</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we will increase the percentage of Students with Disabilities meeting the benchmark </a:t>
            </a:r>
            <a:r>
              <a:rPr kumimoji="0" lang="en-US" b="1"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from 44% in 2010-11 to 50% in 2011-12</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on the OAKS assessment. Additionally, we will narrow the gap between students with disabilities and regular education students by 5% over the previous year.</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By June 2012, we will improve the performance of 6</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7</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8</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grade students with disabilities at Hines Middle School to meet the benchmark in Math as evidenced by the 2011-12 OAKS Statewide Assessment. To achieve “Safe Harbor” in </a:t>
            </a:r>
            <a:r>
              <a:rPr kumimoji="0" lang="en-US" b="1"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Math</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we will increase the percentage of Students with Disabilities meeting the benchmark </a:t>
            </a:r>
            <a:r>
              <a:rPr kumimoji="0" lang="en-US" b="1"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from 62.96% in 2010-11 to 66.6% on the OAKS assessment</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Additionally, we will narrow the gap between students with disabilities and regular education students by 5% over the previous year.</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By June 2012, we will improve the performance of all 6</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7</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8</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grade students at Hines Middle School to meet the benchmark in attendance as evidenced by their </a:t>
            </a:r>
            <a:r>
              <a:rPr kumimoji="0" lang="en-US" b="1"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attendance</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percentage meeting at minimum of </a:t>
            </a:r>
            <a:r>
              <a:rPr kumimoji="0" lang="en-US" b="1"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94.0 percent</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Students with disabilities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will be at a minimum of </a:t>
            </a:r>
            <a:r>
              <a:rPr kumimoji="0" lang="en-US" b="1"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93 percent</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These goals are monitored biweekly by grade and incentives are offered.  </a:t>
            </a:r>
            <a:endParaRPr kumimoji="0" lang="en-US"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649805"/>
            <a:ext cx="7421827" cy="1523494"/>
          </a:xfrm>
        </p:spPr>
        <p:txBody>
          <a:bodyPr/>
          <a:lstStyle/>
          <a:p>
            <a:r>
              <a:rPr lang="en-US" dirty="0" smtClean="0"/>
              <a:t>Step 3: Insert School Coach!</a:t>
            </a:r>
            <a:endParaRPr lang="en-US" dirty="0"/>
          </a:p>
        </p:txBody>
      </p:sp>
      <p:sp>
        <p:nvSpPr>
          <p:cNvPr id="3" name="Subtitle 2"/>
          <p:cNvSpPr>
            <a:spLocks noGrp="1"/>
          </p:cNvSpPr>
          <p:nvPr>
            <p:ph type="subTitle" idx="1"/>
          </p:nvPr>
        </p:nvSpPr>
        <p:spPr>
          <a:xfrm>
            <a:off x="990600" y="2133600"/>
            <a:ext cx="7348008" cy="990600"/>
          </a:xfrm>
        </p:spPr>
        <p:txBody>
          <a:bodyPr/>
          <a:lstStyle/>
          <a:p>
            <a:pPr lvl="1" algn="l">
              <a:buFont typeface="Arial" pitchFamily="34" charset="0"/>
              <a:buChar char="•"/>
            </a:pPr>
            <a:r>
              <a:rPr lang="en-US" dirty="0" smtClean="0"/>
              <a:t>Conversations</a:t>
            </a:r>
          </a:p>
          <a:p>
            <a:pPr lvl="1" algn="l">
              <a:buFont typeface="Arial" pitchFamily="34" charset="0"/>
              <a:buChar char="•"/>
            </a:pPr>
            <a:r>
              <a:rPr lang="en-US" dirty="0" smtClean="0"/>
              <a:t>Venting Sessions</a:t>
            </a:r>
          </a:p>
          <a:p>
            <a:pPr lvl="1" algn="l">
              <a:buFont typeface="Arial" pitchFamily="34" charset="0"/>
              <a:buChar char="•"/>
            </a:pPr>
            <a:r>
              <a:rPr lang="en-US" dirty="0" smtClean="0"/>
              <a:t>Advice</a:t>
            </a:r>
          </a:p>
          <a:p>
            <a:pPr lvl="1" algn="l">
              <a:buFont typeface="Arial" pitchFamily="34" charset="0"/>
              <a:buChar char="•"/>
            </a:pPr>
            <a:r>
              <a:rPr lang="en-US" dirty="0" smtClean="0"/>
              <a:t>Teacher Observations/Trainings</a:t>
            </a:r>
          </a:p>
          <a:p>
            <a:pPr lvl="1" algn="l"/>
            <a:endParaRPr lang="en-US" dirty="0" smtClean="0"/>
          </a:p>
          <a:p>
            <a:pPr lvl="1" algn="l">
              <a:buFont typeface="Arial" pitchFamily="34" charset="0"/>
              <a:buChar char="•"/>
            </a:pPr>
            <a:endParaRPr lang="en-US" dirty="0" smtClean="0"/>
          </a:p>
        </p:txBody>
      </p:sp>
      <p:sp>
        <p:nvSpPr>
          <p:cNvPr id="4" name="Title 1"/>
          <p:cNvSpPr txBox="1">
            <a:spLocks/>
          </p:cNvSpPr>
          <p:nvPr/>
        </p:nvSpPr>
        <p:spPr>
          <a:xfrm>
            <a:off x="1143000" y="4343400"/>
            <a:ext cx="7421827" cy="1523494"/>
          </a:xfrm>
          <a:prstGeom prst="rect">
            <a:avLst/>
          </a:prstGeom>
        </p:spPr>
        <p:txBody>
          <a:bodyPr vert="horz" wrap="square" lIns="0" tIns="0" rIns="0" bIns="0" rtlCol="0" anchor="ctr" anchorCtr="0">
            <a:no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Meanwhile,</a:t>
            </a:r>
            <a:r>
              <a:rPr kumimoji="0" lang="en-US" sz="5400" b="0" i="0" u="none" strike="noStrike" kern="1200" cap="none" spc="-150" normalizeH="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r>
              <a:rPr lang="en-US" sz="5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I</a:t>
            </a:r>
            <a:r>
              <a:rPr kumimoji="0" lang="en-US" sz="5400" b="0" i="0" u="none" strike="noStrike" kern="1200" cap="none" spc="-150" normalizeH="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r>
              <a:rPr kumimoji="0" lang="en-US" sz="5400" b="0" i="0" u="none" strike="noStrike" kern="1200" cap="none" spc="-150" normalizeH="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observe/evaluate for </a:t>
            </a:r>
            <a:r>
              <a:rPr kumimoji="0" lang="en-US" sz="5400" b="0" i="0" u="none" strike="noStrike" kern="1200" cap="none" spc="-150" normalizeH="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2 months</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143000"/>
            <a:ext cx="7043208" cy="1523494"/>
          </a:xfrm>
        </p:spPr>
        <p:txBody>
          <a:bodyPr/>
          <a:lstStyle/>
          <a:p>
            <a:r>
              <a:rPr lang="en-US" dirty="0" smtClean="0"/>
              <a:t>What works? </a:t>
            </a:r>
            <a:br>
              <a:rPr lang="en-US" dirty="0" smtClean="0"/>
            </a:br>
            <a:r>
              <a:rPr lang="en-US" dirty="0" smtClean="0"/>
              <a:t>What doesn’t work?</a:t>
            </a:r>
            <a:br>
              <a:rPr lang="en-US" dirty="0" smtClean="0"/>
            </a:br>
            <a:r>
              <a:rPr lang="en-US" dirty="0" smtClean="0"/>
              <a:t>What needs </a:t>
            </a:r>
            <a:r>
              <a:rPr lang="en-US" dirty="0" err="1" smtClean="0"/>
              <a:t>tweeked</a:t>
            </a:r>
            <a:r>
              <a:rPr lang="en-US" dirty="0" smtClean="0"/>
              <a:t>?</a:t>
            </a:r>
            <a:br>
              <a:rPr lang="en-US" dirty="0" smtClean="0"/>
            </a:br>
            <a:r>
              <a:rPr lang="en-US" dirty="0" smtClean="0"/>
              <a:t>What needs tossed?</a:t>
            </a:r>
            <a:endParaRPr lang="en-US" dirty="0"/>
          </a:p>
        </p:txBody>
      </p:sp>
      <p:sp>
        <p:nvSpPr>
          <p:cNvPr id="3" name="Subtitle 2"/>
          <p:cNvSpPr>
            <a:spLocks noGrp="1"/>
          </p:cNvSpPr>
          <p:nvPr>
            <p:ph type="subTitle" idx="1"/>
          </p:nvPr>
        </p:nvSpPr>
        <p:spPr>
          <a:xfrm>
            <a:off x="457200" y="4344988"/>
            <a:ext cx="7954963" cy="461665"/>
          </a:xfrm>
        </p:spPr>
        <p:txBody>
          <a:bodyPr/>
          <a:lstStyle/>
          <a:p>
            <a:endParaRPr lang="en-US" dirty="0"/>
          </a:p>
        </p:txBody>
      </p:sp>
      <p:sp>
        <p:nvSpPr>
          <p:cNvPr id="4" name="Text Placeholder 3"/>
          <p:cNvSpPr>
            <a:spLocks noGrp="1"/>
          </p:cNvSpPr>
          <p:nvPr>
            <p:ph type="body" sz="quarter" idx="10"/>
          </p:nvPr>
        </p:nvSpPr>
        <p:spPr>
          <a:xfrm>
            <a:off x="228600" y="5029200"/>
            <a:ext cx="8382000" cy="1384994"/>
          </a:xfrm>
        </p:spPr>
        <p:txBody>
          <a:bodyPr/>
          <a:lstStyle/>
          <a:p>
            <a:pPr algn="ctr"/>
            <a:r>
              <a:rPr lang="en-US" dirty="0" smtClean="0"/>
              <a:t>2 month meeting</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 need a scratch piece of paper….</a:t>
            </a:r>
            <a:endParaRPr lang="en-US" dirty="0"/>
          </a:p>
        </p:txBody>
      </p:sp>
      <p:sp>
        <p:nvSpPr>
          <p:cNvPr id="3" name="Subtitle 2"/>
          <p:cNvSpPr>
            <a:spLocks noGrp="1"/>
          </p:cNvSpPr>
          <p:nvPr>
            <p:ph type="subTitle" idx="1"/>
          </p:nvPr>
        </p:nvSpPr>
        <p:spPr>
          <a:xfrm>
            <a:off x="1219200" y="2590800"/>
            <a:ext cx="7043208" cy="461665"/>
          </a:xfrm>
        </p:spPr>
        <p:txBody>
          <a:bodyPr/>
          <a:lstStyle/>
          <a:p>
            <a:pPr algn="ctr"/>
            <a:r>
              <a:rPr lang="en-US" dirty="0" smtClean="0"/>
              <a:t>Number 1 to 3</a:t>
            </a:r>
            <a:endParaRPr 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8229600" cy="152400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Big Things…</a:t>
            </a:r>
            <a:br>
              <a:rPr lang="en-US" dirty="0" smtClean="0"/>
            </a:br>
            <a:r>
              <a:rPr lang="en-US" dirty="0" smtClean="0"/>
              <a:t/>
            </a:r>
            <a:br>
              <a:rPr lang="en-US" dirty="0" smtClean="0"/>
            </a:br>
            <a:r>
              <a:rPr lang="en-US" sz="2400" dirty="0" smtClean="0"/>
              <a:t>Are we teaching what we are supposed to?  Standards Based?</a:t>
            </a:r>
            <a:br>
              <a:rPr lang="en-US" sz="2400" dirty="0" smtClean="0"/>
            </a:br>
            <a:r>
              <a:rPr lang="en-US" sz="2400" dirty="0" smtClean="0"/>
              <a:t>		Example: MLK in Eastern Civilization? Duplication? </a:t>
            </a:r>
            <a:br>
              <a:rPr lang="en-US" sz="2400" dirty="0" smtClean="0"/>
            </a:br>
            <a:r>
              <a:rPr lang="en-US" sz="2400" dirty="0" smtClean="0"/>
              <a:t/>
            </a:r>
            <a:br>
              <a:rPr lang="en-US" sz="2400" dirty="0" smtClean="0"/>
            </a:br>
            <a:r>
              <a:rPr lang="en-US" sz="2400" dirty="0" smtClean="0"/>
              <a:t>Student Engagement while good, needed some work</a:t>
            </a:r>
            <a:br>
              <a:rPr lang="en-US" sz="2400" dirty="0" smtClean="0"/>
            </a:br>
            <a:r>
              <a:rPr lang="en-US" sz="2400" dirty="0" smtClean="0"/>
              <a:t/>
            </a:r>
            <a:br>
              <a:rPr lang="en-US" sz="2400" dirty="0" smtClean="0"/>
            </a:br>
            <a:r>
              <a:rPr lang="en-US" sz="2400" dirty="0" smtClean="0"/>
              <a:t>Limited reading/writing in classes—mobiles, arts/crafts, etc.</a:t>
            </a:r>
            <a:br>
              <a:rPr lang="en-US" sz="2400" dirty="0" smtClean="0"/>
            </a:br>
            <a:r>
              <a:rPr lang="en-US" sz="2400" dirty="0" smtClean="0"/>
              <a:t>--</a:t>
            </a:r>
            <a:r>
              <a:rPr lang="en-US" sz="2400" dirty="0" err="1" smtClean="0"/>
              <a:t>Schmoker</a:t>
            </a:r>
            <a:r>
              <a:rPr lang="en-US" sz="2400" dirty="0" smtClean="0"/>
              <a:t>-What don’t we see in ELA?—Reading /Writing</a:t>
            </a:r>
            <a:br>
              <a:rPr lang="en-US" sz="2400" dirty="0" smtClean="0"/>
            </a:br>
            <a:r>
              <a:rPr lang="en-US" sz="2400" dirty="0" smtClean="0"/>
              <a:t/>
            </a:r>
            <a:br>
              <a:rPr lang="en-US" sz="2400" dirty="0" smtClean="0"/>
            </a:br>
            <a:r>
              <a:rPr lang="en-US" sz="2400" dirty="0" smtClean="0"/>
              <a:t>Only SPED classes for SPED students</a:t>
            </a:r>
            <a:br>
              <a:rPr lang="en-US" sz="2400" dirty="0" smtClean="0"/>
            </a:br>
            <a:r>
              <a:rPr lang="en-US" sz="2400" dirty="0" smtClean="0"/>
              <a:t/>
            </a:r>
            <a:br>
              <a:rPr lang="en-US" sz="2400" dirty="0" smtClean="0"/>
            </a:br>
            <a:r>
              <a:rPr lang="en-US" sz="2400" dirty="0" smtClean="0"/>
              <a:t>School  was not fun….no fun stuff…limited electives</a:t>
            </a:r>
            <a:endParaRPr lang="en-US" sz="2400"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a:xfrm>
            <a:off x="685800" y="0"/>
            <a:ext cx="7690114" cy="1384994"/>
          </a:xfrm>
        </p:spPr>
        <p:txBody>
          <a:bodyPr/>
          <a:lstStyle/>
          <a:p>
            <a:r>
              <a:rPr lang="en-US" dirty="0" smtClean="0"/>
              <a:t>After 2 months…</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7500408" cy="1523494"/>
          </a:xfrm>
        </p:spPr>
        <p:txBody>
          <a:bodyPr/>
          <a:lstStyle/>
          <a:p>
            <a:r>
              <a:rPr lang="en-US" dirty="0" smtClean="0"/>
              <a:t/>
            </a:r>
            <a:br>
              <a:rPr lang="en-US" dirty="0" smtClean="0"/>
            </a:br>
            <a:r>
              <a:rPr lang="en-US" u="sng" dirty="0" smtClean="0"/>
              <a:t>Year 1</a:t>
            </a:r>
            <a:r>
              <a:rPr lang="en-US" dirty="0" smtClean="0"/>
              <a:t>:  Student Engagement</a:t>
            </a:r>
            <a:br>
              <a:rPr lang="en-US" dirty="0" smtClean="0"/>
            </a:br>
            <a:r>
              <a:rPr lang="en-US" dirty="0" smtClean="0"/>
              <a:t>     </a:t>
            </a:r>
            <a:endParaRPr lang="en-US" dirty="0"/>
          </a:p>
        </p:txBody>
      </p:sp>
      <p:sp>
        <p:nvSpPr>
          <p:cNvPr id="3" name="Subtitle 2"/>
          <p:cNvSpPr>
            <a:spLocks noGrp="1"/>
          </p:cNvSpPr>
          <p:nvPr>
            <p:ph type="subTitle" idx="1"/>
          </p:nvPr>
        </p:nvSpPr>
        <p:spPr>
          <a:xfrm>
            <a:off x="762000" y="2590800"/>
            <a:ext cx="6400800" cy="461665"/>
          </a:xfrm>
        </p:spPr>
        <p:txBody>
          <a:bodyPr/>
          <a:lstStyle/>
          <a:p>
            <a:r>
              <a:rPr lang="en-US" dirty="0" smtClean="0"/>
              <a:t>Strategies: </a:t>
            </a:r>
            <a:r>
              <a:rPr lang="en-US" dirty="0" smtClean="0">
                <a:hlinkClick r:id="rId2"/>
              </a:rPr>
              <a:t>Learning Walks</a:t>
            </a:r>
            <a:r>
              <a:rPr lang="en-US" dirty="0" smtClean="0"/>
              <a:t>/ </a:t>
            </a:r>
            <a:r>
              <a:rPr lang="en-US" dirty="0" smtClean="0">
                <a:hlinkClick r:id="rId3"/>
              </a:rPr>
              <a:t>Instructional Rounds</a:t>
            </a:r>
            <a:endParaRPr lang="en-US" dirty="0" smtClean="0"/>
          </a:p>
          <a:p>
            <a:endParaRPr lang="en-US" dirty="0" smtClean="0"/>
          </a:p>
          <a:p>
            <a:r>
              <a:rPr lang="en-US" dirty="0" smtClean="0">
                <a:hlinkClick r:id="rId4"/>
              </a:rPr>
              <a:t>Principal Walkthroughs</a:t>
            </a:r>
            <a:endParaRPr lang="en-US" dirty="0" smtClean="0"/>
          </a:p>
          <a:p>
            <a:endParaRPr lang="en-US" dirty="0" smtClean="0"/>
          </a:p>
          <a:p>
            <a:r>
              <a:rPr lang="en-US" dirty="0" smtClean="0">
                <a:hlinkClick r:id="rId5"/>
              </a:rPr>
              <a:t>Professional Development</a:t>
            </a:r>
            <a:endParaRPr lang="en-US" dirty="0" smtClean="0"/>
          </a:p>
          <a:p>
            <a:endParaRPr lang="en-US" dirty="0" smtClean="0"/>
          </a:p>
          <a:p>
            <a:endParaRPr lang="en-US" dirty="0" smtClean="0">
              <a:hlinkClick r:id="rId6"/>
            </a:endParaRPr>
          </a:p>
          <a:p>
            <a:endParaRPr lang="en-US" dirty="0" smtClean="0">
              <a:hlinkClick r:id="rId6"/>
            </a:endParaRPr>
          </a:p>
        </p:txBody>
      </p:sp>
      <p:sp>
        <p:nvSpPr>
          <p:cNvPr id="4" name="Text Placeholder 3"/>
          <p:cNvSpPr>
            <a:spLocks noGrp="1"/>
          </p:cNvSpPr>
          <p:nvPr>
            <p:ph type="body" sz="quarter" idx="10"/>
          </p:nvPr>
        </p:nvSpPr>
        <p:spPr>
          <a:xfrm>
            <a:off x="838200" y="304800"/>
            <a:ext cx="7690114" cy="1384994"/>
          </a:xfrm>
        </p:spPr>
        <p:txBody>
          <a:bodyPr/>
          <a:lstStyle/>
          <a:p>
            <a:r>
              <a:rPr lang="en-US" dirty="0" smtClean="0"/>
              <a:t>The 3 year plan</a:t>
            </a:r>
            <a:endParaRPr lang="en-US" dirty="0"/>
          </a:p>
        </p:txBody>
      </p:sp>
      <p:pic>
        <p:nvPicPr>
          <p:cNvPr id="48130" name="Picture 2" descr="http://ctl.uoregon.edu/system/files/feldman_k_0.jpg?1319824009"/>
          <p:cNvPicPr>
            <a:picLocks noChangeAspect="1" noChangeArrowheads="1"/>
          </p:cNvPicPr>
          <p:nvPr/>
        </p:nvPicPr>
        <p:blipFill>
          <a:blip r:embed="rId7" cstate="print"/>
          <a:srcRect b="4000"/>
          <a:stretch>
            <a:fillRect/>
          </a:stretch>
        </p:blipFill>
        <p:spPr bwMode="auto">
          <a:xfrm>
            <a:off x="7239000" y="2514600"/>
            <a:ext cx="1905000" cy="2743200"/>
          </a:xfrm>
          <a:prstGeom prst="rect">
            <a:avLst/>
          </a:prstGeom>
          <a:noFill/>
        </p:spPr>
      </p:pic>
      <p:sp>
        <p:nvSpPr>
          <p:cNvPr id="6" name="Title 1"/>
          <p:cNvSpPr txBox="1">
            <a:spLocks/>
          </p:cNvSpPr>
          <p:nvPr/>
        </p:nvSpPr>
        <p:spPr>
          <a:xfrm>
            <a:off x="0" y="3657600"/>
            <a:ext cx="7500408" cy="1523494"/>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r>
            <a:b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b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p>
          <a:p>
            <a:pPr marL="0" marR="0" lvl="0" indent="0" algn="l" defTabSz="914363" rtl="0" eaLnBrk="1" fontAlgn="auto" latinLnBrk="0" hangingPunct="1">
              <a:lnSpc>
                <a:spcPct val="90000"/>
              </a:lnSpc>
              <a:spcBef>
                <a:spcPct val="0"/>
              </a:spcBef>
              <a:spcAft>
                <a:spcPts val="0"/>
              </a:spcAft>
              <a:buClrTx/>
              <a:buSzTx/>
              <a:buFontTx/>
              <a:buNone/>
              <a:tabLst/>
              <a:defRPr/>
            </a:pPr>
            <a:r>
              <a:rPr lang="en-US" sz="5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7500408" cy="1523494"/>
          </a:xfrm>
        </p:spPr>
        <p:txBody>
          <a:bodyPr/>
          <a:lstStyle/>
          <a:p>
            <a:r>
              <a:rPr lang="en-US" dirty="0" smtClean="0"/>
              <a:t/>
            </a:r>
            <a:br>
              <a:rPr lang="en-US" dirty="0" smtClean="0"/>
            </a:br>
            <a:r>
              <a:rPr lang="en-US" u="sng" dirty="0" smtClean="0"/>
              <a:t>Year 1</a:t>
            </a:r>
            <a:r>
              <a:rPr lang="en-US" dirty="0" smtClean="0"/>
              <a:t>:  Accountability</a:t>
            </a:r>
            <a:br>
              <a:rPr lang="en-US" dirty="0" smtClean="0"/>
            </a:br>
            <a:r>
              <a:rPr lang="en-US" dirty="0" smtClean="0"/>
              <a:t>     </a:t>
            </a:r>
            <a:endParaRPr lang="en-US" dirty="0"/>
          </a:p>
        </p:txBody>
      </p:sp>
      <p:sp>
        <p:nvSpPr>
          <p:cNvPr id="3" name="Subtitle 2"/>
          <p:cNvSpPr>
            <a:spLocks noGrp="1"/>
          </p:cNvSpPr>
          <p:nvPr>
            <p:ph type="subTitle" idx="1"/>
          </p:nvPr>
        </p:nvSpPr>
        <p:spPr>
          <a:xfrm>
            <a:off x="762000" y="2590800"/>
            <a:ext cx="6400800" cy="461665"/>
          </a:xfrm>
        </p:spPr>
        <p:txBody>
          <a:bodyPr/>
          <a:lstStyle/>
          <a:p>
            <a:r>
              <a:rPr lang="en-US" dirty="0" smtClean="0"/>
              <a:t>Strategies: </a:t>
            </a:r>
            <a:r>
              <a:rPr lang="en-US" dirty="0" smtClean="0">
                <a:hlinkClick r:id="rId2"/>
              </a:rPr>
              <a:t>Omnipresent Principal</a:t>
            </a:r>
          </a:p>
          <a:p>
            <a:endParaRPr lang="en-US" dirty="0" smtClean="0">
              <a:hlinkClick r:id="rId2"/>
            </a:endParaRPr>
          </a:p>
          <a:p>
            <a:r>
              <a:rPr lang="en-US" dirty="0" smtClean="0">
                <a:hlinkClick r:id="rId3"/>
              </a:rPr>
              <a:t>Standards Based Teaching</a:t>
            </a:r>
          </a:p>
          <a:p>
            <a:endParaRPr lang="en-US" dirty="0" smtClean="0">
              <a:hlinkClick r:id="rId3"/>
            </a:endParaRPr>
          </a:p>
          <a:p>
            <a:r>
              <a:rPr lang="en-US" dirty="0" smtClean="0">
                <a:hlinkClick r:id="rId4"/>
              </a:rPr>
              <a:t>DATA</a:t>
            </a:r>
            <a:endParaRPr lang="en-US" dirty="0" smtClean="0"/>
          </a:p>
          <a:p>
            <a:endParaRPr lang="en-US" dirty="0" smtClean="0"/>
          </a:p>
          <a:p>
            <a:r>
              <a:rPr lang="en-US" dirty="0" smtClean="0">
                <a:hlinkClick r:id="rId5"/>
              </a:rPr>
              <a:t>Attendance</a:t>
            </a:r>
            <a:endParaRPr lang="en-US" dirty="0" smtClean="0"/>
          </a:p>
          <a:p>
            <a:endParaRPr lang="en-US" dirty="0" smtClean="0"/>
          </a:p>
          <a:p>
            <a:r>
              <a:rPr lang="en-US" dirty="0" smtClean="0"/>
              <a:t>Interventions</a:t>
            </a:r>
            <a:endParaRPr lang="en-US" dirty="0" smtClean="0"/>
          </a:p>
          <a:p>
            <a:endParaRPr lang="en-US" dirty="0" smtClean="0">
              <a:hlinkClick r:id="rId3"/>
            </a:endParaRPr>
          </a:p>
          <a:p>
            <a:r>
              <a:rPr lang="en-US" dirty="0" smtClean="0">
                <a:hlinkClick r:id="rId3"/>
              </a:rPr>
              <a:t> </a:t>
            </a:r>
            <a:endParaRPr lang="en-US" dirty="0"/>
          </a:p>
        </p:txBody>
      </p:sp>
      <p:sp>
        <p:nvSpPr>
          <p:cNvPr id="4" name="Text Placeholder 3"/>
          <p:cNvSpPr>
            <a:spLocks noGrp="1"/>
          </p:cNvSpPr>
          <p:nvPr>
            <p:ph type="body" sz="quarter" idx="10"/>
          </p:nvPr>
        </p:nvSpPr>
        <p:spPr>
          <a:xfrm>
            <a:off x="838200" y="304800"/>
            <a:ext cx="7690114" cy="1384994"/>
          </a:xfrm>
        </p:spPr>
        <p:txBody>
          <a:bodyPr/>
          <a:lstStyle/>
          <a:p>
            <a:r>
              <a:rPr lang="en-US" dirty="0" smtClean="0"/>
              <a:t>The 3 year plan</a:t>
            </a:r>
            <a:endParaRPr lang="en-US" dirty="0"/>
          </a:p>
        </p:txBody>
      </p:sp>
      <p:sp>
        <p:nvSpPr>
          <p:cNvPr id="6" name="Title 1"/>
          <p:cNvSpPr txBox="1">
            <a:spLocks/>
          </p:cNvSpPr>
          <p:nvPr/>
        </p:nvSpPr>
        <p:spPr>
          <a:xfrm>
            <a:off x="0" y="3657600"/>
            <a:ext cx="7500408" cy="1523494"/>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r>
            <a:b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b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p>
          <a:p>
            <a:pPr marL="0" marR="0" lvl="0" indent="0" algn="l" defTabSz="914363" rtl="0" eaLnBrk="1" fontAlgn="auto" latinLnBrk="0" hangingPunct="1">
              <a:lnSpc>
                <a:spcPct val="90000"/>
              </a:lnSpc>
              <a:spcBef>
                <a:spcPct val="0"/>
              </a:spcBef>
              <a:spcAft>
                <a:spcPts val="0"/>
              </a:spcAft>
              <a:buClrTx/>
              <a:buSzTx/>
              <a:buFontTx/>
              <a:buNone/>
              <a:tabLst/>
              <a:defRPr/>
            </a:pPr>
            <a:r>
              <a:rPr lang="en-US" sz="5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a:t>
            </a: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49154" name="AutoShape 2" descr="data:image/jpeg;base64,/9j/4AAQSkZJRgABAQAAAQABAAD/2wCEAAkGBxQSEhUUEhQVFRUWFBYUFBQUFRUVFxQWFxUWFxUYFBQYHSggGBwmHxQUIjEhJSksLi4uFx8zODMsNygtLisBCgoKDg0OGxAQGywmICQvLCwvNCwsLCwsNS0sLCwsLCwvLCwsLCwsLCwsLCwsLCwsLCwsLCwsLCwsLCwsLCwsLP/AABEIANcA6wMBEQACEQEDEQH/xAAcAAABBAMBAAAAAAAAAAAAAAAABAUGBwECAwj/xABBEAACAAQDBQQHBgUDBAMAAAABAgADBBEFEiEGMUFRYRMicYEHMpGhscHRFCNCUuHwM3KCkqJissIVc4PxFyRD/8QAGwEBAAIDAQEAAAAAAAAAAAAAAAQGAgMFAQf/xAA5EQACAQIDBAgGAQQCAgMAAAAAAQIDBAURIRIxQVETYXGRobHR8AYiMoHB4RQjQlJyM/EkNBZEgv/aAAwDAQACEQMRAD8Au+ACACACACACACACACACACACAMXgAvAGbwAQAQAQAQAQAQAQAQAQAQAQAQAQAQAQAQAQAQAQAQAQAQAhxTGJFMuafNSWOGY6n+Vd58owlUjHezfQtqtd5U4tkHxb0sSFuKeU80/mc9mvlvb3CI8rr/FHbofD1WWtWSXZq/Qitf6T6575DLlDhkTMR5vf4RqdeozqU8BtIayzfa/QYqrbasb16yYOgcJ/ttGSp3E9yk/szY6GG0d+wu1r8sQNtNOO+rmn/wA7n/lGf8O5f9rH8nDFxp+BmXtROG6rmj/zv8M0P4lyv7ZeI6fDJcafgOtHt1XLbLVMw5Nlce8GNb6aG/NdqPVY4fX+lRfY/Rj/AIf6Valf40uXMHNby2+Y90FczW/UiVfh6hL/AI5NeJMMI9JNJN0ctJblMHd/vGnttG+NzB79Dj3GB3NLWK2l1b+4l8irVgCpBB3EEEHwIiQmnqjkSi4vJrJnYNA8NoAIAIAIAIAIAIAIAIAIAIAIAIAIAIAIAIAS4liMqnlmZOdUQb2Y+4DiegjGU1FZs20aNStLYprNlV7T+lGY90o1Mtd3asAXb+Vdy+dz4RDncSlpHQtNngEIfNXeb5Ld+ys8RxfMxaY7THO8klj5sd0b6GHVqur0XNkq4xa0tFsR1a4R95DXNxRzusvvPtP0jrUsKow+rXyOBcfEFzU0p5RXe+9+gjmTWb1mJ8SfhE+FKEPpikcircVav/JJvtZpGw05GYAIAxaAyO8urddzHwOo9hiPUtKNT6oomUcQuqP0VH5rueYsk4r+dfNfoY5tbCFvpP7P1O3bfEclpXj916fskmAbSTqc5qeaQOKHVT/Mh3e4xyalGtby+ZZeR2srLEYZ6S8JL8lp7L+kOXPsk60qYdBc9xz/AKWO49D74207hPSWhXb7BatDOdP5o+KJ1JqQYknEFCtAGYAIAIAIAIAIAIAIAIAIAIAIAIAIAYdrdqZNBLzP3pjfw5QPec8zyUcTGqrVUF1k+ww+pdzyjolvfviURtTtPNqnM2ofQHuIPVToi8+sRqVKrczyjr5It3/i4ZRzenm37+yInVV7PoO6vLifE/KLDa4fTo6vWXP0Krf4xXuc4x+WPJb32v8AG7tEcTzkC7DMEqKn+BJmTBuzBbKDyLnuj2xhKpGO9nuo/wD/AMa1+TNllXtfJ2gzeG7LfzjT/Jhme7LIjMUqxVgQykqynQgg2II53jepZmJjPHuYM5oAM0AGaPQZvAGyOQbg2PMRjKMZrZks0Z06k6clKDaa5DpSYlfR9P8AVwPjy/e6OHd4Vl81Hu9C1Ydj6llTudH/AJcPvy7d3YWLsjtu8giXPJaVuDHVk+q++OZSrOGktxIxHB4V10lHSXg/Rlt4fiSuoZSCCLgg3BHQxOTTWaKhODg3GSyaHRHvHpibwAQAQAQAQAQAQAQAQAQAQAQAx7XbSS6GQZjd5zpLl3sXb5KN5MaqtVQXWTrCxnd1dhbuL5fsoHFsTmVM1ps5izsdeQHAKOAHKOe25PXeXyjRp0KahBZJe82NVXTLNUEHX8Lb/wD2InW11UtZuMlpxRz7+wo4hTU4vXg1u7OzyGCchQ5WFj+90WOlWjUjtRehR69CpQqOnUWTRi8bczSWj6GMQus+QeDLNX+oZX/2p7Yg3S1TM4D9sxhtfKqZ8yqn5pBziWrODoH7j2AsndB9uo0jTJxaSSMlmQVKCTiWNTQrXkFi7FTbOERQ2U8mbjyN43qbhT6zDLNk5GEy2nmmOFyxS2IFR92Nct729cDhe97xp23lntameXUQjBdmUTGjSuomSped7OLhkMu6Zgd9i6+YjfKq3Tz4mCWo9YvhGDyaiclQwVyuZJSGYqylEsG110zsQxseai3PCM6rSyPWo5kS2K2UOINN7xloi6PbN32PdU7r6A3tbhzjfUrbGRilmJsZ2Rq6UM8yS3ZqSO0XKRa9gxAN1B6jjGUa0ZaZhpoYw0bkzw3Bj0C7D6/J3W1X3r+kcy+sFWW3D6vP9ncwrF5WzVOrrDy/XV3E/wBjtqGpmCObyWPjkJ4jpzjg06jpPKR3sTw6N3T6Wl9Xmve4uTDcRDAEG94n5lKaaeTHiW94Hh0gAgAgAgAgAgAgAgAgAgBPiFYkmW82YcqIpZj0EYykorNmylSlVmoRWrPPO1OPvWz2mvcDdLTgicB48T1jmyk5PNn0CytIWtJU4/d8373ETxOtv3F3fiPPoPnHdw2x2cqtRa8F+SuY3iu23b0Xp/c+fV2c+e4TUdYZZ5rxHzHWJt3ZQuI8pcH6nMw7E6lnLnF71+V1+fiOk+Qk5Pgw3g/vhHAhUq2dTJ/dc/fMt1ehbYnQUk+x8V74oYamQ0s2byPAjpFgoXEKsdqJSLuzq2tTYqLsfB9hIfRtiPY4hKubCZeSf6/V/wAgke11nAjx3j56YZs5Z8sdq/YzJWksMQmZTZ7qNDoUOvONNFJoykRLZLGjRVST7FlF1dRvKMLG3UaEeEbp09qORinkTfHHwuqmGoOITpYaxeUufeBbuoVOU6dRGiMZx0yMm0+Ii2KxWhk4jOmq5lSexEuT21yWN5eYk62vkJ1/N5RlOM3BI8WSZDdoKrtqmfNvcPOmMp5rmOW3S1o3wjlFIxe8smum/wDScHREYCfP/Ep1zuAXYEflWyg87RFX9Sp1Ge5HbZ2o+y4O86tZ5qzszCWzEkpMARUBJ0zC7eDXjyWs8onq0Wo2TsFo6vC5lXKpvsry1mFcrlg3Z8CT6wO69gbxsVSUZ7OeZ5kmivKOSZrpLW2Z3VFubDMzBRc8NTEvayWZgh22n2dm0MxZc1kbMmdShNrXsQQQCLER5TqqazR61lvOGF1ljkbcfVPI8vAxzcSs9tdLDet/X+yxYJifRSVvUfyvd1Pl2PwZZuwe0JQiQ5/7ZPvX6RyLepl8r+xKx3D/AP7EF/t6+pbGG1uYRMKsOyNeANoAIAIAIAIAIAIAIAIAqX0wbRZnWjlnRbPOtxbei+Q18xEG4qZvZ5FrwCyyi7iW96Ls4v8ABUmKVeXurvI1PIdOsdDDbJT/AKs9y3LrMscxOVJfx6eja1fJdXbz4do0RYCnBAHalqShuN3EcD+vWI9zawrx2ZfZk2yvqtpPahu4rg/31jv3Jycx71PyMVuUa1nV95NF0UrbFLfmvFP39mMs+Q8h1YHcwZHHMG489I7dtcwrx038UU2/w+pZzylqnufvidMUxifVENPmtMK3y5rWW9r5VFgL2G4cIlQhGO4gN57xKkotuBPgCYzlKMfqaRnTpTqfRFvsTZ1FC5/Afh8Y0O7t1/eu8lRw27e6nLuyMNROPwN5C/whG6oPdNd55LDruO+nLuz8jm6EaEEeItEiLUtU8yLOEoPKSa7dAZzYAklVJIUk5RcgtYX0vbW0eOJiSXajatsQWnklVkIhs1m7mY2UNuuqqt/aY0RpbGbMnLMk231ckulpsPoyJgmKn8Mhs6Ke5qN5d7n+kxpprVykey3ZGJ+zlLhuHs1YM9RNAy5TZ1mDVVkt+HKdS3x0EeqpKctNwySRW9VXTJrZpsx5jWAzOxY2G4XPCJccluMDURsQJDhVYSAb2dSNeo3H98orGI23Q1M47nuL1hF4ru3cKmslo+tcH9+PWXHsnjXaIrcdxHIjfGVKe3HMqt9au2runw4dhPaKfcRsIYuEAEAEAEAEAEAEAEAJMXr1p5Myc/qy0Zz1sNB5mw84xnLZi2baFF1qkacd7eR5jxnFWZ3nTO8zuWbqWNzbwHwiJa20ribjn1l5u7qnh9CLS00SXvqODok5b7+RG8H98I2U6tazqZd64P3zMa1C2xOgmn2Pin73oZqmQUNj5HgfCLJb3EK8dqH/AEUm8s6trU2Ki7HwfYco3kUIA3kTihup+h6GNVahCtHZmiRbXVW2qKpTeT8H1MepM1ZykEfzKeH75xWq9vVtKma+zLva3dviVFwku1PzX4Ynl4eqHRc3U6/oI9nfVqmieXYRo4Xa2nzSSa5y1/XgOkilY8hEfoaknm/E2Sxq0p6J59i/6FaYUTx90ZfxpcyO/iKlwg/A3/6M3MeyDtpcz2PxFR4wfgcZ2FzANVuONtfcYw6OrTea8CXDFbK4WzJ/aS9oaKnC1PDIfZ7ViZQxStDSfzLr395oucCtay2qXyvq1Xd6ZDRVUjJvGnAjcY7lvc066zg9eXEqt5h9a0llUWnBrd76h12Kx1KGo7WZKEwZStx66X/El9L8Dfgd/PKrTclkiGnkx6q5c2qqKKurQrU9RUCWkoHMstM1lVuGpDX55TfkNGkU4x3oy36smO1k+TNmzaKqWXLl/Ze3kTzp2bKSp14WPAbwCOMaoZx+ZGT5MpdDHRTNQroJ+RweB0Pgf3eNF5Q6ai48d67ToYZd/wAa5jN7no+x+m8sDY+vMubk4NqPEfp8IrNvLKWXMsuP223RVVb4+T/ZbuCVlwInFPJLKa4geHSACACACACACACAK99MmJ5KVJIOs57t/JL1P+RSIt1LRRO/8P0NqvKo/wC1eL/WZQOMzLsF5D3n9LR18Ko7NFzfHyRr+IbjbuFTW6K8Xr5ZCOmqmltcbuI4H984kXNtGtHKRzLK+q2lTahu4rg/fMfUdJycxxHFT8jHA/rWdXNfpl1jK2xO3yeq8U/feNVXSGWddRwPPx5GLFa3cLiOa38V74FOxDDqlnPKWsXufviJ4lHPCANpblTcGxEYVKcakXGSzRspVp0ZqdN5ND3Q1occm4jn1HTpFavLKVu9qOsefLtLvh+JUr6HR1EtriuD61708R+whlY23Hlz8IxpVtrR7ziYnhMrf+pT1h4r9dfeTGgwu/CJBxB1l4H0gAfAekANeI7NBxqvgeI841zpRnvJdrfVrZ503py4dxCcawNpPrDMh0vb3NENqdGSkn9y32l9Qv6bhJa8U/x70IhiNF2ZuNVPuPIxYrK8VxHJ/UveZVsVwx2k9qOsHu6up/gf9kdshSSzJqJQnyM3aKvdJluDe6htCLgHhY6xtq0dp5rectSyHHGaafimJSZc+WaZTKzopsziUCxzHk7EEWO746otQg2tQ9Wcdr9i5EiS86kmtMElxLqEchihNhcEAcWFx16RnSrNvJhx5EKUxMTMSS4TVmyPxW1/FdD7fnFUvqXQ3Dy7V9y/4fNXlilLinF/bT9lwbOVtwOsSU81mUecXCTi960J7QzLgR6YC2ACACACACACACAKT9MFZnrgl9JcpRb/AFMSx9xWOfcPOfYXTAKWzbbX+TfhoVFUPmZjzJ9nD3Wi20KfR04w5JFPuq3TV51Obfdw8Dgyxm0RwkTmltmU2PuI5GI1ehGpHZkjfbXNS3qKpTeT8+pkgpqlJykf3KeH75xXqtKpa1NqL7GXi1u7fEqLhJdqfmvwxtraIpqNV58uh+sd6zvo3Cyekve4q2J4VO0e1HWHPl1P1EsTjkmpMeAlOymxU6tlPOVhLCg9izA/eODu03KNRm5+BiPWrRXytZ8zODkntReTW4SJNeXMaVOBlzkaxHUciPI6eUcK8sdj+pS1j5FxwvF1cLoq2k/B/vq48Cw9jtp1JEucbNuV+DdDyMaKNf8AtkQsTwfYzq0FpxXLs6iz6KxAiWVwXimBgDjOw4HhADHiuBq6lWW4IsRHkoqSyZspVZU5qcHk0U3tPghp5jSnBKnVTzXh5iIKlK3qpx3ovFvVpYjatSW/Rrk/eqIPUSSpKnhp9DFrp1I1YKcdzKLcUJUKsqUt6eX7+61LXwDaShm9hV1E4SqmRJMl1Y2zgj1gLXfiRb8xvEOdOSbiloYpreQ2djtRUPWy6SSzy6qdmayM7BQe7u0W+hN42KMY5NvcY5t7hHhmyNVOlTpiKoEhnR1dsrFkF3VRbUjqRG7poxaXM8UWcMEmaMPA+0WPwEcrGIfRPtX5LV8NVtKlLsf4fkiztkaruJ009mkRKDzgjmYvS6O7n169/wCy0cHnXAjccse1MAZgAgAgAgAgAgDzr6QanNXVb8nYf2KF/wCMQILbrpc5JeJe7V9Dhqlyg34NleCLifP0BgempEYtBmqMVOZTYiNFSlGayktDZSqzpTU4PJokdNOzqMwFyNRwNxrFXqR6Oo9h7nofQrWt/IopVUs2tVw99Q3V9Bk1X1eX5f0ju2OIKr8k9Jef7KvimDyt86tLWHiv118OI8bDbJtXTMz3FOh+8bdnP5EPPmeA8omV6uwslvOFFZlypVyZUyXSrZWMsmXLUaLLSwvYbhwHOx5GOe83qbCmfSjJyYlNP51lv/gF+KxMoS+XIwlo8xsw/EL2V/JjuNuBPOOZfYdl/UpLtXoWnCca2sqNw9eD/D6+ssvY3bQyysqoPd3LMP4eQfp1jnUa+zpLcbcUwdTzq0FrxXPs6+otqgrgwGsTiqNZaDmpvA8NJskGAIB6TcEz0zTAO9KOf+nc49mvlEe5hnHPkdnA7norlQe6Wn34en3KIxqVqG/pPxHzjoYRVzjKm+GvqSviS3ynCsuOj+2q/Iu2Kr6OTMmNWyhMXIDLunaWYHUZTpqDvP5Y6NaMmlslZWXEl8/0hzin/wBGgfswNHZGKD+iWLf5RG6JJ/MzLa5FfVG0VRMace0ZBPbNNSWSqMbWPd68efGJUYRWXUYN5mmDtZ7c1I+B+URMUjnb58mjt/D89m8y5pr8/gsDZKdYEcm+kca2ejRL+IoZVoS5ryf7LXwCbcCJRXmSmUdIHhvABABABABABAHmPa17z6s850/3u0RLPW5j2l6uflwx/wCn4IdxsNb6ADjFsKCP0vYivYAimex17zS1PmGYERpdeHM9yZjaLZCoo5cuZMF0dVzFf/ycjVHsTx0DbjCFaM3kGshgRbkDmQPaYzk8ot8j2nDbmo82l3klp5F204axUqPzT1Lri+dG3zjpqkvf2FU6ka1wPH6x7VouGsdxjhmLquuirfV4P9+ZJcF20SmozL7Hvy1+6WWLLMJP4uR1uTx14xMtrnpJKNR68znYlhDpt1KC035cuzqIrsRi8ydi8qdNbM8xnVj4y2CgDgBYWHSOrUglDJFdTzZKtutlJlbiMkJ3UMgdrMtogWY/tY5gAPoY1wnsxZk1mxftzR0NLh4lTEFlBWnVSBM7Tiwb3sTv9ke0nJzzQllkVXh+IWsr7uDcvHpGi9w9TznS38uf7O9hWNOllSrv5eD5dvV5dhYex+17U5EuYSZXA7ynhzXpHHp1XTey93kdXEsKjcrpaX1eD/fWXDheJrMUMrAgi4INwRE5NNZop04ShJxksmh5R7x6YiPFaQTJbodzIynzBEeSWcWjOlNwmpLg0zy7iyfdm+9SPjb5xqwqWVwlzTLnj0FKzb5NPxy/Jw2QoEn1siVMF0Z+8PzBVLZT0OW3nFirPKDaKMlmye7R+keZSVTU8unQpKITUsrNoD3ABZRrpoYhxpZxzzMnLJjF6W6BEnyZyLkM+WWdbW7ykakc7MAf5Y228tGjyaIhhh+8Xz/2mF8s7afZ+SfhDyvafa/Jk62bezHyPxivWu9nd+I4/LTfb+C1NnZm6JhViZ0x0geHaACACACACAMGAPMe1gtOqhymzvc7REs9LmPaXq61wyX+n4RHtnKhJdXTvMtkWdLZidwGYanoN/lFpqJuDSKEt5Mtr/SFUSql0pZslpIC5GULMvdRmu1997+6IkKKcdd5k5PM32q24c0lKJU2S7zZRFWmVHAJRLhkPq6l9I8p0vmeYciu6X11/mX4iJVXWnLsfkbLXSvD/ZeaJhhaXfy+YiqW31lxx9f+Kv8AZeTJjhuHhhuieUwbdodlGAMyUL8WT5r9Ih1aGXzRLNhmL55Uq77H+H695E8IkCXWU80d3LPll76CxYBj00JiVbX3y9HU3cGe4nhClnWo797XPrXX59pc2PYzKpJLTpp7o3Ab3Y+qqcyf1iZFbTyRWG8t5Q+L4lUYlVAlSzuckqUuoUcFX4k+JMTIRUEa282Sql9E9QUu86UjflAZrdC2nuvGP8lLge7A0YpgVVh9u3TNKJsJsslkB5XtceBA6RFuraFz80NJeZ2cNxadq1Tqaw8uzq6u4ftlNqnpSNc0om5UHd1T6RxYynRlk/uiwXthSvoKpBra4Pn2+9C58DxpJyK6MGU7iPnyMToyUlmim1qM6M3CayaHvtLiMjUeXsdcETSNxYkeb6RGw1f+RH7+TLzi2mHyT5LzQw0E+ZLmo8m/aK4ZMoucwNxoN/hFomk1qULiWQvpPkaNPo2E9RbQIbHoz2ZR0tp1iC6D4Mz2kQPajaGZXT+1mAKAMqIDcIup38Tc6mJFKCisjFvMR4d/ETx+UY3n/rz7Cbhn/uUv9ibbPnvHy+cVu2+plk+I/wDih2vyLQ2cbdE0qROqXdA8FEAEAEAEAEAYaAPN23dPlq6tecyYf7rn/lEKi9m4T5SXmXqH9XDMucGvAgLmLcyg8C0qXZfDaCRLbEWDTXFyGLkA2FxLlpqQL+sfdECVSc38pnklvGDbnZinlyZdZQteQ7ZWUEsFJvYqTqBcEEHcYzpVHnsyPJJb0QxDbdEpLNZHibi81wJnhUwZ1PBvnrFRgujq5Pg8i/YlFXFjKUeSkvPyLJ2fUG0Tyiks+whl3QPCAbY7HZrzJIs34l3B/DkYi1qGfzRO/huLOnlSrP5eD5fryK3xoTZyojux7K4RWJst94twjZZ3nRPZlu8idiGEQuF0lLSW/qfvmSH0M0a/aKhmHfSWqrfgHY5v9o9sditJOKaejKnsShJxksmjt6Q9uaiVUtT0zdkJeUO4VSzsVDb2BsBmHvjGnTTWbMZSyO+wu2zVbfY60LM7RSEcqBn0JKTFGmoBsdN0KlPZ+aIUs95GNrcKOHVRlrcyHGeXfUhSbFb8wfaLRhVt43UM90lxOjYYlUs5Zb4PevTr8xz2Y2iemYPLOZD6ycD9GjhtVLeeTRa61vb4jRUovsfLq9UWxL2sltRzJ6NfLLY24hsuikcDciJLqpwckVT+BUp3MaNRb2uzLmULiky0u3MgfP5CNmE0862fJfosPxBWStVH/Jrw1E2B4g1PPSeidoZRL5Te24i5tutff4RYKiUo5FKzyLBofSVT1LLLqqUAMwTNdJqjMbXIZQQNeF4hSouOqZntJ7yNek+TIl1YlU8lZWRB2mVcoZmNwQNxFrajmeUbaGbWbZ5LeRzDR94vifgYXrytp9hOwmOd7TXX5Jk1wEd4+Xziu229lg+I5fJTXW/wWds5wiYVQndHugeCmACACACACAMGAKH9KVLkxGYeExUmf45T/sMc+r8tRv7l5wWaqWSi+Ga995VM1LEjiLjzEXBS2oqS4lEnBwk4Pg2u7QtyqwmmxyVJnCcZcxEyTFWzFTvZWU6jW9jxBjn5ypNoy0kNO3k+no6FMPp3ztnDPqGKgEsS5GgYsRYcoypJyntM8k0lkVusTkYEgwmfdBzQ2+an98oreKUdittLdLX78S8YFcKva9FLfHT7cPT7Fo7KVgZVP7B4x7TntxzKte2ztq0qb+3ZwLHw5rqIzIhvV0QYboAr3bDY8TbvL7swceDdG+sR61Da1W87GG4pK2exPWHl2ehA9n600NWGmKRoZc1ba5SQd3GxAI8+ca6NxKn8r3cjuX9lTvKfSU/qy0fPqfvQd9vdimrGFXRlXZ1GdMwGewsrox0vYAEG26O1RrLLqKbUpyjJprJjfsBsLUpVJPqE7JJRLKpILO1iBYAmwF73PKNlSomskYRib+muepmUyAjOqzGYcQrFAt/HI3sj224nkyAUdUZZ01HEcD+sbLi1hcRylv4Ml2N/VtJ7UN3FcH++skFPU50IVjla2YA23G4zDoYrNehUoT2Zfpl5t69C9pqpDh3p++8ZcYDAi47ttDzPH5R2MLcFB5b+JWMfVVVYqS+VLR83xF+x+0v2Ca00ShMLJksWyWGYE2NjvsPZHRqw6RZZnBTyJovpCw+YQ86jbOveU9nJmEEaizEggxH6Ca3My2kQPavGjW1Tz8uUGyop1IVRYXPPefOJFKGysjFvNnDCF+8vyBPy+cRcTls27XNpHYwCntXifJN/j8k1wFePWOLbLRsnfEU86sIck33v9FmbOLuiUV0nVKNIHgogAgAgAgAgAgCp/TRQ96ROA3hpTH/Jf+cQrpaplp+HKuk6XY/w/wAFJ4nKtMPXve3f77xYsPqbdvHq07jjYxR6K8muD+bv3+OYiKxKaOWahY8yAsw3DptQ+SRLaY2+yi9hzJ3AeMHNRWbCQUdQZb635MOPXTmI0XdBXFLZ4712k/Dr12ldT4bn2fommzuMdi4O9G321tyYRWYSlRm1L7lvxCyhfUVOm9d6fPqLk2fxBWUEEEEXBETk01mikVIShJxksmiTy3BEemAmq6QMIAgW12yizhcDK49VvkeYjTVoqevE6NhiE7WWW+L3r8rrK8pcVqsPcywba6o4zIeo3H2ERHp1ZUpZPuLHWtbe/p9JHv49j9DrXelKpUZRTyla2jlmZfELp8Y7lCMKsdqLKldUKltPYmvRkAr6yZPmNNmsXdjdmPyHAdInQgloiJnmc1EbUDvTzyhuvnyPjGqtQhWhszRJtburbVOkpv0fUx5lTUnKQR/Mp3j984rVahVs6ma+z9+Rd7e5t8SoOMl2p711+jGavoDKNxqvA8uhjsWl5Gssnoyp4lhdSzlmtYPc/wAP3qJRE9HKNgIzSPR3wWX6zeCj4n4iOJjFT6Yff8Fq+GqP/JV7I/l/gmuBytF9vt1iHQWUEc7GKvSXcsuGnd+8yy9nZe6NxyyZ040geHaACACACACACAIt6RcL+0UU1QLsg7RPFNSB4jMPONNxHag+rU6OE3HQ3UW9z0f3/Z5xxiVcBuRsfA7vf8Yk4PWylKm+OqOz8R22cI11w0fY93j5jSFJsACSTYAakk7gBHeKiTrZf0azZ1nqiZMveJY/isOvBPPXoIiVLhLSJko8yaYri1Jg8uVLWSVExrAS14C2Z3c+sQDu1JiMlKo8zLREF9KGAiVNWrk2Mmo1JW2UTCM1x0ca+IMSaFTNbL4GMlxIrh1bk0Oq/Dw+kar2xVdbUdJefadbC8WlaPYnrB9661+V7cy2e2jmUxBlkOh3oTofA/hMV/8AqUJbLWXUWi4tLbEKamn2SX59GWns9t5TTbBn7J/yzNPY24xIhcQe/QrN1g1zR1S2lzXpvJnJqFYXBBHMG49sb00zlNNPJnGqkBhA8IZtRsyk9SGGo9VhvU/vhGupTU1qTLO9qWs9qG7iuD98yoMbwcymMqYAeII5cCORiLTq1Leea/TLeo2+JUNVp4p+/syN1VGUOuoO48/oYstrdQrxzjv4op9/h9SznlLVPc+f76jjEsgGYA2lTCpupsRGFSnGpFxks0baNapRmp03k0PVJVLNBBAvbVTuI6cxFau7OdtLai9OD5dpd7DEaV/TdOaW1lquD6170GvEMOKXZdV96/p1jo2d8qnyz+rzK/imDytm6lPWHiv1194jVo6qZwySYZIsqrxO/wA9T7PlFVvKvTV212L7F/saasrFOXBbT7Xrl+Cb4LJ1ESUslkUecnOTk971LKwCTYCPTFkolDSB4bwAQAQAQAQAQByqEuIA877bYH9mqZsq3cbvS/5Gva3gbjyiBGUqFXaXB5l8takb+zynxWT7ef5IE2aW+hKsrXBGhBBuCPcYtsJxqQUluZRK1KVGbpz3p5Elx70hVdRLEtSJK5QHMu+aYbd4lvwg/lHtMaFbxia3Jiqo2qk1OFimqc7VKELJKqSSV9Ryx6EqeJ8419G4zzW49zTRHa/FasSJdLOMxZS6qjqVza3FyRdgL6DcI2wjHPaR429w2LEhHh3kT2Q3U258j4iNdWhTqrKazJFvdVraW1Sll5fdDjKxYfjXzXX3GORWwfjTl3+pY7b4kW6vD7x9H6scaPGsn8Oc0v8Aldpf0iBLD7mH9r+36OksTw+v9Uo//pZeaHRNsakaCse3/dv84w6C5X9su5jZwuWudPvj6iGt2imv69U7Dl2pI9gMZRtbmX9sjF1sNp7pQ+2T8hjm4gqm6kk+G/xvEmGG1mvmyRBq41bU3nSzf2yXjkLaaoScp0/mU8P3ziPUp1bSopJ9jOlbXVviVFxku1Ph74Mba2iKajVeB5dDHes72NwsnpLl6FVxLC6lnLNawe5/h+9RLE45QQBlWINwbEbiI8lFSWT3GUJyhJSi8mh5oa4P3W0b3N4fSK5e4fKi9un9PkXTC8XjdLoq2k/B/vq7hPPwsBwy+re5Xl4dOkewxKXROMvq4M0V8ChG4jVp/Rnm16dT5cB6woXN/IfOIlvD5trkeY3eZUlRjver7F6vyJ7s9T3tEwqxZOESbAQPB5UQBmACACACACACAMMIAgfpM2e+0SM6C8yVdl5sv4l91x1ER7intLNb0djBr3+PW2ZfTLT78GULi1LcZxvG/wAOfl+90S8Kusn0Mtz3dvL7nTx+w24/yILVfV2c/t5dgzsI7rRUCyvRnSyaejn18xczIXAsASqooJC33MxO/wAIhV23JRM47sxfs5tIMZadTVNOol9mXVlJJTUKLsdzd64ItuOkYSh0eTTCeZVVdT9lNmSibmXMeWTzyMVv7omwlmszDccwY2Jg2vHoMwAQBgwBqwjxo9NZblCCpsREerSjOOzJaGdGtOjNTpvJofqGtWaLEANbVefUcxFeuLadvLai9OD5F4w/EqV9TdOoltcVwfZ6cBHXUBTVdV5cV+ojsWOIKt8k9Jef7K/imDyts6lLWHiv1194ijpHDCAMopJAG++lucYzlGMW5bjOnGU5KMFq92RIpIIUZzcgand+/GKhXcJ1W6ayXA+jUHOhbp3Es2lq/ftizDHBbTdEunFxjkyj31xG4ryqRWSLO2Xkbo2EMsOhl2EDwWQAQAQAQAQAQAQAQAnqpVxAFKekPZnsJhnSx907d4W9Rj8j8YgVqew9pbi5YNiCrw6Gp9SXevVeRWOJUeQ5h6p/xPLwjv2F6q0dmX1Lx6/U4eL4W7WfSQXyPwfLs5dw77G7VCj7SVOl9rTTf4kuwJBIsSoOhuNCDvsOWsmtS2tVvOMnkSl9uaCjkMuHyTnbWxQqobgZjMbtbkPdEfopyfzGW0luHDY3BJdNRTKit7PPUjPNM+wUK1yiuDxJNyN9yBwjGcm5ZR4HqWS1IjtHshJlUyVFNUrOLvkCKBaYSdRJVST3fym+nHnvp1m3k0YuPIjVVhNRKGabInS1/M8t1HtItEhVIvczHURhoyzBnNHuYFOG0Tz5qSpQu7tlUfEk8ABck9I8lJRWbPTjUSyjsjesrMp8VJB+EE81meGhEe5A0FwbjQjcRGmdNSWTMoTlCSlF5ND5huIh+62je5vDr0iv3dk6T24bvIumF4xG5XRVtJ+D/fV3cjlXYfbvINOK8uo+kT7HElPKnVevB+pzsVwR0861utOK5dnV1cBuEdjPIrSWeiHrD6PIMzesf8RyitYhe9M9iH0rxLvhGFq1j0tX634L159xpPn5zYbvjGqjS2dXvOPi+JfyJdHT+heL9OXeP2z9ISwiQcUt/ZijsBAE0krYQPDpABABABABABABABAGGEANGL4esxGVgCrCxB3EGPGk1kzOnOUJKUXk0Ujtfsw1KxIGaSx0J1y3/C31iBKEqMs0+xl1sL+nfU3TqJbWWq4PrXvQgdfh5TVdV96+PTrHfs7+NZbM9JefvkV7E8HnbN1KesPFdvV194noJwlzUdkEwKwYoxID2N7EjhE6Uc1kcQkO3m15xAywiskpBfI1rmYfWJtoQBoPPnGmnR2N57KWZ29FE0CvUMrN93MyWUsJbNlGcgeqLAjN1EY118p7DeWRhErERXTzUFTSEN2Q7lrXGSwHeBA330iM9nZWW8zWeZFKHDZGLYhOPZokinurdlZftDF3COzKBoQvjpv1jdtypxXWY72OsrZ+jqnmU5w+dTBQ3Z1GRkDZTluG563Aa9xGPSTjrnme5LkNHoyky6aun08xSahc6LM0yhEIvlG8Ft/gB1jKtJyinwPI6MQekbaEdpOoxTykCzVYzF9Zjo99AN+bXfvjKhHdLM8k+BBliajE2IgDkwjXKOYWjHjDMTvZX38G59D1jg3lhs5zp7uKLdhONbeVGu9eD59T6+viL1o1D5wNfdfnbnEWV9VlS6JvTxy5HVhhdvG4/kJa+GfPLn73iesn37q7uJ59I9oUsvmkcTGMU286FJ6cXz6uzmKcMoSxGkSSuFlbLYJuNo9BZmF0uUCB4OggDMAEAEAEAEAEAEAEAEAaTEvADFjGGLMUqwBBFiCNDHjSayZnTnKElKLyaKj2m2QeSS0oFk3ld7L4cxEGpQcNY7i3YfjUKy6OvpLnwfo/AgtXhYOqd08uH6R0bXFJR+WrqufH9mq/wCFT57fR8uH25eXYNE6SVNmBB/e7nHbp1IVFtQeaKrXoVKEtmpFp9fvX7Fp7H0sqioVrpMubUTXXLNWUxNgW7wybu6QOBPlEOq3Key9DBaLMTY1h0usop1ZStU05XtGmyJjuEfKMz90m2oOhGnC3LGL2ZZM9azRHvRltNLopzrO7sucFBexORkJylgOHeb3Rtq03JaGMXkSKqpFExpiY6UklswTti7qN+VfvNeQ08o1rPLLZPfuQ7CMdFPiX2nO82WJrgu3rvLa6ZjoNcpBtYbo3Om3DIxzyeZJ9r6/CJ/az1d5lQ8uyBVmABwmVGYMANLLx4bowpxqrJcDJtFdrE1GBvGQO0iiZ9w05nd+sRbi7pUV8z15LeT7TDbi6fyLTm937+w40+Ghdwu3P6chHAuL6dd5LRciz0MLoWcNuTzfFv8cvMXLIYLb38hGMKCT2mcu8xic4OjS3c+OXV7zN6TCyTuiQcInOzeAagkR6Cy8IwwKBA8H2WloAato8RmJ2Uiny/aKhiktmGZZSKuabOZfxBRYAcWdBxjOEU829yPCI1FNTfaZ1OcPn4lOkCW06fOmSZh++XMuUTpihfVbuy1AFtwjenLZUtrJPl1dgFWFYmkmQlbSNN+xFylVS1BYtTd/I0yWWJMvI3rS7lctytiO9jKLb2Jb+GXH/ALBP4jnpi0AFoAxABABABABAHOZLvADPiGHA30gCA7RbIJMJYDI3NePiOMaKlCMtVozr2WMV7f5X80eT/DIFiuAzZdwyZl5gXHmOERsqtF7UdOtFjpX9nex2JZdkvfkNmH1E6mYtTTXkk7wLMh8UbQmJsMSk9KiT8GQrjAKMtaTcfFHfHNpa+plGU8xCh9YIoQuOTHl0ES6V5bZ5vNdpya2CXcfpyl2P1IsaJx+A+Qv8InRuqEt013kGeHXcN9OXdn5Gv2VvyN/aY29LT/yXejT/ABa/+Eu5+hsKV/yN/aY8dakt8l3o9jZ3Et1OXczouHzD+G3iQI0yvreP93dqSqeEXk91NrtyQqk4SfxMB4C/0iLUxemvoi34HRo/DlZ/8k0uzX0F9PhyDcuY9dfdujn1cRr1dE8uz3mdmhg9nbLbms8uMvTcOkmhJ36fGI8aEpas1XWOUKS2aXzPw99g6U2G8hEqFOMNxWLq9rXMs6j+3AdaXAs3CNhEJDhmze7SAJjheFBOEDwfJaWgDdYAYMYbs8QopraI0uopQTuWbNMiZLHTMKd18bDjGyOsGuxnhG6jA6qdiOKGnqJ1KxlUgluEUy5rdk/rMyEkLuuhBGbjoI3KcVCOaz3nnE1lVKrg8+k+zvTz8r0fYPnbtKiozIry5rfxVZnLZgTYXvoLx5l/VUs81v8Asj3gWNLWwA32AF4jHptABABAGsAEAEAEAEAaOl4AQVVEDAEexDBb30gekTxTZdW3rrzGh9ojXKlCW9EyhiFzR0hN5ct68SOVWylvVLD3xpdquDOpS+IKq+uCfZp6iCZs844j2WjB20uaJsPiGj/dBrufocTg0zp7T9Ix/jT6jd/8gteUu5eoLhD8bfGPf40+o8l8Q23CMu5ep0XBjxPsEZK1fFkafxHH+yn3v9CmTgw5E+MbFbxW8g1ceup6Ryj2L1F8jCuQjdGKjuRyqterWedSTfax1pMFPKMjSP1BgfSAJHRYQBwgeDxIowIAVqtoA2gDIgBNieHy6iU0qcodHFmBuNxuCCNVYEAgjUEAjUR7GTi80BnTDq+UMsqrkzEGimqkM80DhmmSpiB/EqCeJJ1jPag967meHbD8BbtRUVU77ROUES7IJcmRmFm7GVckMRoXZma1wCASI8c9MorJAfIwPQgAgAgDWACACACACACAMEQBymSAYAQ1GHA8IAa6jBgeEANs/AukD0RzMB6QBy/6B0gDZcA6QAplYD0gBfT4H0gByp8KA4QPByk0YHCAFSy7QBvABABAG0AEAEAEAEAEAEAYgDEAEAEAEAEAEAEAEAYtAGpliANGpxAHM0ggDX7GOUAZFIOUAbrTDlAG6yRAHQLAGYAIAIAIAyIAzABAGLwBiAM3gDMAEAYgDEAEAEAEAEAEAEAEAEAEAEAEAEAEAEAEAEAEAEAEAEAEAZvABAGIAIAIAzeACAC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56" name="Picture 4" descr="PTF logo-r"/>
          <p:cNvPicPr>
            <a:picLocks noChangeAspect="1" noChangeArrowheads="1"/>
          </p:cNvPicPr>
          <p:nvPr/>
        </p:nvPicPr>
        <p:blipFill>
          <a:blip r:embed="rId6" cstate="print"/>
          <a:srcRect/>
          <a:stretch>
            <a:fillRect/>
          </a:stretch>
        </p:blipFill>
        <p:spPr bwMode="auto">
          <a:xfrm>
            <a:off x="6019800" y="3429000"/>
            <a:ext cx="2857500" cy="2600325"/>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7500408" cy="1523494"/>
          </a:xfrm>
        </p:spPr>
        <p:txBody>
          <a:bodyPr/>
          <a:lstStyle/>
          <a:p>
            <a:r>
              <a:rPr lang="en-US" dirty="0" smtClean="0"/>
              <a:t/>
            </a:r>
            <a:br>
              <a:rPr lang="en-US" dirty="0" smtClean="0"/>
            </a:br>
            <a:r>
              <a:rPr lang="en-US" u="sng" dirty="0" smtClean="0"/>
              <a:t>Year 2</a:t>
            </a:r>
            <a:r>
              <a:rPr lang="en-US" dirty="0" smtClean="0"/>
              <a:t>:  Collaboration</a:t>
            </a:r>
            <a:br>
              <a:rPr lang="en-US" dirty="0" smtClean="0"/>
            </a:br>
            <a:r>
              <a:rPr lang="en-US" dirty="0" smtClean="0"/>
              <a:t>     </a:t>
            </a:r>
            <a:endParaRPr lang="en-US" dirty="0"/>
          </a:p>
        </p:txBody>
      </p:sp>
      <p:sp>
        <p:nvSpPr>
          <p:cNvPr id="3" name="Subtitle 2"/>
          <p:cNvSpPr>
            <a:spLocks noGrp="1"/>
          </p:cNvSpPr>
          <p:nvPr>
            <p:ph type="subTitle" idx="1"/>
          </p:nvPr>
        </p:nvSpPr>
        <p:spPr>
          <a:xfrm>
            <a:off x="762000" y="2438400"/>
            <a:ext cx="6400800" cy="461665"/>
          </a:xfrm>
        </p:spPr>
        <p:txBody>
          <a:bodyPr/>
          <a:lstStyle/>
          <a:p>
            <a:r>
              <a:rPr lang="en-US" dirty="0" smtClean="0"/>
              <a:t>Strategies: DATA Teams/PLC intro</a:t>
            </a:r>
            <a:endParaRPr lang="en-US" dirty="0" smtClean="0">
              <a:hlinkClick r:id="rId2"/>
            </a:endParaRPr>
          </a:p>
          <a:p>
            <a:endParaRPr lang="en-US" dirty="0" smtClean="0">
              <a:hlinkClick r:id="rId2"/>
            </a:endParaRPr>
          </a:p>
          <a:p>
            <a:r>
              <a:rPr lang="en-US" dirty="0" smtClean="0"/>
              <a:t>Peer </a:t>
            </a:r>
            <a:r>
              <a:rPr lang="en-US" dirty="0" smtClean="0"/>
              <a:t>Observations (</a:t>
            </a:r>
            <a:r>
              <a:rPr lang="en-US" dirty="0" err="1" smtClean="0"/>
              <a:t>Marzano</a:t>
            </a:r>
            <a:r>
              <a:rPr lang="en-US" dirty="0" smtClean="0"/>
              <a:t>/Feldman/Archer, etc.)</a:t>
            </a:r>
          </a:p>
          <a:p>
            <a:endParaRPr lang="en-US" dirty="0" smtClean="0"/>
          </a:p>
          <a:p>
            <a:r>
              <a:rPr lang="en-US" dirty="0" smtClean="0"/>
              <a:t>Make it fun for the kids (</a:t>
            </a:r>
            <a:r>
              <a:rPr lang="en-US" dirty="0" err="1" smtClean="0"/>
              <a:t>Rockin</a:t>
            </a:r>
            <a:r>
              <a:rPr lang="en-US" dirty="0" smtClean="0"/>
              <a:t>’ the OAKS, ALL HANDS ON DECK)</a:t>
            </a:r>
            <a:endParaRPr lang="en-US" dirty="0" smtClean="0"/>
          </a:p>
          <a:p>
            <a:endParaRPr lang="en-US" dirty="0" smtClean="0"/>
          </a:p>
          <a:p>
            <a:r>
              <a:rPr lang="en-US" dirty="0" smtClean="0"/>
              <a:t>Making Time for teachers to collaborate</a:t>
            </a:r>
            <a:endParaRPr lang="en-US" dirty="0" smtClean="0"/>
          </a:p>
          <a:p>
            <a:endParaRPr lang="en-US" dirty="0" smtClean="0">
              <a:hlinkClick r:id="rId3"/>
            </a:endParaRPr>
          </a:p>
          <a:p>
            <a:r>
              <a:rPr lang="en-US" dirty="0" smtClean="0">
                <a:hlinkClick r:id="rId3"/>
              </a:rPr>
              <a:t> </a:t>
            </a:r>
            <a:endParaRPr lang="en-US" dirty="0"/>
          </a:p>
        </p:txBody>
      </p:sp>
      <p:sp>
        <p:nvSpPr>
          <p:cNvPr id="4" name="Text Placeholder 3"/>
          <p:cNvSpPr>
            <a:spLocks noGrp="1"/>
          </p:cNvSpPr>
          <p:nvPr>
            <p:ph type="body" sz="quarter" idx="10"/>
          </p:nvPr>
        </p:nvSpPr>
        <p:spPr>
          <a:xfrm>
            <a:off x="838200" y="152400"/>
            <a:ext cx="7690114" cy="1384994"/>
          </a:xfrm>
        </p:spPr>
        <p:txBody>
          <a:bodyPr/>
          <a:lstStyle/>
          <a:p>
            <a:r>
              <a:rPr lang="en-US" dirty="0" smtClean="0"/>
              <a:t>The 3 year plan</a:t>
            </a:r>
            <a:endParaRPr lang="en-US" dirty="0"/>
          </a:p>
        </p:txBody>
      </p:sp>
      <p:sp>
        <p:nvSpPr>
          <p:cNvPr id="6" name="Title 1"/>
          <p:cNvSpPr txBox="1">
            <a:spLocks/>
          </p:cNvSpPr>
          <p:nvPr/>
        </p:nvSpPr>
        <p:spPr>
          <a:xfrm>
            <a:off x="0" y="3657600"/>
            <a:ext cx="7500408" cy="1523494"/>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r>
            <a:b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b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p>
          <a:p>
            <a:pPr marL="0" marR="0" lvl="0" indent="0" algn="l" defTabSz="914363" rtl="0" eaLnBrk="1" fontAlgn="auto" latinLnBrk="0" hangingPunct="1">
              <a:lnSpc>
                <a:spcPct val="90000"/>
              </a:lnSpc>
              <a:spcBef>
                <a:spcPct val="0"/>
              </a:spcBef>
              <a:spcAft>
                <a:spcPts val="0"/>
              </a:spcAft>
              <a:buClrTx/>
              <a:buSzTx/>
              <a:buFontTx/>
              <a:buNone/>
              <a:tabLst/>
              <a:defRPr/>
            </a:pPr>
            <a:r>
              <a:rPr lang="en-US" sz="5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a:t>
            </a: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49154" name="AutoShape 2" descr="data:image/jpeg;base64,/9j/4AAQSkZJRgABAQAAAQABAAD/2wCEAAkGBxQSEhUUEhQVFRUWFBYUFBQUFRUVFxQWFxUWFxUYFBQYHSggGBwmHxQUIjEhJSksLi4uFx8zODMsNygtLisBCgoKDg0OGxAQGywmICQvLCwvNCwsLCwsNS0sLCwsLCwvLCwsLCwsLCwsLCwsLCwsLCwsLCwsLCwsLCwsLCwsLP/AABEIANcA6wMBEQACEQEDEQH/xAAcAAABBAMBAAAAAAAAAAAAAAAABAUGBwECAwj/xABBEAACAAQDBQQHBgUDBAMAAAABAgADBBEFEiEGMUFRYRMicYEHMpGhscHRFCNCUuHwM3KCkqJissIVc4PxFyRD/8QAGwEBAAIDAQEAAAAAAAAAAAAAAAQGAgMFAQf/xAA5EQACAQIDBAgGAQQCAgMAAAAAAQIDBAURIRIxQVETYXGRobHR8AYiMoHB4RQjQlJyM/EkNBZEgv/aAAwDAQACEQMRAD8Au+ACACACACACACACACACACACAMXgAvAGbwAQAQAQAQAQAQAQAQAQAQAQAQAQAQAQAQAQAQAQAQAQAQAhxTGJFMuafNSWOGY6n+Vd58owlUjHezfQtqtd5U4tkHxb0sSFuKeU80/mc9mvlvb3CI8rr/FHbofD1WWtWSXZq/Qitf6T6575DLlDhkTMR5vf4RqdeozqU8BtIayzfa/QYqrbasb16yYOgcJ/ttGSp3E9yk/szY6GG0d+wu1r8sQNtNOO+rmn/wA7n/lGf8O5f9rH8nDFxp+BmXtROG6rmj/zv8M0P4lyv7ZeI6fDJcafgOtHt1XLbLVMw5Nlce8GNb6aG/NdqPVY4fX+lRfY/Rj/AIf6Valf40uXMHNby2+Y90FczW/UiVfh6hL/AI5NeJMMI9JNJN0ctJblMHd/vGnttG+NzB79Dj3GB3NLWK2l1b+4l8irVgCpBB3EEEHwIiQmnqjkSi4vJrJnYNA8NoAIAIAIAIAIAIAIAIAIAIAIAIAIAIAIAIAS4liMqnlmZOdUQb2Y+4DiegjGU1FZs20aNStLYprNlV7T+lGY90o1Mtd3asAXb+Vdy+dz4RDncSlpHQtNngEIfNXeb5Ld+ys8RxfMxaY7THO8klj5sd0b6GHVqur0XNkq4xa0tFsR1a4R95DXNxRzusvvPtP0jrUsKow+rXyOBcfEFzU0p5RXe+9+gjmTWb1mJ8SfhE+FKEPpikcircVav/JJvtZpGw05GYAIAxaAyO8urddzHwOo9hiPUtKNT6oomUcQuqP0VH5rueYsk4r+dfNfoY5tbCFvpP7P1O3bfEclpXj916fskmAbSTqc5qeaQOKHVT/Mh3e4xyalGtby+ZZeR2srLEYZ6S8JL8lp7L+kOXPsk60qYdBc9xz/AKWO49D74207hPSWhXb7BatDOdP5o+KJ1JqQYknEFCtAGYAIAIAIAIAIAIAIAIAIAIAIAIAIAYdrdqZNBLzP3pjfw5QPec8zyUcTGqrVUF1k+ww+pdzyjolvfviURtTtPNqnM2ofQHuIPVToi8+sRqVKrczyjr5It3/i4ZRzenm37+yInVV7PoO6vLifE/KLDa4fTo6vWXP0Krf4xXuc4x+WPJb32v8AG7tEcTzkC7DMEqKn+BJmTBuzBbKDyLnuj2xhKpGO9nuo/wD/AMa1+TNllXtfJ2gzeG7LfzjT/Jhme7LIjMUqxVgQykqynQgg2II53jepZmJjPHuYM5oAM0AGaPQZvAGyOQbg2PMRjKMZrZks0Z06k6clKDaa5DpSYlfR9P8AVwPjy/e6OHd4Vl81Hu9C1Ydj6llTudH/AJcPvy7d3YWLsjtu8giXPJaVuDHVk+q++OZSrOGktxIxHB4V10lHSXg/Rlt4fiSuoZSCCLgg3BHQxOTTWaKhODg3GSyaHRHvHpibwAQAQAQAQAQAQAQAQAQAQAQAx7XbSS6GQZjd5zpLl3sXb5KN5MaqtVQXWTrCxnd1dhbuL5fsoHFsTmVM1ps5izsdeQHAKOAHKOe25PXeXyjRp0KahBZJe82NVXTLNUEHX8Lb/wD2InW11UtZuMlpxRz7+wo4hTU4vXg1u7OzyGCchQ5WFj+90WOlWjUjtRehR69CpQqOnUWTRi8bczSWj6GMQus+QeDLNX+oZX/2p7Yg3S1TM4D9sxhtfKqZ8yqn5pBziWrODoH7j2AsndB9uo0jTJxaSSMlmQVKCTiWNTQrXkFi7FTbOERQ2U8mbjyN43qbhT6zDLNk5GEy2nmmOFyxS2IFR92Nct729cDhe97xp23lntameXUQjBdmUTGjSuomSped7OLhkMu6Zgd9i6+YjfKq3Tz4mCWo9YvhGDyaiclQwVyuZJSGYqylEsG110zsQxseai3PCM6rSyPWo5kS2K2UOINN7xloi6PbN32PdU7r6A3tbhzjfUrbGRilmJsZ2Rq6UM8yS3ZqSO0XKRa9gxAN1B6jjGUa0ZaZhpoYw0bkzw3Bj0C7D6/J3W1X3r+kcy+sFWW3D6vP9ncwrF5WzVOrrDy/XV3E/wBjtqGpmCObyWPjkJ4jpzjg06jpPKR3sTw6N3T6Wl9Xmve4uTDcRDAEG94n5lKaaeTHiW94Hh0gAgAgAgAgAgAgAgAgAgBPiFYkmW82YcqIpZj0EYykorNmylSlVmoRWrPPO1OPvWz2mvcDdLTgicB48T1jmyk5PNn0CytIWtJU4/d8373ETxOtv3F3fiPPoPnHdw2x2cqtRa8F+SuY3iu23b0Xp/c+fV2c+e4TUdYZZ5rxHzHWJt3ZQuI8pcH6nMw7E6lnLnF71+V1+fiOk+Qk5Pgw3g/vhHAhUq2dTJ/dc/fMt1ehbYnQUk+x8V74oYamQ0s2byPAjpFgoXEKsdqJSLuzq2tTYqLsfB9hIfRtiPY4hKubCZeSf6/V/wAgke11nAjx3j56YZs5Z8sdq/YzJWksMQmZTZ7qNDoUOvONNFJoykRLZLGjRVST7FlF1dRvKMLG3UaEeEbp09qORinkTfHHwuqmGoOITpYaxeUufeBbuoVOU6dRGiMZx0yMm0+Ii2KxWhk4jOmq5lSexEuT21yWN5eYk62vkJ1/N5RlOM3BI8WSZDdoKrtqmfNvcPOmMp5rmOW3S1o3wjlFIxe8smum/wDScHREYCfP/Ep1zuAXYEflWyg87RFX9Sp1Ge5HbZ2o+y4O86tZ5qzszCWzEkpMARUBJ0zC7eDXjyWs8onq0Wo2TsFo6vC5lXKpvsry1mFcrlg3Z8CT6wO69gbxsVSUZ7OeZ5kmivKOSZrpLW2Z3VFubDMzBRc8NTEvayWZgh22n2dm0MxZc1kbMmdShNrXsQQQCLER5TqqazR61lvOGF1ljkbcfVPI8vAxzcSs9tdLDet/X+yxYJifRSVvUfyvd1Pl2PwZZuwe0JQiQ5/7ZPvX6RyLepl8r+xKx3D/AP7EF/t6+pbGG1uYRMKsOyNeANoAIAIAIAIAIAIAIAIAqX0wbRZnWjlnRbPOtxbei+Q18xEG4qZvZ5FrwCyyi7iW96Ls4v8ABUmKVeXurvI1PIdOsdDDbJT/AKs9y3LrMscxOVJfx6eja1fJdXbz4do0RYCnBAHalqShuN3EcD+vWI9zawrx2ZfZk2yvqtpPahu4rg/31jv3Jycx71PyMVuUa1nV95NF0UrbFLfmvFP39mMs+Q8h1YHcwZHHMG489I7dtcwrx038UU2/w+pZzylqnufvidMUxifVENPmtMK3y5rWW9r5VFgL2G4cIlQhGO4gN57xKkotuBPgCYzlKMfqaRnTpTqfRFvsTZ1FC5/Afh8Y0O7t1/eu8lRw27e6nLuyMNROPwN5C/whG6oPdNd55LDruO+nLuz8jm6EaEEeItEiLUtU8yLOEoPKSa7dAZzYAklVJIUk5RcgtYX0vbW0eOJiSXajatsQWnklVkIhs1m7mY2UNuuqqt/aY0RpbGbMnLMk231ckulpsPoyJgmKn8Mhs6Ke5qN5d7n+kxpprVykey3ZGJ+zlLhuHs1YM9RNAy5TZ1mDVVkt+HKdS3x0EeqpKctNwySRW9VXTJrZpsx5jWAzOxY2G4XPCJccluMDURsQJDhVYSAb2dSNeo3H98orGI23Q1M47nuL1hF4ru3cKmslo+tcH9+PWXHsnjXaIrcdxHIjfGVKe3HMqt9au2runw4dhPaKfcRsIYuEAEAEAEAEAEAEAEAJMXr1p5Myc/qy0Zz1sNB5mw84xnLZi2baFF1qkacd7eR5jxnFWZ3nTO8zuWbqWNzbwHwiJa20ribjn1l5u7qnh9CLS00SXvqODok5b7+RG8H98I2U6tazqZd64P3zMa1C2xOgmn2Pin73oZqmQUNj5HgfCLJb3EK8dqH/AEUm8s6trU2Ki7HwfYco3kUIA3kTihup+h6GNVahCtHZmiRbXVW2qKpTeT8H1MepM1ZykEfzKeH75xWq9vVtKma+zLva3dviVFwku1PzX4Ynl4eqHRc3U6/oI9nfVqmieXYRo4Xa2nzSSa5y1/XgOkilY8hEfoaknm/E2Sxq0p6J59i/6FaYUTx90ZfxpcyO/iKlwg/A3/6M3MeyDtpcz2PxFR4wfgcZ2FzANVuONtfcYw6OrTea8CXDFbK4WzJ/aS9oaKnC1PDIfZ7ViZQxStDSfzLr395oucCtay2qXyvq1Xd6ZDRVUjJvGnAjcY7lvc066zg9eXEqt5h9a0llUWnBrd76h12Kx1KGo7WZKEwZStx66X/El9L8Dfgd/PKrTclkiGnkx6q5c2qqKKurQrU9RUCWkoHMstM1lVuGpDX55TfkNGkU4x3oy36smO1k+TNmzaKqWXLl/Ze3kTzp2bKSp14WPAbwCOMaoZx+ZGT5MpdDHRTNQroJ+RweB0Pgf3eNF5Q6ai48d67ToYZd/wAa5jN7no+x+m8sDY+vMubk4NqPEfp8IrNvLKWXMsuP223RVVb4+T/ZbuCVlwInFPJLKa4geHSACACACACACACAK99MmJ5KVJIOs57t/JL1P+RSIt1LRRO/8P0NqvKo/wC1eL/WZQOMzLsF5D3n9LR18Ko7NFzfHyRr+IbjbuFTW6K8Xr5ZCOmqmltcbuI4H984kXNtGtHKRzLK+q2lTahu4rg/fMfUdJycxxHFT8jHA/rWdXNfpl1jK2xO3yeq8U/feNVXSGWddRwPPx5GLFa3cLiOa38V74FOxDDqlnPKWsXufviJ4lHPCANpblTcGxEYVKcakXGSzRspVp0ZqdN5ND3Q1occm4jn1HTpFavLKVu9qOsefLtLvh+JUr6HR1EtriuD61708R+whlY23Hlz8IxpVtrR7ziYnhMrf+pT1h4r9dfeTGgwu/CJBxB1l4H0gAfAekANeI7NBxqvgeI841zpRnvJdrfVrZ503py4dxCcawNpPrDMh0vb3NENqdGSkn9y32l9Qv6bhJa8U/x70IhiNF2ZuNVPuPIxYrK8VxHJ/UveZVsVwx2k9qOsHu6up/gf9kdshSSzJqJQnyM3aKvdJluDe6htCLgHhY6xtq0dp5rectSyHHGaafimJSZc+WaZTKzopsziUCxzHk7EEWO746otQg2tQ9Wcdr9i5EiS86kmtMElxLqEchihNhcEAcWFx16RnSrNvJhx5EKUxMTMSS4TVmyPxW1/FdD7fnFUvqXQ3Dy7V9y/4fNXlilLinF/bT9lwbOVtwOsSU81mUecXCTi960J7QzLgR6YC2ACACACACACACAKT9MFZnrgl9JcpRb/AFMSx9xWOfcPOfYXTAKWzbbX+TfhoVFUPmZjzJ9nD3Wi20KfR04w5JFPuq3TV51Obfdw8Dgyxm0RwkTmltmU2PuI5GI1ehGpHZkjfbXNS3qKpTeT8+pkgpqlJykf3KeH75xXqtKpa1NqL7GXi1u7fEqLhJdqfmvwxtraIpqNV58uh+sd6zvo3Cyekve4q2J4VO0e1HWHPl1P1EsTjkmpMeAlOymxU6tlPOVhLCg9izA/eODu03KNRm5+BiPWrRXytZ8zODkntReTW4SJNeXMaVOBlzkaxHUciPI6eUcK8sdj+pS1j5FxwvF1cLoq2k/B/vq48Cw9jtp1JEucbNuV+DdDyMaKNf8AtkQsTwfYzq0FpxXLs6iz6KxAiWVwXimBgDjOw4HhADHiuBq6lWW4IsRHkoqSyZspVZU5qcHk0U3tPghp5jSnBKnVTzXh5iIKlK3qpx3ovFvVpYjatSW/Rrk/eqIPUSSpKnhp9DFrp1I1YKcdzKLcUJUKsqUt6eX7+61LXwDaShm9hV1E4SqmRJMl1Y2zgj1gLXfiRb8xvEOdOSbiloYpreQ2djtRUPWy6SSzy6qdmayM7BQe7u0W+hN42KMY5NvcY5t7hHhmyNVOlTpiKoEhnR1dsrFkF3VRbUjqRG7poxaXM8UWcMEmaMPA+0WPwEcrGIfRPtX5LV8NVtKlLsf4fkiztkaruJ009mkRKDzgjmYvS6O7n169/wCy0cHnXAjccse1MAZgAgAgAgAgAgDzr6QanNXVb8nYf2KF/wCMQILbrpc5JeJe7V9Dhqlyg34NleCLifP0BgempEYtBmqMVOZTYiNFSlGayktDZSqzpTU4PJokdNOzqMwFyNRwNxrFXqR6Oo9h7nofQrWt/IopVUs2tVw99Q3V9Bk1X1eX5f0ju2OIKr8k9Jef7KvimDyt86tLWHiv118OI8bDbJtXTMz3FOh+8bdnP5EPPmeA8omV6uwslvOFFZlypVyZUyXSrZWMsmXLUaLLSwvYbhwHOx5GOe83qbCmfSjJyYlNP51lv/gF+KxMoS+XIwlo8xsw/EL2V/JjuNuBPOOZfYdl/UpLtXoWnCca2sqNw9eD/D6+ssvY3bQyysqoPd3LMP4eQfp1jnUa+zpLcbcUwdTzq0FrxXPs6+otqgrgwGsTiqNZaDmpvA8NJskGAIB6TcEz0zTAO9KOf+nc49mvlEe5hnHPkdnA7norlQe6Wn34en3KIxqVqG/pPxHzjoYRVzjKm+GvqSviS3ynCsuOj+2q/Iu2Kr6OTMmNWyhMXIDLunaWYHUZTpqDvP5Y6NaMmlslZWXEl8/0hzin/wBGgfswNHZGKD+iWLf5RG6JJ/MzLa5FfVG0VRMace0ZBPbNNSWSqMbWPd68efGJUYRWXUYN5mmDtZ7c1I+B+URMUjnb58mjt/D89m8y5pr8/gsDZKdYEcm+kca2ejRL+IoZVoS5ryf7LXwCbcCJRXmSmUdIHhvABABABABABAHmPa17z6s850/3u0RLPW5j2l6uflwx/wCn4IdxsNb6ADjFsKCP0vYivYAimex17zS1PmGYERpdeHM9yZjaLZCoo5cuZMF0dVzFf/ycjVHsTx0DbjCFaM3kGshgRbkDmQPaYzk8ot8j2nDbmo82l3klp5F204axUqPzT1Lri+dG3zjpqkvf2FU6ka1wPH6x7VouGsdxjhmLquuirfV4P9+ZJcF20SmozL7Hvy1+6WWLLMJP4uR1uTx14xMtrnpJKNR68znYlhDpt1KC035cuzqIrsRi8ydi8qdNbM8xnVj4y2CgDgBYWHSOrUglDJFdTzZKtutlJlbiMkJ3UMgdrMtogWY/tY5gAPoY1wnsxZk1mxftzR0NLh4lTEFlBWnVSBM7Tiwb3sTv9ke0nJzzQllkVXh+IWsr7uDcvHpGi9w9TznS38uf7O9hWNOllSrv5eD5dvV5dhYex+17U5EuYSZXA7ynhzXpHHp1XTey93kdXEsKjcrpaX1eD/fWXDheJrMUMrAgi4INwRE5NNZop04ShJxksmh5R7x6YiPFaQTJbodzIynzBEeSWcWjOlNwmpLg0zy7iyfdm+9SPjb5xqwqWVwlzTLnj0FKzb5NPxy/Jw2QoEn1siVMF0Z+8PzBVLZT0OW3nFirPKDaKMlmye7R+keZSVTU8unQpKITUsrNoD3ABZRrpoYhxpZxzzMnLJjF6W6BEnyZyLkM+WWdbW7ykakc7MAf5Y228tGjyaIhhh+8Xz/2mF8s7afZ+SfhDyvafa/Jk62bezHyPxivWu9nd+I4/LTfb+C1NnZm6JhViZ0x0geHaACACACACAMGAPMe1gtOqhymzvc7REs9LmPaXq61wyX+n4RHtnKhJdXTvMtkWdLZidwGYanoN/lFpqJuDSKEt5Mtr/SFUSql0pZslpIC5GULMvdRmu1997+6IkKKcdd5k5PM32q24c0lKJU2S7zZRFWmVHAJRLhkPq6l9I8p0vmeYciu6X11/mX4iJVXWnLsfkbLXSvD/ZeaJhhaXfy+YiqW31lxx9f+Kv8AZeTJjhuHhhuieUwbdodlGAMyUL8WT5r9Ih1aGXzRLNhmL55Uq77H+H695E8IkCXWU80d3LPll76CxYBj00JiVbX3y9HU3cGe4nhClnWo797XPrXX59pc2PYzKpJLTpp7o3Ab3Y+qqcyf1iZFbTyRWG8t5Q+L4lUYlVAlSzuckqUuoUcFX4k+JMTIRUEa282Sql9E9QUu86UjflAZrdC2nuvGP8lLge7A0YpgVVh9u3TNKJsJsslkB5XtceBA6RFuraFz80NJeZ2cNxadq1Tqaw8uzq6u4ftlNqnpSNc0om5UHd1T6RxYynRlk/uiwXthSvoKpBra4Pn2+9C58DxpJyK6MGU7iPnyMToyUlmim1qM6M3CayaHvtLiMjUeXsdcETSNxYkeb6RGw1f+RH7+TLzi2mHyT5LzQw0E+ZLmo8m/aK4ZMoucwNxoN/hFomk1qULiWQvpPkaNPo2E9RbQIbHoz2ZR0tp1iC6D4Mz2kQPajaGZXT+1mAKAMqIDcIup38Tc6mJFKCisjFvMR4d/ETx+UY3n/rz7Cbhn/uUv9ibbPnvHy+cVu2+plk+I/wDih2vyLQ2cbdE0qROqXdA8FEAEAEAEAEAYaAPN23dPlq6tecyYf7rn/lEKi9m4T5SXmXqH9XDMucGvAgLmLcyg8C0qXZfDaCRLbEWDTXFyGLkA2FxLlpqQL+sfdECVSc38pnklvGDbnZinlyZdZQteQ7ZWUEsFJvYqTqBcEEHcYzpVHnsyPJJb0QxDbdEpLNZHibi81wJnhUwZ1PBvnrFRgujq5Pg8i/YlFXFjKUeSkvPyLJ2fUG0Tyiks+whl3QPCAbY7HZrzJIs34l3B/DkYi1qGfzRO/huLOnlSrP5eD5fryK3xoTZyojux7K4RWJst94twjZZ3nRPZlu8idiGEQuF0lLSW/qfvmSH0M0a/aKhmHfSWqrfgHY5v9o9sditJOKaejKnsShJxksmjt6Q9uaiVUtT0zdkJeUO4VSzsVDb2BsBmHvjGnTTWbMZSyO+wu2zVbfY60LM7RSEcqBn0JKTFGmoBsdN0KlPZ+aIUs95GNrcKOHVRlrcyHGeXfUhSbFb8wfaLRhVt43UM90lxOjYYlUs5Zb4PevTr8xz2Y2iemYPLOZD6ycD9GjhtVLeeTRa61vb4jRUovsfLq9UWxL2sltRzJ6NfLLY24hsuikcDciJLqpwckVT+BUp3MaNRb2uzLmULiky0u3MgfP5CNmE0862fJfosPxBWStVH/Jrw1E2B4g1PPSeidoZRL5Te24i5tutff4RYKiUo5FKzyLBofSVT1LLLqqUAMwTNdJqjMbXIZQQNeF4hSouOqZntJ7yNek+TIl1YlU8lZWRB2mVcoZmNwQNxFrajmeUbaGbWbZ5LeRzDR94vifgYXrytp9hOwmOd7TXX5Jk1wEd4+Xziu229lg+I5fJTXW/wWds5wiYVQndHugeCmACACACACAMGAKH9KVLkxGYeExUmf45T/sMc+r8tRv7l5wWaqWSi+Ga995VM1LEjiLjzEXBS2oqS4lEnBwk4Pg2u7QtyqwmmxyVJnCcZcxEyTFWzFTvZWU6jW9jxBjn5ypNoy0kNO3k+no6FMPp3ztnDPqGKgEsS5GgYsRYcoypJyntM8k0lkVusTkYEgwmfdBzQ2+an98oreKUdittLdLX78S8YFcKva9FLfHT7cPT7Fo7KVgZVP7B4x7TntxzKte2ztq0qb+3ZwLHw5rqIzIhvV0QYboAr3bDY8TbvL7swceDdG+sR61Da1W87GG4pK2exPWHl2ehA9n600NWGmKRoZc1ba5SQd3GxAI8+ca6NxKn8r3cjuX9lTvKfSU/qy0fPqfvQd9vdimrGFXRlXZ1GdMwGewsrox0vYAEG26O1RrLLqKbUpyjJprJjfsBsLUpVJPqE7JJRLKpILO1iBYAmwF73PKNlSomskYRib+muepmUyAjOqzGYcQrFAt/HI3sj224nkyAUdUZZ01HEcD+sbLi1hcRylv4Ml2N/VtJ7UN3FcH++skFPU50IVjla2YA23G4zDoYrNehUoT2Zfpl5t69C9pqpDh3p++8ZcYDAi47ttDzPH5R2MLcFB5b+JWMfVVVYqS+VLR83xF+x+0v2Ca00ShMLJksWyWGYE2NjvsPZHRqw6RZZnBTyJovpCw+YQ86jbOveU9nJmEEaizEggxH6Ca3My2kQPavGjW1Tz8uUGyop1IVRYXPPefOJFKGysjFvNnDCF+8vyBPy+cRcTls27XNpHYwCntXifJN/j8k1wFePWOLbLRsnfEU86sIck33v9FmbOLuiUV0nVKNIHgogAgAgAgAgAgCp/TRQ96ROA3hpTH/Jf+cQrpaplp+HKuk6XY/w/wAFJ4nKtMPXve3f77xYsPqbdvHq07jjYxR6K8muD+bv3+OYiKxKaOWahY8yAsw3DptQ+SRLaY2+yi9hzJ3AeMHNRWbCQUdQZb635MOPXTmI0XdBXFLZ4712k/Dr12ldT4bn2fommzuMdi4O9G321tyYRWYSlRm1L7lvxCyhfUVOm9d6fPqLk2fxBWUEEEEXBETk01mikVIShJxksmiTy3BEemAmq6QMIAgW12yizhcDK49VvkeYjTVoqevE6NhiE7WWW+L3r8rrK8pcVqsPcywba6o4zIeo3H2ERHp1ZUpZPuLHWtbe/p9JHv49j9DrXelKpUZRTyla2jlmZfELp8Y7lCMKsdqLKldUKltPYmvRkAr6yZPmNNmsXdjdmPyHAdInQgloiJnmc1EbUDvTzyhuvnyPjGqtQhWhszRJtburbVOkpv0fUx5lTUnKQR/Mp3j984rVahVs6ma+z9+Rd7e5t8SoOMl2p711+jGavoDKNxqvA8uhjsWl5Gssnoyp4lhdSzlmtYPc/wAP3qJRE9HKNgIzSPR3wWX6zeCj4n4iOJjFT6Yff8Fq+GqP/JV7I/l/gmuBytF9vt1iHQWUEc7GKvSXcsuGnd+8yy9nZe6NxyyZ040geHaACACACACACAIt6RcL+0UU1QLsg7RPFNSB4jMPONNxHag+rU6OE3HQ3UW9z0f3/Z5xxiVcBuRsfA7vf8Yk4PWylKm+OqOz8R22cI11w0fY93j5jSFJsACSTYAakk7gBHeKiTrZf0azZ1nqiZMveJY/isOvBPPXoIiVLhLSJko8yaYri1Jg8uVLWSVExrAS14C2Z3c+sQDu1JiMlKo8zLREF9KGAiVNWrk2Mmo1JW2UTCM1x0ca+IMSaFTNbL4GMlxIrh1bk0Oq/Dw+kar2xVdbUdJefadbC8WlaPYnrB9661+V7cy2e2jmUxBlkOh3oTofA/hMV/8AqUJbLWXUWi4tLbEKamn2SX59GWns9t5TTbBn7J/yzNPY24xIhcQe/QrN1g1zR1S2lzXpvJnJqFYXBBHMG49sb00zlNNPJnGqkBhA8IZtRsyk9SGGo9VhvU/vhGupTU1qTLO9qWs9qG7iuD98yoMbwcymMqYAeII5cCORiLTq1Leea/TLeo2+JUNVp4p+/syN1VGUOuoO48/oYstrdQrxzjv4op9/h9SznlLVPc+f76jjEsgGYA2lTCpupsRGFSnGpFxks0baNapRmp03k0PVJVLNBBAvbVTuI6cxFau7OdtLai9OD5dpd7DEaV/TdOaW1lquD6170GvEMOKXZdV96/p1jo2d8qnyz+rzK/imDytm6lPWHiv1194jVo6qZwySYZIsqrxO/wA9T7PlFVvKvTV212L7F/saasrFOXBbT7Xrl+Cb4LJ1ESUslkUecnOTk971LKwCTYCPTFkolDSB4bwAQAQAQAQAQByqEuIA877bYH9mqZsq3cbvS/5Gva3gbjyiBGUqFXaXB5l8takb+zynxWT7ef5IE2aW+hKsrXBGhBBuCPcYtsJxqQUluZRK1KVGbpz3p5Elx70hVdRLEtSJK5QHMu+aYbd4lvwg/lHtMaFbxia3Jiqo2qk1OFimqc7VKELJKqSSV9Ryx6EqeJ8419G4zzW49zTRHa/FasSJdLOMxZS6qjqVza3FyRdgL6DcI2wjHPaR429w2LEhHh3kT2Q3U258j4iNdWhTqrKazJFvdVraW1Sll5fdDjKxYfjXzXX3GORWwfjTl3+pY7b4kW6vD7x9H6scaPGsn8Oc0v8Aldpf0iBLD7mH9r+36OksTw+v9Uo//pZeaHRNsakaCse3/dv84w6C5X9su5jZwuWudPvj6iGt2imv69U7Dl2pI9gMZRtbmX9sjF1sNp7pQ+2T8hjm4gqm6kk+G/xvEmGG1mvmyRBq41bU3nSzf2yXjkLaaoScp0/mU8P3ziPUp1bSopJ9jOlbXVviVFxku1Ph74Mba2iKajVeB5dDHes72NwsnpLl6FVxLC6lnLNawe5/h+9RLE45QQBlWINwbEbiI8lFSWT3GUJyhJSi8mh5oa4P3W0b3N4fSK5e4fKi9un9PkXTC8XjdLoq2k/B/vq7hPPwsBwy+re5Xl4dOkewxKXROMvq4M0V8ChG4jVp/Rnm16dT5cB6woXN/IfOIlvD5trkeY3eZUlRjver7F6vyJ7s9T3tEwqxZOESbAQPB5UQBmACACACACACAMMIAgfpM2e+0SM6C8yVdl5sv4l91x1ER7intLNb0djBr3+PW2ZfTLT78GULi1LcZxvG/wAOfl+90S8Kusn0Mtz3dvL7nTx+w24/yILVfV2c/t5dgzsI7rRUCyvRnSyaejn18xczIXAsASqooJC33MxO/wAIhV23JRM47sxfs5tIMZadTVNOol9mXVlJJTUKLsdzd64ItuOkYSh0eTTCeZVVdT9lNmSibmXMeWTzyMVv7omwlmszDccwY2Jg2vHoMwAQBgwBqwjxo9NZblCCpsREerSjOOzJaGdGtOjNTpvJofqGtWaLEANbVefUcxFeuLadvLai9OD5F4w/EqV9TdOoltcVwfZ6cBHXUBTVdV5cV+ojsWOIKt8k9Jef7K/imDyts6lLWHiv1194ijpHDCAMopJAG++lucYzlGMW5bjOnGU5KMFq92RIpIIUZzcgand+/GKhXcJ1W6ayXA+jUHOhbp3Es2lq/ftizDHBbTdEunFxjkyj31xG4ryqRWSLO2Xkbo2EMsOhl2EDwWQAQAQAQAQAQAQAQAnqpVxAFKekPZnsJhnSx907d4W9Rj8j8YgVqew9pbi5YNiCrw6Gp9SXevVeRWOJUeQ5h6p/xPLwjv2F6q0dmX1Lx6/U4eL4W7WfSQXyPwfLs5dw77G7VCj7SVOl9rTTf4kuwJBIsSoOhuNCDvsOWsmtS2tVvOMnkSl9uaCjkMuHyTnbWxQqobgZjMbtbkPdEfopyfzGW0luHDY3BJdNRTKit7PPUjPNM+wUK1yiuDxJNyN9yBwjGcm5ZR4HqWS1IjtHshJlUyVFNUrOLvkCKBaYSdRJVST3fym+nHnvp1m3k0YuPIjVVhNRKGabInS1/M8t1HtItEhVIvczHURhoyzBnNHuYFOG0Tz5qSpQu7tlUfEk8ABck9I8lJRWbPTjUSyjsjesrMp8VJB+EE81meGhEe5A0FwbjQjcRGmdNSWTMoTlCSlF5ND5huIh+62je5vDr0iv3dk6T24bvIumF4xG5XRVtJ+D/fV3cjlXYfbvINOK8uo+kT7HElPKnVevB+pzsVwR0861utOK5dnV1cBuEdjPIrSWeiHrD6PIMzesf8RyitYhe9M9iH0rxLvhGFq1j0tX634L159xpPn5zYbvjGqjS2dXvOPi+JfyJdHT+heL9OXeP2z9ISwiQcUt/ZijsBAE0krYQPDpABABABABABABABAGGEANGL4esxGVgCrCxB3EGPGk1kzOnOUJKUXk0Ujtfsw1KxIGaSx0J1y3/C31iBKEqMs0+xl1sL+nfU3TqJbWWq4PrXvQgdfh5TVdV96+PTrHfs7+NZbM9JefvkV7E8HnbN1KesPFdvV194noJwlzUdkEwKwYoxID2N7EjhE6Uc1kcQkO3m15xAywiskpBfI1rmYfWJtoQBoPPnGmnR2N57KWZ29FE0CvUMrN93MyWUsJbNlGcgeqLAjN1EY118p7DeWRhErERXTzUFTSEN2Q7lrXGSwHeBA330iM9nZWW8zWeZFKHDZGLYhOPZokinurdlZftDF3COzKBoQvjpv1jdtypxXWY72OsrZ+jqnmU5w+dTBQ3Z1GRkDZTluG563Aa9xGPSTjrnme5LkNHoyky6aun08xSahc6LM0yhEIvlG8Ft/gB1jKtJyinwPI6MQekbaEdpOoxTykCzVYzF9Zjo99AN+bXfvjKhHdLM8k+BBliajE2IgDkwjXKOYWjHjDMTvZX38G59D1jg3lhs5zp7uKLdhONbeVGu9eD59T6+viL1o1D5wNfdfnbnEWV9VlS6JvTxy5HVhhdvG4/kJa+GfPLn73iesn37q7uJ59I9oUsvmkcTGMU286FJ6cXz6uzmKcMoSxGkSSuFlbLYJuNo9BZmF0uUCB4OggDMAEAEAEAEAEAEAEAEAaTEvADFjGGLMUqwBBFiCNDHjSayZnTnKElKLyaKj2m2QeSS0oFk3ld7L4cxEGpQcNY7i3YfjUKy6OvpLnwfo/AgtXhYOqd08uH6R0bXFJR+WrqufH9mq/wCFT57fR8uH25eXYNE6SVNmBB/e7nHbp1IVFtQeaKrXoVKEtmpFp9fvX7Fp7H0sqioVrpMubUTXXLNWUxNgW7wybu6QOBPlEOq3Key9DBaLMTY1h0usop1ZStU05XtGmyJjuEfKMz90m2oOhGnC3LGL2ZZM9azRHvRltNLopzrO7sucFBexORkJylgOHeb3Rtq03JaGMXkSKqpFExpiY6UklswTti7qN+VfvNeQ08o1rPLLZPfuQ7CMdFPiX2nO82WJrgu3rvLa6ZjoNcpBtYbo3Om3DIxzyeZJ9r6/CJ/az1d5lQ8uyBVmABwmVGYMANLLx4bowpxqrJcDJtFdrE1GBvGQO0iiZ9w05nd+sRbi7pUV8z15LeT7TDbi6fyLTm937+w40+Ghdwu3P6chHAuL6dd5LRciz0MLoWcNuTzfFv8cvMXLIYLb38hGMKCT2mcu8xic4OjS3c+OXV7zN6TCyTuiQcInOzeAagkR6Cy8IwwKBA8H2WloAato8RmJ2Uiny/aKhiktmGZZSKuabOZfxBRYAcWdBxjOEU829yPCI1FNTfaZ1OcPn4lOkCW06fOmSZh++XMuUTpihfVbuy1AFtwjenLZUtrJPl1dgFWFYmkmQlbSNN+xFylVS1BYtTd/I0yWWJMvI3rS7lctytiO9jKLb2Jb+GXH/ALBP4jnpi0AFoAxABABABABAHOZLvADPiGHA30gCA7RbIJMJYDI3NePiOMaKlCMtVozr2WMV7f5X80eT/DIFiuAzZdwyZl5gXHmOERsqtF7UdOtFjpX9nex2JZdkvfkNmH1E6mYtTTXkk7wLMh8UbQmJsMSk9KiT8GQrjAKMtaTcfFHfHNpa+plGU8xCh9YIoQuOTHl0ES6V5bZ5vNdpya2CXcfpyl2P1IsaJx+A+Qv8InRuqEt013kGeHXcN9OXdn5Gv2VvyN/aY29LT/yXejT/ABa/+Eu5+hsKV/yN/aY8dakt8l3o9jZ3Et1OXczouHzD+G3iQI0yvreP93dqSqeEXk91NrtyQqk4SfxMB4C/0iLUxemvoi34HRo/DlZ/8k0uzX0F9PhyDcuY9dfdujn1cRr1dE8uz3mdmhg9nbLbms8uMvTcOkmhJ36fGI8aEpas1XWOUKS2aXzPw99g6U2G8hEqFOMNxWLq9rXMs6j+3AdaXAs3CNhEJDhmze7SAJjheFBOEDwfJaWgDdYAYMYbs8QopraI0uopQTuWbNMiZLHTMKd18bDjGyOsGuxnhG6jA6qdiOKGnqJ1KxlUgluEUy5rdk/rMyEkLuuhBGbjoI3KcVCOaz3nnE1lVKrg8+k+zvTz8r0fYPnbtKiozIry5rfxVZnLZgTYXvoLx5l/VUs81v8Asj3gWNLWwA32AF4jHptABABAGsAEAEAEAEAaOl4AQVVEDAEexDBb30gekTxTZdW3rrzGh9ojXKlCW9EyhiFzR0hN5ct68SOVWylvVLD3xpdquDOpS+IKq+uCfZp6iCZs844j2WjB20uaJsPiGj/dBrufocTg0zp7T9Ix/jT6jd/8gteUu5eoLhD8bfGPf40+o8l8Q23CMu5ep0XBjxPsEZK1fFkafxHH+yn3v9CmTgw5E+MbFbxW8g1ceup6Ryj2L1F8jCuQjdGKjuRyqterWedSTfax1pMFPKMjSP1BgfSAJHRYQBwgeDxIowIAVqtoA2gDIgBNieHy6iU0qcodHFmBuNxuCCNVYEAgjUEAjUR7GTi80BnTDq+UMsqrkzEGimqkM80DhmmSpiB/EqCeJJ1jPag967meHbD8BbtRUVU77ROUES7IJcmRmFm7GVckMRoXZma1wCASI8c9MorJAfIwPQgAgAgDWACACACACACAMEQBymSAYAQ1GHA8IAa6jBgeEANs/AukD0RzMB6QBy/6B0gDZcA6QAplYD0gBfT4H0gByp8KA4QPByk0YHCAFSy7QBvABABAG0AEAEAEAEAEAEAYgDEAEAEAEAEAEAEAEAYtAGpliANGpxAHM0ggDX7GOUAZFIOUAbrTDlAG6yRAHQLAGYAIAIAIAyIAzABAGLwBiAM3gDMAEAYgDEAEAEAEAEAEAEAEAEAEAEAEAEAEAEAEAEAEAEAEAEAEAZvABAGIAIAIAzeACAC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Year 3 Strategies: </a:t>
            </a:r>
            <a:r>
              <a:rPr lang="en-US" smtClean="0"/>
              <a:t>Full implementation of PLCs</a:t>
            </a:r>
            <a:endParaRPr lang="en-US"/>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3323987"/>
          </a:xfrm>
        </p:spPr>
        <p:txBody>
          <a:bodyPr/>
          <a:lstStyle/>
          <a:p>
            <a:r>
              <a:rPr lang="en-US" dirty="0" smtClean="0"/>
              <a:t>			GAP ANALYSIS</a:t>
            </a:r>
            <a:br>
              <a:rPr lang="en-US" dirty="0" smtClean="0"/>
            </a:br>
            <a:r>
              <a:rPr lang="en-US" dirty="0" smtClean="0"/>
              <a:t>Challenges:</a:t>
            </a:r>
            <a:br>
              <a:rPr lang="en-US" dirty="0" smtClean="0"/>
            </a:br>
            <a:r>
              <a:rPr lang="en-US" dirty="0" smtClean="0"/>
              <a:t/>
            </a:r>
            <a:br>
              <a:rPr lang="en-US" dirty="0" smtClean="0"/>
            </a:br>
            <a:r>
              <a:rPr lang="en-US" dirty="0" smtClean="0"/>
              <a:t>	</a:t>
            </a:r>
            <a:br>
              <a:rPr lang="en-US" dirty="0" smtClean="0"/>
            </a:br>
            <a:r>
              <a:rPr lang="en-US" dirty="0"/>
              <a:t>	</a:t>
            </a:r>
          </a:p>
        </p:txBody>
      </p:sp>
      <p:sp>
        <p:nvSpPr>
          <p:cNvPr id="3" name="Text Placeholder 2"/>
          <p:cNvSpPr>
            <a:spLocks noGrp="1"/>
          </p:cNvSpPr>
          <p:nvPr>
            <p:ph type="body" sz="quarter" idx="10"/>
          </p:nvPr>
        </p:nvSpPr>
        <p:spPr>
          <a:xfrm>
            <a:off x="381000" y="1411552"/>
            <a:ext cx="8382000" cy="3828740"/>
          </a:xfrm>
        </p:spPr>
        <p:txBody>
          <a:bodyPr/>
          <a:lstStyle/>
          <a:p>
            <a:endParaRPr lang="en-US" dirty="0" smtClean="0"/>
          </a:p>
          <a:p>
            <a:pPr>
              <a:buNone/>
            </a:pPr>
            <a:r>
              <a:rPr lang="en-US" dirty="0" smtClean="0"/>
              <a:t>		</a:t>
            </a:r>
            <a:r>
              <a:rPr lang="en-US" sz="4000" dirty="0" smtClean="0">
                <a:latin typeface="+mj-lt"/>
              </a:rPr>
              <a:t>SPED </a:t>
            </a:r>
            <a:r>
              <a:rPr lang="en-US" sz="4000" dirty="0" smtClean="0">
                <a:latin typeface="+mj-lt"/>
              </a:rPr>
              <a:t>Scores (on the rise!)</a:t>
            </a:r>
          </a:p>
          <a:p>
            <a:pPr>
              <a:buNone/>
            </a:pPr>
            <a:r>
              <a:rPr lang="en-US" sz="4000" dirty="0" smtClean="0">
                <a:latin typeface="+mj-lt"/>
              </a:rPr>
              <a:t>        Breaking down the walls</a:t>
            </a:r>
          </a:p>
          <a:p>
            <a:pPr>
              <a:buNone/>
            </a:pPr>
            <a:r>
              <a:rPr lang="en-US" sz="4000" dirty="0" smtClean="0">
                <a:latin typeface="+mj-lt"/>
              </a:rPr>
              <a:t> </a:t>
            </a:r>
            <a:r>
              <a:rPr lang="en-US" sz="4000" dirty="0" smtClean="0">
                <a:latin typeface="+mj-lt"/>
              </a:rPr>
              <a:t>       100% buy-in</a:t>
            </a:r>
          </a:p>
          <a:p>
            <a:pPr>
              <a:buNone/>
            </a:pPr>
            <a:r>
              <a:rPr lang="en-US" sz="4000" dirty="0" smtClean="0">
                <a:latin typeface="+mj-lt"/>
              </a:rPr>
              <a:t> </a:t>
            </a:r>
            <a:r>
              <a:rPr lang="en-US" sz="4000" dirty="0" smtClean="0">
                <a:latin typeface="+mj-lt"/>
              </a:rPr>
              <a:t>       Stuff that gets in the way (</a:t>
            </a:r>
            <a:r>
              <a:rPr lang="en-US" sz="4000" i="1" dirty="0" smtClean="0">
                <a:latin typeface="+mj-lt"/>
              </a:rPr>
              <a:t>noise</a:t>
            </a:r>
            <a:r>
              <a:rPr lang="en-US" sz="4000" dirty="0" smtClean="0">
                <a:latin typeface="+mj-lt"/>
              </a:rPr>
              <a:t>)</a:t>
            </a:r>
            <a:endParaRPr lang="en-US" sz="4000" dirty="0" smtClean="0">
              <a:latin typeface="+mj-lt"/>
            </a:endParaRPr>
          </a:p>
          <a:p>
            <a:pPr>
              <a:buNone/>
            </a:pPr>
            <a:r>
              <a:rPr lang="en-US" sz="4000" dirty="0" smtClean="0">
                <a:latin typeface="+mj-lt"/>
              </a:rPr>
              <a:t>		</a:t>
            </a:r>
            <a:endParaRPr lang="en-US" dirty="0" smtClean="0"/>
          </a:p>
        </p:txBody>
      </p:sp>
      <p:sp>
        <p:nvSpPr>
          <p:cNvPr id="5" name="Rectangle 4"/>
          <p:cNvSpPr/>
          <p:nvPr/>
        </p:nvSpPr>
        <p:spPr>
          <a:xfrm>
            <a:off x="228600" y="3124200"/>
            <a:ext cx="7696200" cy="984885"/>
          </a:xfrm>
          <a:prstGeom prst="rect">
            <a:avLst/>
          </a:prstGeom>
        </p:spPr>
        <p:txBody>
          <a:bodyPr wrap="square">
            <a:spAutoFit/>
          </a:bodyPr>
          <a:lstStyle/>
          <a:p>
            <a:endParaRPr lang="en-US" sz="4000" dirty="0" smtClean="0"/>
          </a:p>
          <a:p>
            <a:r>
              <a:rPr lang="en-US" dirty="0" smtClean="0"/>
              <a:t>	</a:t>
            </a:r>
            <a:endParaRPr lang="en-US"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329595"/>
          </a:xfrm>
        </p:spPr>
        <p:txBody>
          <a:bodyPr/>
          <a:lstStyle/>
          <a:p>
            <a:pPr algn="ctr"/>
            <a:r>
              <a:rPr lang="en-US" dirty="0" smtClean="0"/>
              <a:t>Building Goals  based on District Plans and needs assessment</a:t>
            </a:r>
            <a:endParaRPr lang="en-US" dirty="0"/>
          </a:p>
        </p:txBody>
      </p:sp>
      <p:sp>
        <p:nvSpPr>
          <p:cNvPr id="3" name="Text Placeholder 2"/>
          <p:cNvSpPr>
            <a:spLocks noGrp="1"/>
          </p:cNvSpPr>
          <p:nvPr>
            <p:ph type="body" sz="quarter" idx="10"/>
          </p:nvPr>
        </p:nvSpPr>
        <p:spPr>
          <a:xfrm>
            <a:off x="381000" y="1524000"/>
            <a:ext cx="8382000" cy="1969770"/>
          </a:xfrm>
        </p:spPr>
        <p:txBody>
          <a:bodyPr/>
          <a:lstStyle/>
          <a:p>
            <a:r>
              <a:rPr lang="en-US" dirty="0" smtClean="0"/>
              <a:t>CCSS are coming and doing so in a hurry</a:t>
            </a:r>
          </a:p>
          <a:p>
            <a:r>
              <a:rPr lang="en-US" dirty="0" smtClean="0"/>
              <a:t>2014-2015 the Smarter Balance is to be implemented </a:t>
            </a:r>
            <a:r>
              <a:rPr lang="en-US" sz="2000" dirty="0" smtClean="0"/>
              <a:t>(see implementation schedule for HCSD#3)</a:t>
            </a:r>
          </a:p>
          <a:p>
            <a:endParaRPr lang="en-US" dirty="0" smtClean="0"/>
          </a:p>
        </p:txBody>
      </p:sp>
      <p:sp>
        <p:nvSpPr>
          <p:cNvPr id="5" name="Rounded Rectangle 4"/>
          <p:cNvSpPr/>
          <p:nvPr/>
        </p:nvSpPr>
        <p:spPr bwMode="auto">
          <a:xfrm>
            <a:off x="3556000" y="4381500"/>
            <a:ext cx="2201333"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--RTI--</a:t>
            </a:r>
          </a:p>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Differentiated Instruction</a:t>
            </a:r>
          </a:p>
        </p:txBody>
      </p:sp>
      <p:sp>
        <p:nvSpPr>
          <p:cNvPr id="6" name="Rounded Rectangle 5"/>
          <p:cNvSpPr/>
          <p:nvPr/>
        </p:nvSpPr>
        <p:spPr bwMode="auto">
          <a:xfrm>
            <a:off x="825500" y="4381500"/>
            <a:ext cx="2201333" cy="88295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TECHNOLOGY</a:t>
            </a:r>
          </a:p>
        </p:txBody>
      </p:sp>
      <p:sp>
        <p:nvSpPr>
          <p:cNvPr id="7" name="Rounded Rectangle 6"/>
          <p:cNvSpPr/>
          <p:nvPr/>
        </p:nvSpPr>
        <p:spPr bwMode="auto">
          <a:xfrm>
            <a:off x="6172200" y="4343400"/>
            <a:ext cx="2201333" cy="959153"/>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Student Engagement</a:t>
            </a:r>
          </a:p>
        </p:txBody>
      </p:sp>
      <p:sp>
        <p:nvSpPr>
          <p:cNvPr id="8" name="Rounded Rectangle 7"/>
          <p:cNvSpPr/>
          <p:nvPr/>
        </p:nvSpPr>
        <p:spPr bwMode="auto">
          <a:xfrm>
            <a:off x="4876800" y="5562600"/>
            <a:ext cx="2201333" cy="882953"/>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Assessments</a:t>
            </a:r>
          </a:p>
        </p:txBody>
      </p:sp>
      <p:sp>
        <p:nvSpPr>
          <p:cNvPr id="9" name="Rounded Rectangle 8"/>
          <p:cNvSpPr/>
          <p:nvPr/>
        </p:nvSpPr>
        <p:spPr bwMode="auto">
          <a:xfrm>
            <a:off x="2057400" y="5562600"/>
            <a:ext cx="2201333" cy="882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Writing/Reading Strategies</a:t>
            </a:r>
          </a:p>
        </p:txBody>
      </p:sp>
      <p:sp>
        <p:nvSpPr>
          <p:cNvPr id="10" name="Rounded Rectangle 9"/>
          <p:cNvSpPr/>
          <p:nvPr/>
        </p:nvSpPr>
        <p:spPr bwMode="auto">
          <a:xfrm>
            <a:off x="2438400" y="3124200"/>
            <a:ext cx="4267200" cy="882953"/>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effectLst>
                  <a:outerShdw blurRad="38100" dist="38100" dir="2700000" algn="tl">
                    <a:srgbClr val="000000">
                      <a:alpha val="43137"/>
                    </a:srgbClr>
                  </a:outerShdw>
                </a:effectLst>
              </a:rPr>
              <a:t>Common Core (CCSS)</a:t>
            </a:r>
          </a:p>
          <a:p>
            <a:pPr algn="ctr" defTabSz="914099"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rPr>
              <a:t>Smarter Balanced Assessment</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2991588"/>
          </a:xfrm>
        </p:spPr>
        <p:txBody>
          <a:bodyPr/>
          <a:lstStyle/>
          <a:p>
            <a:pPr algn="ctr"/>
            <a:r>
              <a:rPr lang="en-US" sz="5400" dirty="0" smtClean="0"/>
              <a:t>A Closer Look at </a:t>
            </a:r>
            <a:br>
              <a:rPr lang="en-US" sz="5400" dirty="0" smtClean="0"/>
            </a:br>
            <a:r>
              <a:rPr lang="en-US" sz="5400" dirty="0" smtClean="0"/>
              <a:t>L to J</a:t>
            </a:r>
            <a:br>
              <a:rPr lang="en-US" sz="5400" dirty="0" smtClean="0"/>
            </a:br>
            <a:r>
              <a:rPr lang="en-US" sz="5400" dirty="0" smtClean="0"/>
              <a:t>Continuous Improvement Process</a:t>
            </a:r>
            <a:endParaRPr lang="en-US" sz="5400" dirty="0"/>
          </a:p>
        </p:txBody>
      </p:sp>
      <p:sp>
        <p:nvSpPr>
          <p:cNvPr id="3" name="Text Placeholder 2"/>
          <p:cNvSpPr>
            <a:spLocks noGrp="1"/>
          </p:cNvSpPr>
          <p:nvPr>
            <p:ph type="body" sz="quarter" idx="10"/>
          </p:nvPr>
        </p:nvSpPr>
        <p:spPr/>
        <p:txBody>
          <a:bodyPr/>
          <a:lstStyle/>
          <a:p>
            <a:endParaRPr lang="en-US" dirty="0"/>
          </a:p>
        </p:txBody>
      </p:sp>
      <p:pic>
        <p:nvPicPr>
          <p:cNvPr id="1026" name="Picture 2" descr="http://www.chiro.org/LINKS/ABSTRACTS/Closer_Look.jpg"/>
          <p:cNvPicPr>
            <a:picLocks noChangeAspect="1" noChangeArrowheads="1"/>
          </p:cNvPicPr>
          <p:nvPr/>
        </p:nvPicPr>
        <p:blipFill>
          <a:blip r:embed="rId2" cstate="print"/>
          <a:srcRect/>
          <a:stretch>
            <a:fillRect/>
          </a:stretch>
        </p:blipFill>
        <p:spPr bwMode="auto">
          <a:xfrm>
            <a:off x="2209800" y="3200400"/>
            <a:ext cx="4762500" cy="3181350"/>
          </a:xfrm>
          <a:prstGeom prst="rect">
            <a:avLst/>
          </a:prstGeom>
          <a:noFill/>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Fun &amp; Learning</a:t>
            </a:r>
          </a:p>
        </p:txBody>
      </p:sp>
      <p:sp>
        <p:nvSpPr>
          <p:cNvPr id="40964" name="Rectangle 4"/>
          <p:cNvSpPr>
            <a:spLocks noGrp="1" noChangeArrowheads="1"/>
          </p:cNvSpPr>
          <p:nvPr>
            <p:ph type="body" sz="half" idx="2"/>
          </p:nvPr>
        </p:nvSpPr>
        <p:spPr>
          <a:xfrm>
            <a:off x="4648200" y="1981200"/>
            <a:ext cx="3810000" cy="3834896"/>
          </a:xfrm>
        </p:spPr>
        <p:txBody>
          <a:bodyPr/>
          <a:lstStyle/>
          <a:p>
            <a:r>
              <a:rPr lang="en-US" sz="2800" dirty="0"/>
              <a:t>Who should have more fun in your class, you or your students?</a:t>
            </a:r>
          </a:p>
          <a:p>
            <a:r>
              <a:rPr lang="en-US" sz="2800" dirty="0" smtClean="0"/>
              <a:t>Are students improving???</a:t>
            </a:r>
          </a:p>
          <a:p>
            <a:r>
              <a:rPr lang="en-US" sz="2800" dirty="0" smtClean="0"/>
              <a:t>A, B, C, D, F?</a:t>
            </a:r>
          </a:p>
          <a:p>
            <a:r>
              <a:rPr lang="en-US" sz="2800" dirty="0" smtClean="0"/>
              <a:t>How do you know they are learning?</a:t>
            </a:r>
            <a:endParaRPr lang="en-US" sz="2800" dirty="0"/>
          </a:p>
          <a:p>
            <a:pPr>
              <a:buNone/>
            </a:pPr>
            <a:endParaRPr lang="en-US" sz="2800" dirty="0"/>
          </a:p>
        </p:txBody>
      </p:sp>
      <p:pic>
        <p:nvPicPr>
          <p:cNvPr id="40965" name="Picture 5" descr="bd10496_"/>
          <p:cNvPicPr>
            <a:picLocks noGrp="1" noChangeAspect="1" noChangeArrowheads="1"/>
          </p:cNvPicPr>
          <p:nvPr>
            <p:ph type="clipArt" sz="half" idx="1"/>
          </p:nvPr>
        </p:nvPicPr>
        <p:blipFill>
          <a:blip r:embed="rId3" cstate="print"/>
          <a:srcRect/>
          <a:stretch>
            <a:fillRect/>
          </a:stretch>
        </p:blipFill>
        <p:spPr>
          <a:xfrm>
            <a:off x="809625" y="2360613"/>
            <a:ext cx="3902075" cy="3587750"/>
          </a:xfr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04800"/>
            <a:ext cx="7772400" cy="1143000"/>
          </a:xfrm>
        </p:spPr>
        <p:txBody>
          <a:bodyPr/>
          <a:lstStyle/>
          <a:p>
            <a:pPr algn="l"/>
            <a:r>
              <a:rPr lang="en-US"/>
              <a:t>Education…</a:t>
            </a:r>
          </a:p>
        </p:txBody>
      </p:sp>
      <p:sp>
        <p:nvSpPr>
          <p:cNvPr id="54275" name="Rectangle 3"/>
          <p:cNvSpPr>
            <a:spLocks noGrp="1" noChangeArrowheads="1"/>
          </p:cNvSpPr>
          <p:nvPr>
            <p:ph type="body" sz="half" idx="2"/>
          </p:nvPr>
        </p:nvSpPr>
        <p:spPr>
          <a:xfrm>
            <a:off x="3505200" y="0"/>
            <a:ext cx="5638800" cy="6477000"/>
          </a:xfrm>
        </p:spPr>
        <p:txBody>
          <a:bodyPr/>
          <a:lstStyle/>
          <a:p>
            <a:pPr algn="ctr">
              <a:lnSpc>
                <a:spcPct val="90000"/>
              </a:lnSpc>
            </a:pPr>
            <a:r>
              <a:rPr lang="en-US" sz="3600" dirty="0">
                <a:solidFill>
                  <a:schemeClr val="accent4">
                    <a:lumMod val="60000"/>
                    <a:lumOff val="40000"/>
                  </a:schemeClr>
                </a:solidFill>
              </a:rPr>
              <a:t>Children are born motivated to learn.  </a:t>
            </a:r>
            <a:r>
              <a:rPr lang="en-US" sz="3600" dirty="0">
                <a:solidFill>
                  <a:schemeClr val="folHlink"/>
                </a:solidFill>
              </a:rPr>
              <a:t>Children enter kindergarten still possessing enthusiasm for learning</a:t>
            </a:r>
            <a:r>
              <a:rPr lang="en-US" sz="3600" dirty="0"/>
              <a:t>.  </a:t>
            </a:r>
            <a:r>
              <a:rPr lang="en-US" sz="3600" dirty="0">
                <a:solidFill>
                  <a:srgbClr val="990099"/>
                </a:solidFill>
              </a:rPr>
              <a:t>Educators need not motivate children to learn</a:t>
            </a:r>
            <a:r>
              <a:rPr lang="en-US" sz="3600" dirty="0"/>
              <a:t>: this was accomplished at birth.  </a:t>
            </a:r>
            <a:r>
              <a:rPr lang="en-US" sz="3600" dirty="0">
                <a:solidFill>
                  <a:srgbClr val="FF3300"/>
                </a:solidFill>
              </a:rPr>
              <a:t>The responsibility of educators  is to eliminate the loss</a:t>
            </a:r>
            <a:r>
              <a:rPr lang="en-US" sz="3600" dirty="0"/>
              <a:t> of </a:t>
            </a:r>
            <a:r>
              <a:rPr lang="en-US" sz="3600" dirty="0">
                <a:solidFill>
                  <a:schemeClr val="accent1">
                    <a:lumMod val="75000"/>
                  </a:schemeClr>
                </a:solidFill>
              </a:rPr>
              <a:t>innate enthusiasm</a:t>
            </a:r>
            <a:r>
              <a:rPr lang="en-US" sz="3600" dirty="0"/>
              <a:t>.</a:t>
            </a:r>
          </a:p>
          <a:p>
            <a:pPr algn="ctr">
              <a:lnSpc>
                <a:spcPct val="90000"/>
              </a:lnSpc>
              <a:buFont typeface="Wingdings" pitchFamily="2" charset="2"/>
              <a:buNone/>
            </a:pPr>
            <a:endParaRPr lang="en-US" sz="2800" dirty="0"/>
          </a:p>
          <a:p>
            <a:pPr>
              <a:lnSpc>
                <a:spcPct val="90000"/>
              </a:lnSpc>
              <a:buFont typeface="Wingdings" pitchFamily="2" charset="2"/>
              <a:buNone/>
            </a:pPr>
            <a:r>
              <a:rPr lang="en-US" sz="2800" dirty="0"/>
              <a:t>- Lee Jenkins</a:t>
            </a:r>
          </a:p>
        </p:txBody>
      </p:sp>
      <p:sp>
        <p:nvSpPr>
          <p:cNvPr id="54276" name="Rectangle 4"/>
          <p:cNvSpPr>
            <a:spLocks noChangeArrowheads="1"/>
          </p:cNvSpPr>
          <p:nvPr/>
        </p:nvSpPr>
        <p:spPr bwMode="auto">
          <a:xfrm>
            <a:off x="0" y="2500313"/>
            <a:ext cx="9144000" cy="0"/>
          </a:xfrm>
          <a:prstGeom prst="rect">
            <a:avLst/>
          </a:prstGeom>
          <a:noFill/>
          <a:ln w="9525">
            <a:noFill/>
            <a:miter lim="800000"/>
            <a:headEnd/>
            <a:tailEnd/>
          </a:ln>
          <a:effectLst/>
        </p:spPr>
        <p:txBody>
          <a:bodyPr>
            <a:spAutoFit/>
          </a:bodyPr>
          <a:lstStyle/>
          <a:p>
            <a:endParaRPr lang="en-US"/>
          </a:p>
        </p:txBody>
      </p:sp>
      <p:pic>
        <p:nvPicPr>
          <p:cNvPr id="54277" name="Picture 5" descr="Susan-Lee">
            <a:hlinkClick r:id="rId3"/>
          </p:cNvPr>
          <p:cNvPicPr>
            <a:picLocks noGrp="1" noChangeAspect="1" noChangeArrowheads="1"/>
          </p:cNvPicPr>
          <p:nvPr>
            <p:ph type="clipArt" sz="half" idx="1"/>
          </p:nvPr>
        </p:nvPicPr>
        <p:blipFill>
          <a:blip r:embed="rId4" cstate="print"/>
          <a:srcRect l="50000"/>
          <a:stretch>
            <a:fillRect/>
          </a:stretch>
        </p:blipFill>
        <p:spPr>
          <a:xfrm>
            <a:off x="533400" y="1600200"/>
            <a:ext cx="2251075" cy="2971800"/>
          </a:xfrm>
          <a:ln/>
        </p:spPr>
      </p:pic>
      <p:pic>
        <p:nvPicPr>
          <p:cNvPr id="54278" name="Picture 6" descr="h0921">
            <a:hlinkClick r:id="rId5"/>
          </p:cNvPr>
          <p:cNvPicPr>
            <a:picLocks noChangeAspect="1" noChangeArrowheads="1"/>
          </p:cNvPicPr>
          <p:nvPr/>
        </p:nvPicPr>
        <p:blipFill>
          <a:blip r:embed="rId6" cstate="print"/>
          <a:srcRect/>
          <a:stretch>
            <a:fillRect/>
          </a:stretch>
        </p:blipFill>
        <p:spPr bwMode="auto">
          <a:xfrm>
            <a:off x="457200" y="4343400"/>
            <a:ext cx="1417638" cy="2133600"/>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body" sz="half" idx="2"/>
          </p:nvPr>
        </p:nvSpPr>
        <p:spPr/>
        <p:txBody>
          <a:bodyPr/>
          <a:lstStyle/>
          <a:p>
            <a:pPr>
              <a:lnSpc>
                <a:spcPct val="90000"/>
              </a:lnSpc>
            </a:pPr>
            <a:r>
              <a:rPr lang="en-US" sz="4000"/>
              <a:t>A budget ________ occurs in years when expenditures exceed revenues.</a:t>
            </a:r>
          </a:p>
        </p:txBody>
      </p:sp>
      <p:pic>
        <p:nvPicPr>
          <p:cNvPr id="12291" name="Picture 3" descr="in00400_"/>
          <p:cNvPicPr>
            <a:picLocks noChangeAspect="1" noChangeArrowheads="1"/>
          </p:cNvPicPr>
          <p:nvPr/>
        </p:nvPicPr>
        <p:blipFill>
          <a:blip r:embed="rId2" cstate="print"/>
          <a:srcRect/>
          <a:stretch>
            <a:fillRect/>
          </a:stretch>
        </p:blipFill>
        <p:spPr bwMode="auto">
          <a:xfrm>
            <a:off x="685800" y="609600"/>
            <a:ext cx="2312988" cy="2819400"/>
          </a:xfrm>
          <a:prstGeom prst="rect">
            <a:avLst/>
          </a:prstGeom>
          <a:noFill/>
        </p:spPr>
      </p:pic>
      <p:pic>
        <p:nvPicPr>
          <p:cNvPr id="12292" name="Picture 4" descr="bd06530_"/>
          <p:cNvPicPr>
            <a:picLocks noChangeAspect="1" noChangeArrowheads="1"/>
          </p:cNvPicPr>
          <p:nvPr/>
        </p:nvPicPr>
        <p:blipFill>
          <a:blip r:embed="rId3" cstate="print"/>
          <a:srcRect/>
          <a:stretch>
            <a:fillRect/>
          </a:stretch>
        </p:blipFill>
        <p:spPr bwMode="auto">
          <a:xfrm>
            <a:off x="1600200" y="3276600"/>
            <a:ext cx="2800350" cy="2360613"/>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609600"/>
            <a:ext cx="7772400" cy="664797"/>
          </a:xfrm>
        </p:spPr>
        <p:txBody>
          <a:bodyPr/>
          <a:lstStyle/>
          <a:p>
            <a:r>
              <a:rPr lang="en-US" b="1" dirty="0">
                <a:solidFill>
                  <a:srgbClr val="666699"/>
                </a:solidFill>
                <a:effectLst>
                  <a:outerShdw blurRad="38100" dist="38100" dir="2700000" algn="tl">
                    <a:srgbClr val="C0C0C0"/>
                  </a:outerShdw>
                </a:effectLst>
              </a:rPr>
              <a:t>The Process </a:t>
            </a:r>
            <a:r>
              <a:rPr lang="en-US" b="1" dirty="0" smtClean="0">
                <a:solidFill>
                  <a:srgbClr val="666699"/>
                </a:solidFill>
                <a:effectLst>
                  <a:outerShdw blurRad="38100" dist="38100" dir="2700000" algn="tl">
                    <a:srgbClr val="C0C0C0"/>
                  </a:outerShdw>
                </a:effectLst>
              </a:rPr>
              <a:t>We/They </a:t>
            </a:r>
            <a:r>
              <a:rPr lang="en-US" b="1" dirty="0">
                <a:solidFill>
                  <a:srgbClr val="666699"/>
                </a:solidFill>
                <a:effectLst>
                  <a:outerShdw blurRad="38100" dist="38100" dir="2700000" algn="tl">
                    <a:srgbClr val="C0C0C0"/>
                  </a:outerShdw>
                </a:effectLst>
              </a:rPr>
              <a:t>Used</a:t>
            </a:r>
            <a:endParaRPr lang="en-US" dirty="0"/>
          </a:p>
        </p:txBody>
      </p:sp>
      <p:sp>
        <p:nvSpPr>
          <p:cNvPr id="45059" name="Rectangle 3"/>
          <p:cNvSpPr>
            <a:spLocks noGrp="1" noChangeArrowheads="1"/>
          </p:cNvSpPr>
          <p:nvPr>
            <p:ph type="body" sz="half" idx="2"/>
          </p:nvPr>
        </p:nvSpPr>
        <p:spPr>
          <a:xfrm>
            <a:off x="4343400" y="1905000"/>
            <a:ext cx="4495800" cy="3533275"/>
          </a:xfrm>
        </p:spPr>
        <p:txBody>
          <a:bodyPr/>
          <a:lstStyle/>
          <a:p>
            <a:r>
              <a:rPr lang="en-US" sz="2800" b="1" dirty="0">
                <a:solidFill>
                  <a:srgbClr val="008080"/>
                </a:solidFill>
                <a:effectLst>
                  <a:outerShdw blurRad="38100" dist="38100" dir="2700000" algn="tl">
                    <a:srgbClr val="C0C0C0"/>
                  </a:outerShdw>
                </a:effectLst>
              </a:rPr>
              <a:t>No Secrets</a:t>
            </a:r>
          </a:p>
          <a:p>
            <a:r>
              <a:rPr lang="en-US" sz="2800" b="1" dirty="0">
                <a:solidFill>
                  <a:srgbClr val="008080"/>
                </a:solidFill>
                <a:effectLst>
                  <a:outerShdw blurRad="38100" dist="38100" dir="2700000" algn="tl">
                    <a:srgbClr val="C0C0C0"/>
                  </a:outerShdw>
                </a:effectLst>
              </a:rPr>
              <a:t>Use Your Resources</a:t>
            </a:r>
          </a:p>
          <a:p>
            <a:r>
              <a:rPr lang="en-US" sz="2800" b="1" dirty="0">
                <a:solidFill>
                  <a:srgbClr val="008080"/>
                </a:solidFill>
                <a:effectLst>
                  <a:outerShdw blurRad="38100" dist="38100" dir="2700000" algn="tl">
                    <a:srgbClr val="C0C0C0"/>
                  </a:outerShdw>
                </a:effectLst>
              </a:rPr>
              <a:t>What do they HAVE to know???</a:t>
            </a:r>
          </a:p>
          <a:p>
            <a:r>
              <a:rPr lang="en-US" sz="2800" b="1" dirty="0">
                <a:solidFill>
                  <a:srgbClr val="008080"/>
                </a:solidFill>
                <a:effectLst>
                  <a:outerShdw blurRad="38100" dist="38100" dir="2700000" algn="tl">
                    <a:srgbClr val="C0C0C0"/>
                  </a:outerShdw>
                </a:effectLst>
              </a:rPr>
              <a:t>What order are you going to teach it???</a:t>
            </a:r>
          </a:p>
          <a:p>
            <a:r>
              <a:rPr lang="en-US" sz="2800" b="1" dirty="0">
                <a:solidFill>
                  <a:srgbClr val="008080"/>
                </a:solidFill>
                <a:effectLst>
                  <a:outerShdw blurRad="38100" dist="38100" dir="2700000" algn="tl">
                    <a:srgbClr val="C0C0C0"/>
                  </a:outerShdw>
                </a:effectLst>
              </a:rPr>
              <a:t>Create a Syllabus</a:t>
            </a:r>
          </a:p>
          <a:p>
            <a:r>
              <a:rPr lang="en-US" sz="2800" b="1" dirty="0" smtClean="0">
                <a:solidFill>
                  <a:srgbClr val="008080"/>
                </a:solidFill>
                <a:effectLst>
                  <a:outerShdw blurRad="38100" dist="38100" dir="2700000" algn="tl">
                    <a:srgbClr val="C0C0C0"/>
                  </a:outerShdw>
                </a:effectLst>
              </a:rPr>
              <a:t>Measure </a:t>
            </a:r>
            <a:r>
              <a:rPr lang="en-US" sz="2800" b="1" dirty="0">
                <a:solidFill>
                  <a:srgbClr val="008080"/>
                </a:solidFill>
                <a:effectLst>
                  <a:outerShdw blurRad="38100" dist="38100" dir="2700000" algn="tl">
                    <a:srgbClr val="C0C0C0"/>
                  </a:outerShdw>
                </a:effectLst>
              </a:rPr>
              <a:t>What Matters!!!</a:t>
            </a:r>
            <a:endParaRPr lang="en-US" sz="2400" dirty="0"/>
          </a:p>
        </p:txBody>
      </p:sp>
      <p:pic>
        <p:nvPicPr>
          <p:cNvPr id="15368" name="Picture 8" descr="http://www.smartdesks.com/collaboration-tables/pinwheel-text-use478.jpg"/>
          <p:cNvPicPr>
            <a:picLocks noGrp="1" noChangeAspect="1" noChangeArrowheads="1"/>
          </p:cNvPicPr>
          <p:nvPr>
            <p:ph type="clipArt" sz="half" idx="1"/>
          </p:nvPr>
        </p:nvPicPr>
        <p:blipFill>
          <a:blip r:embed="rId3" cstate="print"/>
          <a:srcRect/>
          <a:stretch>
            <a:fillRect/>
          </a:stretch>
        </p:blipFill>
        <p:spPr bwMode="auto">
          <a:xfrm>
            <a:off x="457200" y="2438400"/>
            <a:ext cx="3810000" cy="286148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5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05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505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45059">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anim calcmode="lin" valueType="num">
                                      <p:cBhvr>
                                        <p:cTn id="15" dur="5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505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45059">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45059">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45059">
                                            <p:txEl>
                                              <p:pRg st="2" end="2"/>
                                            </p:txEl>
                                          </p:spTgt>
                                        </p:tgtEl>
                                        <p:attrNameLst>
                                          <p:attrName>style.visibility</p:attrName>
                                        </p:attrNameLst>
                                      </p:cBhvr>
                                      <p:to>
                                        <p:strVal val="visible"/>
                                      </p:to>
                                    </p:set>
                                    <p:anim calcmode="lin" valueType="num">
                                      <p:cBhvr>
                                        <p:cTn id="23" dur="5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5059">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45059">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45059">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45059">
                                            <p:txEl>
                                              <p:pRg st="3" end="3"/>
                                            </p:txEl>
                                          </p:spTgt>
                                        </p:tgtEl>
                                        <p:attrNameLst>
                                          <p:attrName>style.visibility</p:attrName>
                                        </p:attrNameLst>
                                      </p:cBhvr>
                                      <p:to>
                                        <p:strVal val="visible"/>
                                      </p:to>
                                    </p:set>
                                    <p:anim calcmode="lin" valueType="num">
                                      <p:cBhvr>
                                        <p:cTn id="31" dur="500" fill="hold"/>
                                        <p:tgtEl>
                                          <p:spTgt spid="4505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5059">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45059">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45059">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45059">
                                            <p:txEl>
                                              <p:pRg st="4" end="4"/>
                                            </p:txEl>
                                          </p:spTgt>
                                        </p:tgtEl>
                                        <p:attrNameLst>
                                          <p:attrName>style.visibility</p:attrName>
                                        </p:attrNameLst>
                                      </p:cBhvr>
                                      <p:to>
                                        <p:strVal val="visible"/>
                                      </p:to>
                                    </p:set>
                                    <p:anim calcmode="lin" valueType="num">
                                      <p:cBhvr>
                                        <p:cTn id="39" dur="500" fill="hold"/>
                                        <p:tgtEl>
                                          <p:spTgt spid="4505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45059">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45059">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45059">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45059">
                                            <p:txEl>
                                              <p:pRg st="5" end="5"/>
                                            </p:txEl>
                                          </p:spTgt>
                                        </p:tgtEl>
                                        <p:attrNameLst>
                                          <p:attrName>style.visibility</p:attrName>
                                        </p:attrNameLst>
                                      </p:cBhvr>
                                      <p:to>
                                        <p:strVal val="visible"/>
                                      </p:to>
                                    </p:set>
                                    <p:anim calcmode="lin" valueType="num">
                                      <p:cBhvr>
                                        <p:cTn id="47" dur="500" fill="hold"/>
                                        <p:tgtEl>
                                          <p:spTgt spid="45059">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45059">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45059">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45059">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28600"/>
            <a:ext cx="8839200" cy="7116763"/>
            <a:chOff x="-3" y="-3"/>
            <a:chExt cx="6092" cy="4934"/>
          </a:xfrm>
        </p:grpSpPr>
        <p:grpSp>
          <p:nvGrpSpPr>
            <p:cNvPr id="3" name="Group 3"/>
            <p:cNvGrpSpPr>
              <a:grpSpLocks/>
            </p:cNvGrpSpPr>
            <p:nvPr/>
          </p:nvGrpSpPr>
          <p:grpSpPr bwMode="auto">
            <a:xfrm>
              <a:off x="0" y="0"/>
              <a:ext cx="6086" cy="4928"/>
              <a:chOff x="0" y="0"/>
              <a:chExt cx="6086" cy="4928"/>
            </a:xfrm>
          </p:grpSpPr>
          <p:grpSp>
            <p:nvGrpSpPr>
              <p:cNvPr id="4" name="Group 4"/>
              <p:cNvGrpSpPr>
                <a:grpSpLocks/>
              </p:cNvGrpSpPr>
              <p:nvPr/>
            </p:nvGrpSpPr>
            <p:grpSpPr bwMode="auto">
              <a:xfrm>
                <a:off x="0" y="0"/>
                <a:ext cx="6086" cy="1054"/>
                <a:chOff x="0" y="0"/>
                <a:chExt cx="6086" cy="1054"/>
              </a:xfrm>
            </p:grpSpPr>
            <p:sp>
              <p:nvSpPr>
                <p:cNvPr id="47109" name="Rectangle 5"/>
                <p:cNvSpPr>
                  <a:spLocks noChangeArrowheads="1"/>
                </p:cNvSpPr>
                <p:nvPr/>
              </p:nvSpPr>
              <p:spPr bwMode="auto">
                <a:xfrm>
                  <a:off x="43" y="0"/>
                  <a:ext cx="6000" cy="1054"/>
                </a:xfrm>
                <a:prstGeom prst="rect">
                  <a:avLst/>
                </a:prstGeom>
                <a:noFill/>
                <a:ln w="9525">
                  <a:noFill/>
                  <a:miter lim="800000"/>
                  <a:headEnd/>
                  <a:tailEnd/>
                </a:ln>
                <a:effectLst/>
              </p:spPr>
              <p:txBody>
                <a:bodyPr/>
                <a:lstStyle/>
                <a:p>
                  <a:pPr algn="ctr" eaLnBrk="0" hangingPunct="0"/>
                  <a:r>
                    <a:rPr lang="en-US" sz="1200">
                      <a:latin typeface="Tahoma" charset="0"/>
                    </a:rPr>
                    <a:t/>
                  </a:r>
                  <a:br>
                    <a:rPr lang="en-US" sz="1200">
                      <a:latin typeface="Tahoma" charset="0"/>
                    </a:rPr>
                  </a:br>
                  <a:endParaRPr lang="en-US" sz="1200">
                    <a:latin typeface="Tahoma" charset="0"/>
                  </a:endParaRPr>
                </a:p>
                <a:p>
                  <a:pPr algn="ctr" eaLnBrk="0" hangingPunct="0"/>
                  <a:r>
                    <a:rPr lang="en-US" sz="1400">
                      <a:latin typeface="Tahoma" charset="0"/>
                    </a:rPr>
                    <a:t>Government</a:t>
                  </a:r>
                  <a:endParaRPr lang="en-US" sz="1200">
                    <a:latin typeface="Tahoma" charset="0"/>
                  </a:endParaRPr>
                </a:p>
                <a:p>
                  <a:pPr algn="ctr" eaLnBrk="0" hangingPunct="0"/>
                  <a:r>
                    <a:rPr lang="en-US" sz="1400">
                      <a:latin typeface="Tahoma" charset="0"/>
                    </a:rPr>
                    <a:t>Social Studies</a:t>
                  </a:r>
                  <a:endParaRPr lang="en-US" sz="1200">
                    <a:latin typeface="Tahoma" charset="0"/>
                  </a:endParaRPr>
                </a:p>
                <a:p>
                  <a:pPr algn="ctr" eaLnBrk="0" hangingPunct="0"/>
                  <a:r>
                    <a:rPr lang="en-US" sz="1400">
                      <a:latin typeface="Tahoma" charset="0"/>
                    </a:rPr>
                    <a:t>Unit D - Community (State and Local)</a:t>
                  </a:r>
                  <a:endParaRPr lang="en-US" sz="1200">
                    <a:latin typeface="Tahoma" charset="0"/>
                  </a:endParaRPr>
                </a:p>
                <a:p>
                  <a:pPr algn="ctr" eaLnBrk="0" hangingPunct="0"/>
                  <a:r>
                    <a:rPr lang="en-US" sz="1400">
                      <a:latin typeface="Tahoma" charset="0"/>
                    </a:rPr>
                    <a:t>Lens – </a:t>
                  </a:r>
                  <a:r>
                    <a:rPr lang="en-US" sz="1400" i="1">
                      <a:latin typeface="Tahoma" charset="0"/>
                    </a:rPr>
                    <a:t>Citizenship</a:t>
                  </a:r>
                  <a:endParaRPr lang="en-US" sz="1200">
                    <a:latin typeface="Tahoma" charset="0"/>
                  </a:endParaRPr>
                </a:p>
                <a:p>
                  <a:pPr algn="ctr" eaLnBrk="0" hangingPunct="0"/>
                  <a:endParaRPr lang="en-US"/>
                </a:p>
              </p:txBody>
            </p:sp>
            <p:sp>
              <p:nvSpPr>
                <p:cNvPr id="47110" name="Rectangle 6"/>
                <p:cNvSpPr>
                  <a:spLocks noChangeArrowheads="1"/>
                </p:cNvSpPr>
                <p:nvPr/>
              </p:nvSpPr>
              <p:spPr bwMode="auto">
                <a:xfrm>
                  <a:off x="0" y="0"/>
                  <a:ext cx="6086" cy="1054"/>
                </a:xfrm>
                <a:prstGeom prst="rect">
                  <a:avLst/>
                </a:prstGeom>
                <a:noFill/>
                <a:ln w="7">
                  <a:solidFill>
                    <a:srgbClr val="A0A0A0"/>
                  </a:solidFill>
                  <a:miter lim="800000"/>
                  <a:headEnd/>
                  <a:tailEnd/>
                </a:ln>
                <a:effectLst/>
              </p:spPr>
              <p:txBody>
                <a:bodyPr/>
                <a:lstStyle/>
                <a:p>
                  <a:endParaRPr lang="en-US"/>
                </a:p>
              </p:txBody>
            </p:sp>
          </p:grpSp>
          <p:grpSp>
            <p:nvGrpSpPr>
              <p:cNvPr id="5" name="Group 7"/>
              <p:cNvGrpSpPr>
                <a:grpSpLocks/>
              </p:cNvGrpSpPr>
              <p:nvPr/>
            </p:nvGrpSpPr>
            <p:grpSpPr bwMode="auto">
              <a:xfrm>
                <a:off x="0" y="1054"/>
                <a:ext cx="2794" cy="729"/>
                <a:chOff x="0" y="1054"/>
                <a:chExt cx="2794" cy="729"/>
              </a:xfrm>
            </p:grpSpPr>
            <p:sp>
              <p:nvSpPr>
                <p:cNvPr id="47112" name="Rectangle 8"/>
                <p:cNvSpPr>
                  <a:spLocks noChangeArrowheads="1"/>
                </p:cNvSpPr>
                <p:nvPr/>
              </p:nvSpPr>
              <p:spPr bwMode="auto">
                <a:xfrm>
                  <a:off x="43" y="1054"/>
                  <a:ext cx="2708" cy="729"/>
                </a:xfrm>
                <a:prstGeom prst="rect">
                  <a:avLst/>
                </a:prstGeom>
                <a:noFill/>
                <a:ln w="9525">
                  <a:noFill/>
                  <a:miter lim="800000"/>
                  <a:headEnd/>
                  <a:tailEnd/>
                </a:ln>
                <a:effectLst/>
              </p:spPr>
              <p:txBody>
                <a:bodyPr/>
                <a:lstStyle/>
                <a:p>
                  <a:pPr eaLnBrk="0" hangingPunct="0"/>
                  <a:r>
                    <a:rPr lang="en-US" sz="1400" b="1">
                      <a:latin typeface="Tahoma" charset="0"/>
                    </a:rPr>
                    <a:t> </a:t>
                  </a:r>
                  <a:endParaRPr lang="en-US" sz="1600" i="1">
                    <a:latin typeface="Tahoma" charset="0"/>
                  </a:endParaRPr>
                </a:p>
                <a:p>
                  <a:pPr eaLnBrk="0" hangingPunct="0"/>
                  <a:r>
                    <a:rPr lang="en-US" sz="1400" b="1">
                      <a:latin typeface="Tahoma" charset="0"/>
                    </a:rPr>
                    <a:t>CRITICAL CONTENT AND SKILLS</a:t>
                  </a:r>
                  <a:endParaRPr lang="en-US" sz="1600" i="1">
                    <a:latin typeface="Tahoma" charset="0"/>
                  </a:endParaRPr>
                </a:p>
                <a:p>
                  <a:pPr eaLnBrk="0" hangingPunct="0"/>
                  <a:endParaRPr lang="en-US"/>
                </a:p>
              </p:txBody>
            </p:sp>
            <p:sp>
              <p:nvSpPr>
                <p:cNvPr id="47113" name="Rectangle 9"/>
                <p:cNvSpPr>
                  <a:spLocks noChangeArrowheads="1"/>
                </p:cNvSpPr>
                <p:nvPr/>
              </p:nvSpPr>
              <p:spPr bwMode="auto">
                <a:xfrm>
                  <a:off x="0" y="1054"/>
                  <a:ext cx="2794" cy="729"/>
                </a:xfrm>
                <a:prstGeom prst="rect">
                  <a:avLst/>
                </a:prstGeom>
                <a:noFill/>
                <a:ln w="7">
                  <a:solidFill>
                    <a:srgbClr val="A0A0A0"/>
                  </a:solidFill>
                  <a:miter lim="800000"/>
                  <a:headEnd/>
                  <a:tailEnd/>
                </a:ln>
                <a:effectLst/>
              </p:spPr>
              <p:txBody>
                <a:bodyPr/>
                <a:lstStyle/>
                <a:p>
                  <a:endParaRPr lang="en-US"/>
                </a:p>
              </p:txBody>
            </p:sp>
          </p:grpSp>
          <p:grpSp>
            <p:nvGrpSpPr>
              <p:cNvPr id="6" name="Group 10"/>
              <p:cNvGrpSpPr>
                <a:grpSpLocks/>
              </p:cNvGrpSpPr>
              <p:nvPr/>
            </p:nvGrpSpPr>
            <p:grpSpPr bwMode="auto">
              <a:xfrm>
                <a:off x="2794" y="1054"/>
                <a:ext cx="3292" cy="729"/>
                <a:chOff x="2794" y="1054"/>
                <a:chExt cx="3292" cy="729"/>
              </a:xfrm>
            </p:grpSpPr>
            <p:sp>
              <p:nvSpPr>
                <p:cNvPr id="47115" name="Rectangle 11"/>
                <p:cNvSpPr>
                  <a:spLocks noChangeArrowheads="1"/>
                </p:cNvSpPr>
                <p:nvPr/>
              </p:nvSpPr>
              <p:spPr bwMode="auto">
                <a:xfrm>
                  <a:off x="2837" y="1054"/>
                  <a:ext cx="3206" cy="729"/>
                </a:xfrm>
                <a:prstGeom prst="rect">
                  <a:avLst/>
                </a:prstGeom>
                <a:noFill/>
                <a:ln w="9525">
                  <a:noFill/>
                  <a:miter lim="800000"/>
                  <a:headEnd/>
                  <a:tailEnd/>
                </a:ln>
                <a:effectLst/>
              </p:spPr>
              <p:txBody>
                <a:bodyPr/>
                <a:lstStyle/>
                <a:p>
                  <a:pPr algn="just" eaLnBrk="0" hangingPunct="0">
                    <a:tabLst>
                      <a:tab pos="1703388" algn="l"/>
                      <a:tab pos="3074988" algn="l"/>
                    </a:tabLst>
                  </a:pPr>
                  <a:r>
                    <a:rPr lang="en-US" sz="1000">
                      <a:latin typeface="Tahoma" charset="0"/>
                    </a:rPr>
                    <a:t>AC = Assessment Code:	Q - Quizzes	P - Prompts</a:t>
                  </a:r>
                  <a:endParaRPr lang="en-US" sz="1600" i="1">
                    <a:latin typeface="Tahoma" charset="0"/>
                  </a:endParaRPr>
                </a:p>
                <a:p>
                  <a:pPr algn="just" eaLnBrk="0" hangingPunct="0">
                    <a:tabLst>
                      <a:tab pos="1703388" algn="l"/>
                      <a:tab pos="3074988" algn="l"/>
                    </a:tabLst>
                  </a:pPr>
                  <a:r>
                    <a:rPr lang="en-US" sz="1200">
                      <a:latin typeface="Tahoma" charset="0"/>
                    </a:rPr>
                    <a:t>	T - Tests	O - Observations</a:t>
                  </a:r>
                </a:p>
                <a:p>
                  <a:pPr algn="just" eaLnBrk="0" hangingPunct="0">
                    <a:tabLst>
                      <a:tab pos="1703388" algn="l"/>
                      <a:tab pos="3074988" algn="l"/>
                    </a:tabLst>
                  </a:pPr>
                  <a:r>
                    <a:rPr lang="en-US" sz="1200">
                      <a:latin typeface="Tahoma" charset="0"/>
                    </a:rPr>
                    <a:t>	WS - Work Samples	D - Dialogues</a:t>
                  </a:r>
                </a:p>
                <a:p>
                  <a:pPr algn="just" eaLnBrk="0" hangingPunct="0">
                    <a:tabLst>
                      <a:tab pos="1703388" algn="l"/>
                      <a:tab pos="3074988" algn="l"/>
                    </a:tabLst>
                  </a:pPr>
                  <a:r>
                    <a:rPr lang="en-US" sz="1200">
                      <a:latin typeface="Tahoma" charset="0"/>
                    </a:rPr>
                    <a:t>	SA - Student Self-Assessment</a:t>
                  </a:r>
                </a:p>
                <a:p>
                  <a:pPr algn="just" eaLnBrk="0" hangingPunct="0">
                    <a:tabLst>
                      <a:tab pos="1703388" algn="l"/>
                      <a:tab pos="3074988" algn="l"/>
                    </a:tabLst>
                  </a:pPr>
                  <a:endParaRPr lang="en-US"/>
                </a:p>
              </p:txBody>
            </p:sp>
            <p:sp>
              <p:nvSpPr>
                <p:cNvPr id="47116" name="Rectangle 12"/>
                <p:cNvSpPr>
                  <a:spLocks noChangeArrowheads="1"/>
                </p:cNvSpPr>
                <p:nvPr/>
              </p:nvSpPr>
              <p:spPr bwMode="auto">
                <a:xfrm>
                  <a:off x="2794" y="1054"/>
                  <a:ext cx="3292" cy="729"/>
                </a:xfrm>
                <a:prstGeom prst="rect">
                  <a:avLst/>
                </a:prstGeom>
                <a:noFill/>
                <a:ln w="7">
                  <a:solidFill>
                    <a:srgbClr val="A0A0A0"/>
                  </a:solidFill>
                  <a:miter lim="800000"/>
                  <a:headEnd/>
                  <a:tailEnd/>
                </a:ln>
                <a:effectLst/>
              </p:spPr>
              <p:txBody>
                <a:bodyPr/>
                <a:lstStyle/>
                <a:p>
                  <a:endParaRPr lang="en-US"/>
                </a:p>
              </p:txBody>
            </p:sp>
          </p:grpSp>
          <p:grpSp>
            <p:nvGrpSpPr>
              <p:cNvPr id="7" name="Group 13"/>
              <p:cNvGrpSpPr>
                <a:grpSpLocks/>
              </p:cNvGrpSpPr>
              <p:nvPr/>
            </p:nvGrpSpPr>
            <p:grpSpPr bwMode="auto">
              <a:xfrm>
                <a:off x="0" y="1783"/>
                <a:ext cx="2596" cy="442"/>
                <a:chOff x="0" y="1783"/>
                <a:chExt cx="2596" cy="442"/>
              </a:xfrm>
            </p:grpSpPr>
            <p:sp>
              <p:nvSpPr>
                <p:cNvPr id="47118" name="Rectangle 14"/>
                <p:cNvSpPr>
                  <a:spLocks noChangeArrowheads="1"/>
                </p:cNvSpPr>
                <p:nvPr/>
              </p:nvSpPr>
              <p:spPr bwMode="auto">
                <a:xfrm>
                  <a:off x="43" y="1783"/>
                  <a:ext cx="2510" cy="442"/>
                </a:xfrm>
                <a:prstGeom prst="rect">
                  <a:avLst/>
                </a:prstGeom>
                <a:noFill/>
                <a:ln w="9525">
                  <a:noFill/>
                  <a:miter lim="800000"/>
                  <a:headEnd/>
                  <a:tailEnd/>
                </a:ln>
                <a:effectLst/>
              </p:spPr>
              <p:txBody>
                <a:bodyPr/>
                <a:lstStyle/>
                <a:p>
                  <a:pPr eaLnBrk="0" hangingPunct="0"/>
                  <a:r>
                    <a:rPr lang="en-US" sz="1600" i="1">
                      <a:latin typeface="Tahoma" charset="0"/>
                    </a:rPr>
                    <a:t>Students will know…</a:t>
                  </a:r>
                </a:p>
                <a:p>
                  <a:pPr eaLnBrk="0" hangingPunct="0"/>
                  <a:endParaRPr lang="en-US"/>
                </a:p>
              </p:txBody>
            </p:sp>
            <p:sp>
              <p:nvSpPr>
                <p:cNvPr id="47119" name="Rectangle 15"/>
                <p:cNvSpPr>
                  <a:spLocks noChangeArrowheads="1"/>
                </p:cNvSpPr>
                <p:nvPr/>
              </p:nvSpPr>
              <p:spPr bwMode="auto">
                <a:xfrm>
                  <a:off x="0" y="1783"/>
                  <a:ext cx="2596" cy="442"/>
                </a:xfrm>
                <a:prstGeom prst="rect">
                  <a:avLst/>
                </a:prstGeom>
                <a:noFill/>
                <a:ln w="7">
                  <a:solidFill>
                    <a:srgbClr val="A0A0A0"/>
                  </a:solidFill>
                  <a:miter lim="800000"/>
                  <a:headEnd/>
                  <a:tailEnd/>
                </a:ln>
                <a:effectLst/>
              </p:spPr>
              <p:txBody>
                <a:bodyPr/>
                <a:lstStyle/>
                <a:p>
                  <a:endParaRPr lang="en-US"/>
                </a:p>
              </p:txBody>
            </p:sp>
          </p:grpSp>
          <p:grpSp>
            <p:nvGrpSpPr>
              <p:cNvPr id="8" name="Group 16"/>
              <p:cNvGrpSpPr>
                <a:grpSpLocks/>
              </p:cNvGrpSpPr>
              <p:nvPr/>
            </p:nvGrpSpPr>
            <p:grpSpPr bwMode="auto">
              <a:xfrm>
                <a:off x="2596" y="1783"/>
                <a:ext cx="396" cy="442"/>
                <a:chOff x="2596" y="1783"/>
                <a:chExt cx="396" cy="442"/>
              </a:xfrm>
            </p:grpSpPr>
            <p:sp>
              <p:nvSpPr>
                <p:cNvPr id="47121" name="Rectangle 17"/>
                <p:cNvSpPr>
                  <a:spLocks noChangeArrowheads="1"/>
                </p:cNvSpPr>
                <p:nvPr/>
              </p:nvSpPr>
              <p:spPr bwMode="auto">
                <a:xfrm>
                  <a:off x="2639" y="1783"/>
                  <a:ext cx="310" cy="442"/>
                </a:xfrm>
                <a:prstGeom prst="rect">
                  <a:avLst/>
                </a:prstGeom>
                <a:noFill/>
                <a:ln w="9525">
                  <a:noFill/>
                  <a:miter lim="800000"/>
                  <a:headEnd/>
                  <a:tailEnd/>
                </a:ln>
                <a:effectLst/>
              </p:spPr>
              <p:txBody>
                <a:bodyPr/>
                <a:lstStyle/>
                <a:p>
                  <a:pPr algn="ctr" eaLnBrk="0" hangingPunct="0"/>
                  <a:r>
                    <a:rPr lang="en-US" sz="1600">
                      <a:latin typeface="Tahoma" charset="0"/>
                    </a:rPr>
                    <a:t>AC</a:t>
                  </a:r>
                  <a:endParaRPr lang="en-US" sz="1600" i="1">
                    <a:latin typeface="Tahoma" charset="0"/>
                  </a:endParaRPr>
                </a:p>
                <a:p>
                  <a:pPr algn="ctr" eaLnBrk="0" hangingPunct="0"/>
                  <a:endParaRPr lang="en-US"/>
                </a:p>
              </p:txBody>
            </p:sp>
            <p:sp>
              <p:nvSpPr>
                <p:cNvPr id="47122" name="Rectangle 18"/>
                <p:cNvSpPr>
                  <a:spLocks noChangeArrowheads="1"/>
                </p:cNvSpPr>
                <p:nvPr/>
              </p:nvSpPr>
              <p:spPr bwMode="auto">
                <a:xfrm>
                  <a:off x="2596" y="1783"/>
                  <a:ext cx="396" cy="442"/>
                </a:xfrm>
                <a:prstGeom prst="rect">
                  <a:avLst/>
                </a:prstGeom>
                <a:noFill/>
                <a:ln w="7">
                  <a:solidFill>
                    <a:srgbClr val="A0A0A0"/>
                  </a:solidFill>
                  <a:miter lim="800000"/>
                  <a:headEnd/>
                  <a:tailEnd/>
                </a:ln>
                <a:effectLst/>
              </p:spPr>
              <p:txBody>
                <a:bodyPr/>
                <a:lstStyle/>
                <a:p>
                  <a:endParaRPr lang="en-US"/>
                </a:p>
              </p:txBody>
            </p:sp>
          </p:grpSp>
          <p:grpSp>
            <p:nvGrpSpPr>
              <p:cNvPr id="9" name="Group 19"/>
              <p:cNvGrpSpPr>
                <a:grpSpLocks/>
              </p:cNvGrpSpPr>
              <p:nvPr/>
            </p:nvGrpSpPr>
            <p:grpSpPr bwMode="auto">
              <a:xfrm>
                <a:off x="2992" y="1783"/>
                <a:ext cx="2632" cy="442"/>
                <a:chOff x="2992" y="1783"/>
                <a:chExt cx="2632" cy="442"/>
              </a:xfrm>
            </p:grpSpPr>
            <p:sp>
              <p:nvSpPr>
                <p:cNvPr id="47124" name="Rectangle 20"/>
                <p:cNvSpPr>
                  <a:spLocks noChangeArrowheads="1"/>
                </p:cNvSpPr>
                <p:nvPr/>
              </p:nvSpPr>
              <p:spPr bwMode="auto">
                <a:xfrm>
                  <a:off x="3035" y="1783"/>
                  <a:ext cx="2546" cy="442"/>
                </a:xfrm>
                <a:prstGeom prst="rect">
                  <a:avLst/>
                </a:prstGeom>
                <a:noFill/>
                <a:ln w="9525">
                  <a:noFill/>
                  <a:miter lim="800000"/>
                  <a:headEnd/>
                  <a:tailEnd/>
                </a:ln>
                <a:effectLst/>
              </p:spPr>
              <p:txBody>
                <a:bodyPr/>
                <a:lstStyle/>
                <a:p>
                  <a:pPr eaLnBrk="0" hangingPunct="0"/>
                  <a:r>
                    <a:rPr lang="en-US" sz="1600" i="1">
                      <a:latin typeface="Tahoma" charset="0"/>
                    </a:rPr>
                    <a:t>Students will be able to …</a:t>
                  </a:r>
                </a:p>
                <a:p>
                  <a:pPr eaLnBrk="0" hangingPunct="0"/>
                  <a:endParaRPr lang="en-US"/>
                </a:p>
              </p:txBody>
            </p:sp>
            <p:sp>
              <p:nvSpPr>
                <p:cNvPr id="47125" name="Rectangle 21"/>
                <p:cNvSpPr>
                  <a:spLocks noChangeArrowheads="1"/>
                </p:cNvSpPr>
                <p:nvPr/>
              </p:nvSpPr>
              <p:spPr bwMode="auto">
                <a:xfrm>
                  <a:off x="2992" y="1783"/>
                  <a:ext cx="2632" cy="442"/>
                </a:xfrm>
                <a:prstGeom prst="rect">
                  <a:avLst/>
                </a:prstGeom>
                <a:noFill/>
                <a:ln w="7">
                  <a:solidFill>
                    <a:srgbClr val="A0A0A0"/>
                  </a:solidFill>
                  <a:miter lim="800000"/>
                  <a:headEnd/>
                  <a:tailEnd/>
                </a:ln>
                <a:effectLst/>
              </p:spPr>
              <p:txBody>
                <a:bodyPr/>
                <a:lstStyle/>
                <a:p>
                  <a:endParaRPr lang="en-US"/>
                </a:p>
              </p:txBody>
            </p:sp>
          </p:grpSp>
          <p:grpSp>
            <p:nvGrpSpPr>
              <p:cNvPr id="10" name="Group 22"/>
              <p:cNvGrpSpPr>
                <a:grpSpLocks/>
              </p:cNvGrpSpPr>
              <p:nvPr/>
            </p:nvGrpSpPr>
            <p:grpSpPr bwMode="auto">
              <a:xfrm>
                <a:off x="5624" y="1783"/>
                <a:ext cx="462" cy="442"/>
                <a:chOff x="5624" y="1783"/>
                <a:chExt cx="462" cy="442"/>
              </a:xfrm>
            </p:grpSpPr>
            <p:sp>
              <p:nvSpPr>
                <p:cNvPr id="47127" name="Rectangle 23"/>
                <p:cNvSpPr>
                  <a:spLocks noChangeArrowheads="1"/>
                </p:cNvSpPr>
                <p:nvPr/>
              </p:nvSpPr>
              <p:spPr bwMode="auto">
                <a:xfrm>
                  <a:off x="5667" y="1783"/>
                  <a:ext cx="376" cy="442"/>
                </a:xfrm>
                <a:prstGeom prst="rect">
                  <a:avLst/>
                </a:prstGeom>
                <a:noFill/>
                <a:ln w="9525">
                  <a:noFill/>
                  <a:miter lim="800000"/>
                  <a:headEnd/>
                  <a:tailEnd/>
                </a:ln>
                <a:effectLst/>
              </p:spPr>
              <p:txBody>
                <a:bodyPr/>
                <a:lstStyle/>
                <a:p>
                  <a:pPr algn="ctr" eaLnBrk="0" hangingPunct="0"/>
                  <a:r>
                    <a:rPr lang="en-US" sz="1600">
                      <a:latin typeface="Tahoma" charset="0"/>
                    </a:rPr>
                    <a:t>AC</a:t>
                  </a:r>
                  <a:endParaRPr lang="en-US" sz="1600" i="1">
                    <a:latin typeface="Tahoma" charset="0"/>
                  </a:endParaRPr>
                </a:p>
                <a:p>
                  <a:pPr algn="ctr" eaLnBrk="0" hangingPunct="0"/>
                  <a:endParaRPr lang="en-US"/>
                </a:p>
              </p:txBody>
            </p:sp>
            <p:sp>
              <p:nvSpPr>
                <p:cNvPr id="47128" name="Rectangle 24"/>
                <p:cNvSpPr>
                  <a:spLocks noChangeArrowheads="1"/>
                </p:cNvSpPr>
                <p:nvPr/>
              </p:nvSpPr>
              <p:spPr bwMode="auto">
                <a:xfrm>
                  <a:off x="5624" y="1783"/>
                  <a:ext cx="462" cy="442"/>
                </a:xfrm>
                <a:prstGeom prst="rect">
                  <a:avLst/>
                </a:prstGeom>
                <a:noFill/>
                <a:ln w="7">
                  <a:solidFill>
                    <a:srgbClr val="A0A0A0"/>
                  </a:solidFill>
                  <a:miter lim="800000"/>
                  <a:headEnd/>
                  <a:tailEnd/>
                </a:ln>
                <a:effectLst/>
              </p:spPr>
              <p:txBody>
                <a:bodyPr/>
                <a:lstStyle/>
                <a:p>
                  <a:endParaRPr lang="en-US"/>
                </a:p>
              </p:txBody>
            </p:sp>
          </p:grpSp>
          <p:grpSp>
            <p:nvGrpSpPr>
              <p:cNvPr id="11" name="Group 25"/>
              <p:cNvGrpSpPr>
                <a:grpSpLocks/>
              </p:cNvGrpSpPr>
              <p:nvPr/>
            </p:nvGrpSpPr>
            <p:grpSpPr bwMode="auto">
              <a:xfrm>
                <a:off x="0" y="2225"/>
                <a:ext cx="2596" cy="2703"/>
                <a:chOff x="0" y="2225"/>
                <a:chExt cx="2596" cy="2703"/>
              </a:xfrm>
            </p:grpSpPr>
            <p:sp>
              <p:nvSpPr>
                <p:cNvPr id="47130" name="Rectangle 26"/>
                <p:cNvSpPr>
                  <a:spLocks noChangeArrowheads="1"/>
                </p:cNvSpPr>
                <p:nvPr/>
              </p:nvSpPr>
              <p:spPr bwMode="auto">
                <a:xfrm>
                  <a:off x="43" y="2225"/>
                  <a:ext cx="2510" cy="2703"/>
                </a:xfrm>
                <a:prstGeom prst="rect">
                  <a:avLst/>
                </a:prstGeom>
                <a:noFill/>
                <a:ln w="9525">
                  <a:noFill/>
                  <a:miter lim="800000"/>
                  <a:headEnd/>
                  <a:tailEnd/>
                </a:ln>
                <a:effectLst/>
              </p:spPr>
              <p:txBody>
                <a:bodyPr/>
                <a:lstStyle/>
                <a:p>
                  <a:pPr indent="-228600" eaLnBrk="0" hangingPunct="0">
                    <a:tabLst>
                      <a:tab pos="228600" algn="l"/>
                    </a:tabLst>
                  </a:pPr>
                  <a:r>
                    <a:rPr lang="en-US" sz="1200">
                      <a:latin typeface="Tahoma" charset="0"/>
                    </a:rPr>
                    <a:t>1.</a:t>
                  </a:r>
                  <a:r>
                    <a:rPr lang="en-US" sz="700">
                      <a:cs typeface="Times New Roman" charset="0"/>
                    </a:rPr>
                    <a:t>     </a:t>
                  </a:r>
                  <a:r>
                    <a:rPr lang="en-US" sz="1200">
                      <a:latin typeface="Tahoma" charset="0"/>
                    </a:rPr>
                    <a:t>The responsibilities of a citizen (i.e. votes, pays taxes, obeys laws)</a:t>
                  </a:r>
                </a:p>
                <a:p>
                  <a:pPr indent="-228600" eaLnBrk="0" hangingPunct="0">
                    <a:tabLst>
                      <a:tab pos="228600" algn="l"/>
                    </a:tabLst>
                  </a:pPr>
                  <a:r>
                    <a:rPr lang="en-US" sz="1200">
                      <a:latin typeface="Tahoma" charset="0"/>
                    </a:rPr>
                    <a:t>2.</a:t>
                  </a:r>
                  <a:r>
                    <a:rPr lang="en-US" sz="700">
                      <a:cs typeface="Times New Roman" charset="0"/>
                    </a:rPr>
                    <a:t>     </a:t>
                  </a:r>
                  <a:r>
                    <a:rPr lang="en-US" sz="1200">
                      <a:latin typeface="Tahoma" charset="0"/>
                    </a:rPr>
                    <a:t>The benefits of service to community</a:t>
                  </a:r>
                </a:p>
                <a:p>
                  <a:pPr indent="-228600" eaLnBrk="0" hangingPunct="0">
                    <a:tabLst>
                      <a:tab pos="228600" algn="l"/>
                    </a:tabLst>
                  </a:pPr>
                  <a:r>
                    <a:rPr lang="en-US" sz="1200">
                      <a:latin typeface="Tahoma" charset="0"/>
                    </a:rPr>
                    <a:t>3.</a:t>
                  </a:r>
                  <a:r>
                    <a:rPr lang="en-US" sz="700">
                      <a:cs typeface="Times New Roman" charset="0"/>
                    </a:rPr>
                    <a:t>     </a:t>
                  </a:r>
                  <a:r>
                    <a:rPr lang="en-US" sz="1200">
                      <a:latin typeface="Tahoma" charset="0"/>
                    </a:rPr>
                    <a:t>The various private philanthropic organizations in their community</a:t>
                  </a:r>
                </a:p>
                <a:p>
                  <a:pPr indent="-228600" eaLnBrk="0" hangingPunct="0">
                    <a:tabLst>
                      <a:tab pos="228600" algn="l"/>
                    </a:tabLst>
                  </a:pPr>
                  <a:r>
                    <a:rPr lang="en-US" sz="1200">
                      <a:latin typeface="Tahoma" charset="0"/>
                    </a:rPr>
                    <a:t>4.</a:t>
                  </a:r>
                  <a:r>
                    <a:rPr lang="en-US" sz="700">
                      <a:cs typeface="Times New Roman" charset="0"/>
                    </a:rPr>
                    <a:t>     </a:t>
                  </a:r>
                  <a:r>
                    <a:rPr lang="en-US" sz="1200">
                      <a:latin typeface="Tahoma" charset="0"/>
                    </a:rPr>
                    <a:t>The services that state and local governments provide</a:t>
                  </a:r>
                </a:p>
                <a:p>
                  <a:pPr indent="-228600" eaLnBrk="0" hangingPunct="0">
                    <a:tabLst>
                      <a:tab pos="228600" algn="l"/>
                    </a:tabLst>
                  </a:pPr>
                  <a:r>
                    <a:rPr lang="en-US" sz="1200">
                      <a:latin typeface="Tahoma" charset="0"/>
                    </a:rPr>
                    <a:t>5.</a:t>
                  </a:r>
                  <a:r>
                    <a:rPr lang="en-US" sz="700">
                      <a:cs typeface="Times New Roman" charset="0"/>
                    </a:rPr>
                    <a:t>     </a:t>
                  </a:r>
                  <a:r>
                    <a:rPr lang="en-US" sz="1200">
                      <a:latin typeface="Tahoma" charset="0"/>
                    </a:rPr>
                    <a:t>The state and local budget process</a:t>
                  </a:r>
                </a:p>
                <a:p>
                  <a:pPr indent="-228600" eaLnBrk="0" hangingPunct="0">
                    <a:tabLst>
                      <a:tab pos="228600" algn="l"/>
                    </a:tabLst>
                  </a:pPr>
                  <a:r>
                    <a:rPr lang="en-US" sz="1200">
                      <a:latin typeface="Tahoma" charset="0"/>
                    </a:rPr>
                    <a:t>6.</a:t>
                  </a:r>
                  <a:r>
                    <a:rPr lang="en-US" sz="700">
                      <a:cs typeface="Times New Roman" charset="0"/>
                    </a:rPr>
                    <a:t>     </a:t>
                  </a:r>
                  <a:r>
                    <a:rPr lang="en-US" sz="1200">
                      <a:latin typeface="Tahoma" charset="0"/>
                    </a:rPr>
                    <a:t>The factors that influence the budget process</a:t>
                  </a:r>
                </a:p>
                <a:p>
                  <a:pPr indent="-228600" eaLnBrk="0" hangingPunct="0">
                    <a:tabLst>
                      <a:tab pos="228600" algn="l"/>
                    </a:tabLst>
                  </a:pPr>
                  <a:r>
                    <a:rPr lang="en-US" sz="1200">
                      <a:latin typeface="Tahoma" charset="0"/>
                    </a:rPr>
                    <a:t>7.</a:t>
                  </a:r>
                  <a:r>
                    <a:rPr lang="en-US" sz="700">
                      <a:cs typeface="Times New Roman" charset="0"/>
                    </a:rPr>
                    <a:t>     </a:t>
                  </a:r>
                  <a:r>
                    <a:rPr lang="en-US" sz="1200">
                      <a:latin typeface="Tahoma" charset="0"/>
                    </a:rPr>
                    <a:t>The various means of distribution of resources (i.e. zoning, bonds, long term planning)</a:t>
                  </a:r>
                </a:p>
                <a:p>
                  <a:pPr indent="-228600" eaLnBrk="0" hangingPunct="0">
                    <a:tabLst>
                      <a:tab pos="228600" algn="l"/>
                    </a:tabLst>
                  </a:pPr>
                  <a:r>
                    <a:rPr lang="en-US" sz="1200">
                      <a:latin typeface="Tahoma" charset="0"/>
                    </a:rPr>
                    <a:t>8.</a:t>
                  </a:r>
                  <a:r>
                    <a:rPr lang="en-US" sz="700">
                      <a:cs typeface="Times New Roman" charset="0"/>
                    </a:rPr>
                    <a:t>     </a:t>
                  </a:r>
                  <a:r>
                    <a:rPr lang="en-US" sz="1200">
                      <a:latin typeface="Tahoma" charset="0"/>
                    </a:rPr>
                    <a:t>The inherent conflicts over resources between levels of government</a:t>
                  </a:r>
                </a:p>
                <a:p>
                  <a:pPr indent="-228600" eaLnBrk="0" hangingPunct="0">
                    <a:tabLst>
                      <a:tab pos="228600" algn="l"/>
                    </a:tabLst>
                  </a:pPr>
                  <a:r>
                    <a:rPr lang="en-US" sz="1200">
                      <a:latin typeface="Tahoma" charset="0"/>
                    </a:rPr>
                    <a:t>9.</a:t>
                  </a:r>
                  <a:r>
                    <a:rPr lang="en-US" sz="700">
                      <a:cs typeface="Times New Roman" charset="0"/>
                    </a:rPr>
                    <a:t>     </a:t>
                  </a:r>
                  <a:r>
                    <a:rPr lang="en-US" sz="1200">
                      <a:latin typeface="Tahoma" charset="0"/>
                    </a:rPr>
                    <a:t>The structure and powers of state and local governments</a:t>
                  </a:r>
                </a:p>
                <a:p>
                  <a:pPr indent="-228600" eaLnBrk="0" hangingPunct="0">
                    <a:tabLst>
                      <a:tab pos="228600" algn="l"/>
                    </a:tabLst>
                  </a:pPr>
                  <a:r>
                    <a:rPr lang="en-US" sz="1200">
                      <a:latin typeface="Tahoma" charset="0"/>
                    </a:rPr>
                    <a:t>10.</a:t>
                  </a:r>
                  <a:r>
                    <a:rPr lang="en-US" sz="700">
                      <a:cs typeface="Times New Roman" charset="0"/>
                    </a:rPr>
                    <a:t> </a:t>
                  </a:r>
                  <a:r>
                    <a:rPr lang="en-US" sz="1200">
                      <a:latin typeface="Tahoma" charset="0"/>
                    </a:rPr>
                    <a:t>How local decisions are made</a:t>
                  </a:r>
                </a:p>
                <a:p>
                  <a:pPr indent="-228600" eaLnBrk="0" hangingPunct="0">
                    <a:tabLst>
                      <a:tab pos="228600" algn="l"/>
                    </a:tabLst>
                  </a:pPr>
                  <a:r>
                    <a:rPr lang="en-US" sz="1200">
                      <a:latin typeface="Tahoma" charset="0"/>
                    </a:rPr>
                    <a:t>11.</a:t>
                  </a:r>
                  <a:r>
                    <a:rPr lang="en-US" sz="700">
                      <a:cs typeface="Times New Roman" charset="0"/>
                    </a:rPr>
                    <a:t> </a:t>
                  </a:r>
                  <a:r>
                    <a:rPr lang="en-US" sz="1200">
                      <a:latin typeface="Tahoma" charset="0"/>
                    </a:rPr>
                    <a:t>Local governments are more susceptible to manipulations of the democratic process</a:t>
                  </a:r>
                </a:p>
                <a:p>
                  <a:pPr indent="-228600" eaLnBrk="0" hangingPunct="0">
                    <a:tabLst>
                      <a:tab pos="228600" algn="l"/>
                    </a:tabLst>
                  </a:pPr>
                  <a:r>
                    <a:rPr lang="en-US" sz="1200">
                      <a:latin typeface="Tahoma" charset="0"/>
                    </a:rPr>
                    <a:t>12.</a:t>
                  </a:r>
                  <a:r>
                    <a:rPr lang="en-US" sz="700">
                      <a:cs typeface="Times New Roman" charset="0"/>
                    </a:rPr>
                    <a:t> </a:t>
                  </a:r>
                  <a:r>
                    <a:rPr lang="en-US" sz="1200">
                      <a:latin typeface="Tahoma" charset="0"/>
                    </a:rPr>
                    <a:t>The purpose of Native American treaties and the conflicts over sovereignty they create</a:t>
                  </a:r>
                </a:p>
                <a:p>
                  <a:pPr indent="-228600" eaLnBrk="0" hangingPunct="0">
                    <a:tabLst>
                      <a:tab pos="228600" algn="l"/>
                    </a:tabLst>
                  </a:pPr>
                  <a:r>
                    <a:rPr lang="en-US" sz="1200">
                      <a:latin typeface="Tahoma" charset="0"/>
                    </a:rPr>
                    <a:t>13.</a:t>
                  </a:r>
                  <a:r>
                    <a:rPr lang="en-US" sz="700">
                      <a:cs typeface="Times New Roman" charset="0"/>
                    </a:rPr>
                    <a:t> </a:t>
                  </a:r>
                  <a:r>
                    <a:rPr lang="en-US" sz="1200">
                      <a:latin typeface="Tahoma" charset="0"/>
                    </a:rPr>
                    <a:t>The relationship between the federal, state, and local governments</a:t>
                  </a:r>
                </a:p>
                <a:p>
                  <a:pPr indent="-228600" eaLnBrk="0" hangingPunct="0">
                    <a:tabLst>
                      <a:tab pos="228600" algn="l"/>
                    </a:tabLst>
                  </a:pPr>
                  <a:endParaRPr lang="en-US"/>
                </a:p>
              </p:txBody>
            </p:sp>
            <p:sp>
              <p:nvSpPr>
                <p:cNvPr id="47131" name="Rectangle 27"/>
                <p:cNvSpPr>
                  <a:spLocks noChangeArrowheads="1"/>
                </p:cNvSpPr>
                <p:nvPr/>
              </p:nvSpPr>
              <p:spPr bwMode="auto">
                <a:xfrm>
                  <a:off x="0" y="2225"/>
                  <a:ext cx="2596" cy="2703"/>
                </a:xfrm>
                <a:prstGeom prst="rect">
                  <a:avLst/>
                </a:prstGeom>
                <a:noFill/>
                <a:ln w="7">
                  <a:solidFill>
                    <a:srgbClr val="A0A0A0"/>
                  </a:solidFill>
                  <a:miter lim="800000"/>
                  <a:headEnd/>
                  <a:tailEnd/>
                </a:ln>
                <a:effectLst/>
              </p:spPr>
              <p:txBody>
                <a:bodyPr/>
                <a:lstStyle/>
                <a:p>
                  <a:endParaRPr lang="en-US"/>
                </a:p>
              </p:txBody>
            </p:sp>
          </p:grpSp>
          <p:grpSp>
            <p:nvGrpSpPr>
              <p:cNvPr id="12" name="Group 28"/>
              <p:cNvGrpSpPr>
                <a:grpSpLocks/>
              </p:cNvGrpSpPr>
              <p:nvPr/>
            </p:nvGrpSpPr>
            <p:grpSpPr bwMode="auto">
              <a:xfrm>
                <a:off x="2596" y="2225"/>
                <a:ext cx="396" cy="2703"/>
                <a:chOff x="2596" y="2225"/>
                <a:chExt cx="396" cy="2703"/>
              </a:xfrm>
            </p:grpSpPr>
            <p:sp>
              <p:nvSpPr>
                <p:cNvPr id="47133" name="Rectangle 29"/>
                <p:cNvSpPr>
                  <a:spLocks noChangeArrowheads="1"/>
                </p:cNvSpPr>
                <p:nvPr/>
              </p:nvSpPr>
              <p:spPr bwMode="auto">
                <a:xfrm>
                  <a:off x="2639" y="2225"/>
                  <a:ext cx="310" cy="2703"/>
                </a:xfrm>
                <a:prstGeom prst="rect">
                  <a:avLst/>
                </a:prstGeom>
                <a:noFill/>
                <a:ln w="9525">
                  <a:noFill/>
                  <a:miter lim="800000"/>
                  <a:headEnd/>
                  <a:tailEnd/>
                </a:ln>
                <a:effectLst/>
              </p:spPr>
              <p:txBody>
                <a:bodyPr/>
                <a:lstStyle/>
                <a:p>
                  <a:pPr eaLnBrk="0" hangingPunct="0"/>
                  <a:r>
                    <a:rPr lang="en-US" sz="1200">
                      <a:latin typeface="Tahoma" charset="0"/>
                    </a:rPr>
                    <a:t> </a:t>
                  </a:r>
                </a:p>
                <a:p>
                  <a:pPr eaLnBrk="0" hangingPunct="0"/>
                  <a:endParaRPr lang="en-US"/>
                </a:p>
              </p:txBody>
            </p:sp>
            <p:sp>
              <p:nvSpPr>
                <p:cNvPr id="47134" name="Rectangle 30"/>
                <p:cNvSpPr>
                  <a:spLocks noChangeArrowheads="1"/>
                </p:cNvSpPr>
                <p:nvPr/>
              </p:nvSpPr>
              <p:spPr bwMode="auto">
                <a:xfrm>
                  <a:off x="2596" y="2225"/>
                  <a:ext cx="396" cy="2703"/>
                </a:xfrm>
                <a:prstGeom prst="rect">
                  <a:avLst/>
                </a:prstGeom>
                <a:noFill/>
                <a:ln w="7">
                  <a:solidFill>
                    <a:srgbClr val="A0A0A0"/>
                  </a:solidFill>
                  <a:miter lim="800000"/>
                  <a:headEnd/>
                  <a:tailEnd/>
                </a:ln>
                <a:effectLst/>
              </p:spPr>
              <p:txBody>
                <a:bodyPr/>
                <a:lstStyle/>
                <a:p>
                  <a:endParaRPr lang="en-US"/>
                </a:p>
              </p:txBody>
            </p:sp>
          </p:grpSp>
          <p:grpSp>
            <p:nvGrpSpPr>
              <p:cNvPr id="13" name="Group 31"/>
              <p:cNvGrpSpPr>
                <a:grpSpLocks/>
              </p:cNvGrpSpPr>
              <p:nvPr/>
            </p:nvGrpSpPr>
            <p:grpSpPr bwMode="auto">
              <a:xfrm>
                <a:off x="2992" y="2225"/>
                <a:ext cx="2632" cy="2703"/>
                <a:chOff x="2992" y="2225"/>
                <a:chExt cx="2632" cy="2703"/>
              </a:xfrm>
            </p:grpSpPr>
            <p:sp>
              <p:nvSpPr>
                <p:cNvPr id="47136" name="Rectangle 32"/>
                <p:cNvSpPr>
                  <a:spLocks noChangeArrowheads="1"/>
                </p:cNvSpPr>
                <p:nvPr/>
              </p:nvSpPr>
              <p:spPr bwMode="auto">
                <a:xfrm>
                  <a:off x="3035" y="2225"/>
                  <a:ext cx="2546" cy="2703"/>
                </a:xfrm>
                <a:prstGeom prst="rect">
                  <a:avLst/>
                </a:prstGeom>
                <a:noFill/>
                <a:ln w="9525">
                  <a:noFill/>
                  <a:miter lim="800000"/>
                  <a:headEnd/>
                  <a:tailEnd/>
                </a:ln>
                <a:effectLst/>
              </p:spPr>
              <p:txBody>
                <a:bodyPr/>
                <a:lstStyle/>
                <a:p>
                  <a:pPr indent="-228600" eaLnBrk="0" hangingPunct="0">
                    <a:tabLst>
                      <a:tab pos="228600" algn="l"/>
                    </a:tabLst>
                  </a:pPr>
                  <a:r>
                    <a:rPr lang="en-US" sz="1200">
                      <a:latin typeface="Tahoma" charset="0"/>
                    </a:rPr>
                    <a:t>1.</a:t>
                  </a:r>
                  <a:r>
                    <a:rPr lang="en-US" sz="700">
                      <a:cs typeface="Times New Roman" charset="0"/>
                    </a:rPr>
                    <a:t>     </a:t>
                  </a:r>
                  <a:r>
                    <a:rPr lang="en-US" sz="1200">
                      <a:latin typeface="Tahoma" charset="0"/>
                    </a:rPr>
                    <a:t>Interpret graphs.</a:t>
                  </a:r>
                </a:p>
                <a:p>
                  <a:pPr indent="-228600" eaLnBrk="0" hangingPunct="0">
                    <a:tabLst>
                      <a:tab pos="228600" algn="l"/>
                    </a:tabLst>
                  </a:pPr>
                  <a:r>
                    <a:rPr lang="en-US" sz="1200">
                      <a:latin typeface="Tahoma" charset="0"/>
                    </a:rPr>
                    <a:t>2.</a:t>
                  </a:r>
                  <a:r>
                    <a:rPr lang="en-US" sz="700">
                      <a:cs typeface="Times New Roman" charset="0"/>
                    </a:rPr>
                    <a:t>     </a:t>
                  </a:r>
                  <a:r>
                    <a:rPr lang="en-US" sz="1200">
                      <a:latin typeface="Tahoma" charset="0"/>
                    </a:rPr>
                    <a:t>Interpret map symbols and visualize what they mean.</a:t>
                  </a:r>
                </a:p>
                <a:p>
                  <a:pPr indent="-228600" eaLnBrk="0" hangingPunct="0">
                    <a:tabLst>
                      <a:tab pos="228600" algn="l"/>
                    </a:tabLst>
                  </a:pPr>
                  <a:r>
                    <a:rPr lang="en-US" sz="1200">
                      <a:latin typeface="Tahoma" charset="0"/>
                    </a:rPr>
                    <a:t>3.</a:t>
                  </a:r>
                  <a:r>
                    <a:rPr lang="en-US" sz="700">
                      <a:cs typeface="Times New Roman" charset="0"/>
                    </a:rPr>
                    <a:t>     </a:t>
                  </a:r>
                  <a:r>
                    <a:rPr lang="en-US" sz="1200">
                      <a:latin typeface="Tahoma" charset="0"/>
                    </a:rPr>
                    <a:t>Recognize author bias.</a:t>
                  </a:r>
                </a:p>
                <a:p>
                  <a:pPr indent="-228600" eaLnBrk="0" hangingPunct="0">
                    <a:tabLst>
                      <a:tab pos="228600" algn="l"/>
                    </a:tabLst>
                  </a:pPr>
                  <a:r>
                    <a:rPr lang="en-US" sz="1200">
                      <a:latin typeface="Tahoma" charset="0"/>
                    </a:rPr>
                    <a:t>4.</a:t>
                  </a:r>
                  <a:r>
                    <a:rPr lang="en-US" sz="700">
                      <a:cs typeface="Times New Roman" charset="0"/>
                    </a:rPr>
                    <a:t>     </a:t>
                  </a:r>
                  <a:r>
                    <a:rPr lang="en-US" sz="1200">
                      <a:latin typeface="Tahoma" charset="0"/>
                    </a:rPr>
                    <a:t>Select an appropriate strategy to solve a problem.</a:t>
                  </a:r>
                </a:p>
                <a:p>
                  <a:pPr indent="-228600" eaLnBrk="0" hangingPunct="0">
                    <a:tabLst>
                      <a:tab pos="228600" algn="l"/>
                    </a:tabLst>
                  </a:pPr>
                  <a:r>
                    <a:rPr lang="en-US" sz="1200">
                      <a:latin typeface="Tahoma" charset="0"/>
                    </a:rPr>
                    <a:t>5.</a:t>
                  </a:r>
                  <a:r>
                    <a:rPr lang="en-US" sz="700">
                      <a:cs typeface="Times New Roman" charset="0"/>
                    </a:rPr>
                    <a:t>     </a:t>
                  </a:r>
                  <a:r>
                    <a:rPr lang="en-US" sz="1200">
                      <a:latin typeface="Tahoma" charset="0"/>
                    </a:rPr>
                    <a:t>Accept and fulfill social responsibilities associated with citizenship in a free society.</a:t>
                  </a:r>
                </a:p>
                <a:p>
                  <a:pPr indent="-228600" eaLnBrk="0" hangingPunct="0">
                    <a:tabLst>
                      <a:tab pos="228600" algn="l"/>
                    </a:tabLst>
                  </a:pPr>
                  <a:endParaRPr lang="en-US"/>
                </a:p>
              </p:txBody>
            </p:sp>
            <p:sp>
              <p:nvSpPr>
                <p:cNvPr id="47137" name="Rectangle 33"/>
                <p:cNvSpPr>
                  <a:spLocks noChangeArrowheads="1"/>
                </p:cNvSpPr>
                <p:nvPr/>
              </p:nvSpPr>
              <p:spPr bwMode="auto">
                <a:xfrm>
                  <a:off x="2992" y="2225"/>
                  <a:ext cx="2632" cy="2703"/>
                </a:xfrm>
                <a:prstGeom prst="rect">
                  <a:avLst/>
                </a:prstGeom>
                <a:noFill/>
                <a:ln w="7">
                  <a:solidFill>
                    <a:srgbClr val="A0A0A0"/>
                  </a:solidFill>
                  <a:miter lim="800000"/>
                  <a:headEnd/>
                  <a:tailEnd/>
                </a:ln>
                <a:effectLst/>
              </p:spPr>
              <p:txBody>
                <a:bodyPr/>
                <a:lstStyle/>
                <a:p>
                  <a:endParaRPr lang="en-US"/>
                </a:p>
              </p:txBody>
            </p:sp>
          </p:grpSp>
          <p:grpSp>
            <p:nvGrpSpPr>
              <p:cNvPr id="14" name="Group 34"/>
              <p:cNvGrpSpPr>
                <a:grpSpLocks/>
              </p:cNvGrpSpPr>
              <p:nvPr/>
            </p:nvGrpSpPr>
            <p:grpSpPr bwMode="auto">
              <a:xfrm>
                <a:off x="5624" y="2225"/>
                <a:ext cx="462" cy="2703"/>
                <a:chOff x="5624" y="2225"/>
                <a:chExt cx="462" cy="2703"/>
              </a:xfrm>
            </p:grpSpPr>
            <p:sp>
              <p:nvSpPr>
                <p:cNvPr id="47139" name="Rectangle 35"/>
                <p:cNvSpPr>
                  <a:spLocks noChangeArrowheads="1"/>
                </p:cNvSpPr>
                <p:nvPr/>
              </p:nvSpPr>
              <p:spPr bwMode="auto">
                <a:xfrm>
                  <a:off x="5667" y="2225"/>
                  <a:ext cx="376" cy="2703"/>
                </a:xfrm>
                <a:prstGeom prst="rect">
                  <a:avLst/>
                </a:prstGeom>
                <a:noFill/>
                <a:ln w="9525">
                  <a:noFill/>
                  <a:miter lim="800000"/>
                  <a:headEnd/>
                  <a:tailEnd/>
                </a:ln>
                <a:effectLst/>
              </p:spPr>
              <p:txBody>
                <a:bodyPr/>
                <a:lstStyle/>
                <a:p>
                  <a:pPr eaLnBrk="0" hangingPunct="0"/>
                  <a:r>
                    <a:rPr lang="en-US" sz="1200">
                      <a:latin typeface="Tahoma" charset="0"/>
                    </a:rPr>
                    <a:t> </a:t>
                  </a:r>
                </a:p>
                <a:p>
                  <a:pPr eaLnBrk="0" hangingPunct="0"/>
                  <a:endParaRPr lang="en-US"/>
                </a:p>
              </p:txBody>
            </p:sp>
            <p:sp>
              <p:nvSpPr>
                <p:cNvPr id="47140" name="Rectangle 36"/>
                <p:cNvSpPr>
                  <a:spLocks noChangeArrowheads="1"/>
                </p:cNvSpPr>
                <p:nvPr/>
              </p:nvSpPr>
              <p:spPr bwMode="auto">
                <a:xfrm>
                  <a:off x="5624" y="2225"/>
                  <a:ext cx="462" cy="2703"/>
                </a:xfrm>
                <a:prstGeom prst="rect">
                  <a:avLst/>
                </a:prstGeom>
                <a:noFill/>
                <a:ln w="7">
                  <a:solidFill>
                    <a:srgbClr val="A0A0A0"/>
                  </a:solidFill>
                  <a:miter lim="800000"/>
                  <a:headEnd/>
                  <a:tailEnd/>
                </a:ln>
                <a:effectLst/>
              </p:spPr>
              <p:txBody>
                <a:bodyPr/>
                <a:lstStyle/>
                <a:p>
                  <a:endParaRPr lang="en-US"/>
                </a:p>
              </p:txBody>
            </p:sp>
          </p:grpSp>
        </p:grpSp>
        <p:sp>
          <p:nvSpPr>
            <p:cNvPr id="47141" name="Rectangle 37"/>
            <p:cNvSpPr>
              <a:spLocks noChangeArrowheads="1"/>
            </p:cNvSpPr>
            <p:nvPr/>
          </p:nvSpPr>
          <p:spPr bwMode="auto">
            <a:xfrm>
              <a:off x="-3" y="-3"/>
              <a:ext cx="6092" cy="4934"/>
            </a:xfrm>
            <a:prstGeom prst="rect">
              <a:avLst/>
            </a:prstGeom>
            <a:noFill/>
            <a:ln w="11112">
              <a:solidFill>
                <a:srgbClr val="A0A0A0"/>
              </a:solidFill>
              <a:miter lim="800000"/>
              <a:headEnd/>
              <a:tailEnd/>
            </a:ln>
            <a:effectLst/>
          </p:spPr>
          <p:txBody>
            <a:bodyPr/>
            <a:lstStyle/>
            <a:p>
              <a:endParaRPr lang="en-US"/>
            </a:p>
          </p:txBody>
        </p:sp>
      </p:gr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0"/>
            <a:ext cx="7772400" cy="1143000"/>
          </a:xfrm>
        </p:spPr>
        <p:txBody>
          <a:bodyPr/>
          <a:lstStyle/>
          <a:p>
            <a:r>
              <a:rPr lang="en-US" b="1">
                <a:solidFill>
                  <a:schemeClr val="tx1"/>
                </a:solidFill>
              </a:rPr>
              <a:t>Learning Outcomes for American Government 1-2</a:t>
            </a:r>
          </a:p>
        </p:txBody>
      </p:sp>
      <p:sp>
        <p:nvSpPr>
          <p:cNvPr id="49155" name="Rectangle 3"/>
          <p:cNvSpPr>
            <a:spLocks noGrp="1" noChangeArrowheads="1"/>
          </p:cNvSpPr>
          <p:nvPr>
            <p:ph type="body" idx="1"/>
          </p:nvPr>
        </p:nvSpPr>
        <p:spPr>
          <a:xfrm>
            <a:off x="0" y="1371600"/>
            <a:ext cx="9372600" cy="4813625"/>
          </a:xfrm>
        </p:spPr>
        <p:txBody>
          <a:bodyPr/>
          <a:lstStyle/>
          <a:p>
            <a:pPr>
              <a:lnSpc>
                <a:spcPct val="90000"/>
              </a:lnSpc>
            </a:pPr>
            <a:r>
              <a:rPr lang="en-US" dirty="0">
                <a:latin typeface="Arial" charset="0"/>
              </a:rPr>
              <a:t>Unit 5 – State and Local</a:t>
            </a:r>
          </a:p>
          <a:p>
            <a:pPr>
              <a:lnSpc>
                <a:spcPct val="90000"/>
              </a:lnSpc>
              <a:buFont typeface="Wingdings" pitchFamily="2" charset="2"/>
              <a:buNone/>
            </a:pPr>
            <a:r>
              <a:rPr lang="en-US" sz="2000" dirty="0">
                <a:latin typeface="Arial" charset="0"/>
              </a:rPr>
              <a:t>71. A good citizen is someone who votes, pays taxes, and obeys the laws.</a:t>
            </a:r>
          </a:p>
          <a:p>
            <a:pPr>
              <a:lnSpc>
                <a:spcPct val="90000"/>
              </a:lnSpc>
              <a:buFont typeface="Wingdings" pitchFamily="2" charset="2"/>
              <a:buNone/>
            </a:pPr>
            <a:r>
              <a:rPr lang="en-US" sz="2000" dirty="0">
                <a:latin typeface="Arial" charset="0"/>
              </a:rPr>
              <a:t>72. Communities benefit from services provided by philanthropic organizations, local business, and community members.</a:t>
            </a:r>
          </a:p>
          <a:p>
            <a:pPr>
              <a:lnSpc>
                <a:spcPct val="90000"/>
              </a:lnSpc>
              <a:buFont typeface="Wingdings" pitchFamily="2" charset="2"/>
              <a:buNone/>
            </a:pPr>
            <a:r>
              <a:rPr lang="en-US" sz="2000" dirty="0">
                <a:latin typeface="Arial" charset="0"/>
              </a:rPr>
              <a:t>73. State and local governments provide services that promote safety and education, as well as, recreational opportunities.</a:t>
            </a:r>
          </a:p>
          <a:p>
            <a:pPr>
              <a:lnSpc>
                <a:spcPct val="90000"/>
              </a:lnSpc>
              <a:buFont typeface="Wingdings" pitchFamily="2" charset="2"/>
              <a:buNone/>
            </a:pPr>
            <a:r>
              <a:rPr lang="en-US" sz="2000" dirty="0"/>
              <a:t>74. </a:t>
            </a:r>
            <a:r>
              <a:rPr lang="en-US" sz="2000" dirty="0">
                <a:latin typeface="Arial" charset="0"/>
              </a:rPr>
              <a:t>State and local governments receive revenues from various taxes, fees, levies, and the passage of bonds.</a:t>
            </a:r>
          </a:p>
          <a:p>
            <a:pPr>
              <a:lnSpc>
                <a:spcPct val="90000"/>
              </a:lnSpc>
              <a:buFont typeface="Wingdings" pitchFamily="2" charset="2"/>
              <a:buNone/>
            </a:pPr>
            <a:r>
              <a:rPr lang="en-US" sz="2000" dirty="0"/>
              <a:t>75. </a:t>
            </a:r>
            <a:r>
              <a:rPr lang="en-US" sz="2000" dirty="0">
                <a:latin typeface="Arial" charset="0"/>
              </a:rPr>
              <a:t>The President, Vice President, Governor, Lieutenant Governor, mayor </a:t>
            </a:r>
            <a:r>
              <a:rPr lang="en-US" sz="2000" dirty="0" smtClean="0">
                <a:latin typeface="Arial" charset="0"/>
              </a:rPr>
              <a:t>of Burns, </a:t>
            </a:r>
            <a:r>
              <a:rPr lang="en-US" sz="2000" dirty="0">
                <a:latin typeface="Arial" charset="0"/>
              </a:rPr>
              <a:t>mayor </a:t>
            </a:r>
            <a:r>
              <a:rPr lang="en-US" sz="2000" dirty="0" smtClean="0">
                <a:latin typeface="Arial" charset="0"/>
              </a:rPr>
              <a:t>of Hines, </a:t>
            </a:r>
            <a:r>
              <a:rPr lang="en-US" sz="2000" dirty="0">
                <a:latin typeface="Arial" charset="0"/>
              </a:rPr>
              <a:t>and </a:t>
            </a:r>
            <a:r>
              <a:rPr lang="en-US" sz="2000" dirty="0" smtClean="0">
                <a:latin typeface="Arial" charset="0"/>
              </a:rPr>
              <a:t>Oregon </a:t>
            </a:r>
            <a:r>
              <a:rPr lang="en-US" sz="2000" dirty="0">
                <a:latin typeface="Arial" charset="0"/>
              </a:rPr>
              <a:t>Congressional delegation are _____________ .</a:t>
            </a:r>
          </a:p>
          <a:p>
            <a:pPr>
              <a:lnSpc>
                <a:spcPct val="90000"/>
              </a:lnSpc>
              <a:buFont typeface="Wingdings" pitchFamily="2" charset="2"/>
              <a:buNone/>
            </a:pPr>
            <a:r>
              <a:rPr lang="en-US" sz="2000" dirty="0"/>
              <a:t>76. </a:t>
            </a:r>
            <a:r>
              <a:rPr lang="en-US" sz="2000" dirty="0">
                <a:latin typeface="Arial" charset="0"/>
              </a:rPr>
              <a:t>Small groups and individuals can demonstrate more power in local governments.</a:t>
            </a:r>
          </a:p>
          <a:p>
            <a:pPr>
              <a:lnSpc>
                <a:spcPct val="90000"/>
              </a:lnSpc>
              <a:buFont typeface="Wingdings" pitchFamily="2" charset="2"/>
              <a:buNone/>
            </a:pPr>
            <a:r>
              <a:rPr lang="en-US" sz="2000" dirty="0"/>
              <a:t>77. </a:t>
            </a:r>
            <a:r>
              <a:rPr lang="en-US" sz="2000" dirty="0">
                <a:latin typeface="Arial" charset="0"/>
              </a:rPr>
              <a:t>Native Americans have sovereign rights in </a:t>
            </a:r>
            <a:r>
              <a:rPr lang="en-US" sz="2000" dirty="0" smtClean="0">
                <a:latin typeface="Arial" charset="0"/>
              </a:rPr>
              <a:t>Oregon </a:t>
            </a:r>
            <a:r>
              <a:rPr lang="en-US" sz="2000" dirty="0">
                <a:latin typeface="Arial" charset="0"/>
              </a:rPr>
              <a:t>and other states.</a:t>
            </a:r>
          </a:p>
          <a:p>
            <a:pPr>
              <a:lnSpc>
                <a:spcPct val="90000"/>
              </a:lnSpc>
              <a:buFont typeface="Wingdings" pitchFamily="2" charset="2"/>
              <a:buNone/>
            </a:pPr>
            <a:r>
              <a:rPr lang="en-US" sz="2000" dirty="0"/>
              <a:t>78. </a:t>
            </a:r>
            <a:r>
              <a:rPr lang="en-US" sz="2000" dirty="0">
                <a:latin typeface="Arial" charset="0"/>
              </a:rPr>
              <a:t>Federalism exists when there is a strong national government that directs local governments.</a:t>
            </a:r>
            <a:endParaRPr lang="en-US"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Random Quizzing</a:t>
            </a:r>
          </a:p>
        </p:txBody>
      </p:sp>
      <p:sp>
        <p:nvSpPr>
          <p:cNvPr id="15363" name="Rectangle 3"/>
          <p:cNvSpPr>
            <a:spLocks noGrp="1" noChangeArrowheads="1"/>
          </p:cNvSpPr>
          <p:nvPr>
            <p:ph type="body" idx="1"/>
          </p:nvPr>
        </p:nvSpPr>
        <p:spPr>
          <a:xfrm>
            <a:off x="381000" y="1412875"/>
            <a:ext cx="8382000" cy="2068259"/>
          </a:xfrm>
        </p:spPr>
        <p:txBody>
          <a:bodyPr/>
          <a:lstStyle/>
          <a:p>
            <a:r>
              <a:rPr lang="en-US" dirty="0"/>
              <a:t>Take quiz</a:t>
            </a:r>
          </a:p>
          <a:p>
            <a:r>
              <a:rPr lang="en-US" dirty="0"/>
              <a:t>Graph results individually</a:t>
            </a:r>
          </a:p>
          <a:p>
            <a:r>
              <a:rPr lang="en-US" dirty="0"/>
              <a:t>Graph results of </a:t>
            </a:r>
            <a:r>
              <a:rPr lang="en-US" dirty="0" smtClean="0"/>
              <a:t>table/room</a:t>
            </a:r>
            <a:endParaRPr lang="en-US" dirty="0"/>
          </a:p>
          <a:p>
            <a:r>
              <a:rPr lang="en-US" dirty="0"/>
              <a:t>Discuss theory and process</a:t>
            </a:r>
          </a:p>
        </p:txBody>
      </p:sp>
      <p:pic>
        <p:nvPicPr>
          <p:cNvPr id="9218" name="Picture 2" descr="http://upload.wikimedia.org/wikipedia/commons/9/91/Bush_disapproval_ratings_line_graph.png"/>
          <p:cNvPicPr>
            <a:picLocks noChangeAspect="1" noChangeArrowheads="1"/>
          </p:cNvPicPr>
          <p:nvPr/>
        </p:nvPicPr>
        <p:blipFill>
          <a:blip r:embed="rId3" cstate="print"/>
          <a:srcRect/>
          <a:stretch>
            <a:fillRect/>
          </a:stretch>
        </p:blipFill>
        <p:spPr bwMode="auto">
          <a:xfrm>
            <a:off x="4191000" y="3581400"/>
            <a:ext cx="3679825" cy="2587627"/>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412875"/>
            <a:ext cx="8382000" cy="443198"/>
          </a:xfrm>
        </p:spPr>
        <p:txBody>
          <a:bodyPr/>
          <a:lstStyle/>
          <a:p>
            <a:r>
              <a:rPr lang="en-US" dirty="0" smtClean="0"/>
              <a:t> </a:t>
            </a:r>
            <a:r>
              <a:rPr lang="en-US" dirty="0" smtClean="0">
                <a:hlinkClick r:id="rId2"/>
              </a:rPr>
              <a:t>L to J process video</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0"/>
            <a:ext cx="9144000" cy="6683375"/>
          </a:xfrm>
          <a:prstGeom prst="rect">
            <a:avLst/>
          </a:prstGeom>
          <a:noFill/>
          <a:ln w="9525">
            <a:noFill/>
            <a:miter lim="800000"/>
            <a:headEnd/>
            <a:tailEnd/>
          </a:ln>
          <a:effectLst/>
        </p:spPr>
        <p:txBody>
          <a:bodyPr>
            <a:spAutoFit/>
          </a:bodyPr>
          <a:lstStyle/>
          <a:p>
            <a:pPr eaLnBrk="0" hangingPunct="0"/>
            <a:r>
              <a:rPr lang="en-US" sz="3600">
                <a:latin typeface="Comic Sans MS" pitchFamily="66" charset="0"/>
              </a:rPr>
              <a:t>Name ________ period ____ Date____</a:t>
            </a:r>
          </a:p>
          <a:p>
            <a:pPr eaLnBrk="0" hangingPunct="0"/>
            <a:endParaRPr lang="en-US" sz="3600">
              <a:latin typeface="Comic Sans MS" pitchFamily="66" charset="0"/>
            </a:endParaRPr>
          </a:p>
          <a:p>
            <a:pPr algn="ctr" eaLnBrk="0" hangingPunct="0"/>
            <a:r>
              <a:rPr lang="en-US" sz="3600">
                <a:latin typeface="Comic Sans MS" pitchFamily="66" charset="0"/>
              </a:rPr>
              <a:t>Chapter 3 – The Constitution</a:t>
            </a:r>
          </a:p>
          <a:p>
            <a:pPr eaLnBrk="0" hangingPunct="0"/>
            <a:endParaRPr lang="en-US" sz="3600">
              <a:latin typeface="Comic Sans MS" pitchFamily="66" charset="0"/>
            </a:endParaRPr>
          </a:p>
          <a:p>
            <a:pPr eaLnBrk="0" hangingPunct="0"/>
            <a:r>
              <a:rPr lang="en-US" sz="3600">
                <a:latin typeface="Comic Sans MS" pitchFamily="66" charset="0"/>
              </a:rPr>
              <a:t>This assignment reinforces learning outcomes </a:t>
            </a:r>
            <a:r>
              <a:rPr lang="en-US" sz="3600">
                <a:solidFill>
                  <a:srgbClr val="FF3300"/>
                </a:solidFill>
                <a:latin typeface="Comic Sans MS" pitchFamily="66" charset="0"/>
              </a:rPr>
              <a:t>8, 11, 12, 14, 15, 16, 28, 29, 30, 31, &amp;32.</a:t>
            </a:r>
            <a:r>
              <a:rPr lang="en-US" sz="3600">
                <a:latin typeface="Comic Sans MS" pitchFamily="66" charset="0"/>
              </a:rPr>
              <a:t>  This assignment reinforces the following learning outcomes:  </a:t>
            </a:r>
            <a:r>
              <a:rPr lang="en-US" sz="3600">
                <a:solidFill>
                  <a:srgbClr val="0000FF"/>
                </a:solidFill>
                <a:latin typeface="Comic Sans MS" pitchFamily="66" charset="0"/>
              </a:rPr>
              <a:t>Heritage influences political identity, the principals of government reflect the values of society, and democracy evolves from the theories of political philosophers</a:t>
            </a:r>
            <a:r>
              <a:rPr lang="en-US" sz="3600">
                <a:latin typeface="Comic Sans MS" pitchFamily="66" charset="0"/>
              </a:rPr>
              <a:t>.</a:t>
            </a:r>
            <a:endParaRPr 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Learning Outcomes</a:t>
            </a:r>
          </a:p>
        </p:txBody>
      </p:sp>
      <p:sp>
        <p:nvSpPr>
          <p:cNvPr id="80900" name="Rectangle 4"/>
          <p:cNvSpPr>
            <a:spLocks noGrp="1" noChangeArrowheads="1"/>
          </p:cNvSpPr>
          <p:nvPr>
            <p:ph type="body" sz="half" idx="2"/>
          </p:nvPr>
        </p:nvSpPr>
        <p:spPr>
          <a:xfrm>
            <a:off x="457200" y="1905000"/>
            <a:ext cx="5867400" cy="4953000"/>
          </a:xfrm>
        </p:spPr>
        <p:txBody>
          <a:bodyPr/>
          <a:lstStyle/>
          <a:p>
            <a:r>
              <a:rPr lang="en-US" sz="2800"/>
              <a:t>Use your resources</a:t>
            </a:r>
          </a:p>
          <a:p>
            <a:r>
              <a:rPr lang="en-US" sz="2800"/>
              <a:t>Write it as fact.</a:t>
            </a:r>
          </a:p>
          <a:p>
            <a:r>
              <a:rPr lang="en-US" sz="2800"/>
              <a:t>Don’t double up.</a:t>
            </a:r>
          </a:p>
          <a:p>
            <a:r>
              <a:rPr lang="en-US" sz="2800"/>
              <a:t>Is it essential?</a:t>
            </a:r>
          </a:p>
          <a:p>
            <a:r>
              <a:rPr lang="en-US" sz="2800"/>
              <a:t>Does it help get to the core standards?</a:t>
            </a:r>
          </a:p>
          <a:p>
            <a:r>
              <a:rPr lang="en-US" sz="2800"/>
              <a:t>What can I ask to see if they know it?</a:t>
            </a:r>
          </a:p>
          <a:p>
            <a:r>
              <a:rPr lang="en-US" sz="2800"/>
              <a:t>What can I ask to see if they can use it?</a:t>
            </a:r>
          </a:p>
        </p:txBody>
      </p:sp>
      <p:pic>
        <p:nvPicPr>
          <p:cNvPr id="80901" name="Picture 5" descr="bd04969_"/>
          <p:cNvPicPr>
            <a:picLocks noGrp="1" noChangeAspect="1" noChangeArrowheads="1"/>
          </p:cNvPicPr>
          <p:nvPr>
            <p:ph type="clipArt" sz="half" idx="1"/>
          </p:nvPr>
        </p:nvPicPr>
        <p:blipFill>
          <a:blip r:embed="rId3" cstate="print"/>
          <a:srcRect/>
          <a:stretch>
            <a:fillRect/>
          </a:stretch>
        </p:blipFill>
        <p:spPr>
          <a:xfrm>
            <a:off x="5562600" y="1066800"/>
            <a:ext cx="3063875" cy="2833688"/>
          </a:xfr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47897"/>
          </a:xfrm>
        </p:spPr>
        <p:txBody>
          <a:bodyPr/>
          <a:lstStyle/>
          <a:p>
            <a:r>
              <a:rPr lang="en-US" sz="5400" dirty="0" smtClean="0"/>
              <a:t>Where can you use this?</a:t>
            </a:r>
            <a:endParaRPr lang="en-US" sz="5400" dirty="0"/>
          </a:p>
        </p:txBody>
      </p:sp>
      <p:sp>
        <p:nvSpPr>
          <p:cNvPr id="4" name="Text Placeholder 3"/>
          <p:cNvSpPr>
            <a:spLocks noGrp="1"/>
          </p:cNvSpPr>
          <p:nvPr>
            <p:ph type="body" sz="half" idx="2"/>
          </p:nvPr>
        </p:nvSpPr>
        <p:spPr>
          <a:xfrm>
            <a:off x="5181600" y="1981200"/>
            <a:ext cx="3276600" cy="4235006"/>
          </a:xfrm>
        </p:spPr>
        <p:txBody>
          <a:bodyPr/>
          <a:lstStyle/>
          <a:p>
            <a:r>
              <a:rPr lang="en-US" dirty="0" smtClean="0"/>
              <a:t>K-12</a:t>
            </a:r>
          </a:p>
          <a:p>
            <a:pPr lvl="1"/>
            <a:r>
              <a:rPr lang="en-US" dirty="0" smtClean="0"/>
              <a:t>Secondary</a:t>
            </a:r>
          </a:p>
          <a:p>
            <a:pPr lvl="1"/>
            <a:r>
              <a:rPr lang="en-US" dirty="0" smtClean="0"/>
              <a:t>Elementary</a:t>
            </a:r>
          </a:p>
          <a:p>
            <a:pPr lvl="2"/>
            <a:r>
              <a:rPr lang="en-US" dirty="0" err="1" smtClean="0"/>
              <a:t>Vocab</a:t>
            </a:r>
            <a:endParaRPr lang="en-US" dirty="0" smtClean="0"/>
          </a:p>
          <a:p>
            <a:pPr lvl="2"/>
            <a:r>
              <a:rPr lang="en-US" dirty="0" smtClean="0"/>
              <a:t>SS</a:t>
            </a:r>
          </a:p>
          <a:p>
            <a:pPr lvl="2"/>
            <a:r>
              <a:rPr lang="en-US" dirty="0" smtClean="0"/>
              <a:t>Science</a:t>
            </a:r>
          </a:p>
          <a:p>
            <a:pPr lvl="2"/>
            <a:r>
              <a:rPr lang="en-US" dirty="0" smtClean="0"/>
              <a:t>ELA</a:t>
            </a:r>
          </a:p>
          <a:p>
            <a:pPr lvl="2"/>
            <a:r>
              <a:rPr lang="en-US" dirty="0" smtClean="0"/>
              <a:t>Math</a:t>
            </a:r>
          </a:p>
          <a:p>
            <a:pPr lvl="2"/>
            <a:r>
              <a:rPr lang="en-US" dirty="0" smtClean="0"/>
              <a:t>Other</a:t>
            </a:r>
          </a:p>
          <a:p>
            <a:pPr lvl="2">
              <a:buNone/>
            </a:pPr>
            <a:endParaRPr lang="en-US" dirty="0"/>
          </a:p>
        </p:txBody>
      </p:sp>
      <p:sp>
        <p:nvSpPr>
          <p:cNvPr id="5" name="TextBox 4"/>
          <p:cNvSpPr txBox="1"/>
          <p:nvPr/>
        </p:nvSpPr>
        <p:spPr>
          <a:xfrm>
            <a:off x="533400" y="3962400"/>
            <a:ext cx="4114800" cy="2031325"/>
          </a:xfrm>
          <a:prstGeom prst="rect">
            <a:avLst/>
          </a:prstGeom>
          <a:noFill/>
        </p:spPr>
        <p:txBody>
          <a:bodyPr wrap="square" rtlCol="0">
            <a:spAutoFit/>
          </a:bodyPr>
          <a:lstStyle/>
          <a:p>
            <a:r>
              <a:rPr lang="en-US" dirty="0" smtClean="0"/>
              <a:t>Elementary Math Example:</a:t>
            </a:r>
          </a:p>
          <a:p>
            <a:endParaRPr lang="en-US" dirty="0" smtClean="0"/>
          </a:p>
          <a:p>
            <a:r>
              <a:rPr lang="en-US" dirty="0" smtClean="0"/>
              <a:t>Candy </a:t>
            </a:r>
            <a:r>
              <a:rPr lang="en-US" dirty="0" smtClean="0"/>
              <a:t>bars sell for $0.25 each or a package of 12 for $3.50.  If I want to buy 24 of them for Halloween, would it be cheaper to buy them individually or by the package?</a:t>
            </a:r>
            <a:endParaRPr lang="en-US" dirty="0" smtClean="0"/>
          </a:p>
        </p:txBody>
      </p:sp>
      <p:sp>
        <p:nvSpPr>
          <p:cNvPr id="6" name="Rectangle 5"/>
          <p:cNvSpPr/>
          <p:nvPr/>
        </p:nvSpPr>
        <p:spPr>
          <a:xfrm>
            <a:off x="0" y="2362200"/>
            <a:ext cx="5257800" cy="646331"/>
          </a:xfrm>
          <a:prstGeom prst="rect">
            <a:avLst/>
          </a:prstGeom>
        </p:spPr>
        <p:txBody>
          <a:bodyPr wrap="square">
            <a:spAutoFit/>
          </a:bodyPr>
          <a:lstStyle/>
          <a:p>
            <a:r>
              <a:rPr lang="en-US" sz="3600" dirty="0" smtClean="0">
                <a:hlinkClick r:id="rId2"/>
              </a:rPr>
              <a:t>http://ltojconsulting.com/</a:t>
            </a:r>
            <a:endParaRPr lang="en-U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lipArt Placeholder 2"/>
          <p:cNvSpPr>
            <a:spLocks noGrp="1"/>
          </p:cNvSpPr>
          <p:nvPr>
            <p:ph type="clipArt" sz="half" idx="1"/>
          </p:nvPr>
        </p:nvSpPr>
        <p:spPr/>
      </p:sp>
      <p:sp>
        <p:nvSpPr>
          <p:cNvPr id="4" name="Text Placeholder 3"/>
          <p:cNvSpPr>
            <a:spLocks noGrp="1"/>
          </p:cNvSpPr>
          <p:nvPr>
            <p:ph type="body" sz="half" idx="2"/>
          </p:nvPr>
        </p:nvSpPr>
        <p:spPr/>
        <p:txBody>
          <a:bodyPr/>
          <a:lstStyle/>
          <a:p>
            <a:endParaRPr lang="en-US"/>
          </a:p>
        </p:txBody>
      </p:sp>
      <p:pic>
        <p:nvPicPr>
          <p:cNvPr id="72706" name="Picture 2"/>
          <p:cNvPicPr>
            <a:picLocks noChangeAspect="1" noChangeArrowheads="1"/>
          </p:cNvPicPr>
          <p:nvPr/>
        </p:nvPicPr>
        <p:blipFill>
          <a:blip r:embed="rId2" cstate="print"/>
          <a:srcRect/>
          <a:stretch>
            <a:fillRect/>
          </a:stretch>
        </p:blipFill>
        <p:spPr bwMode="auto">
          <a:xfrm>
            <a:off x="14288" y="9525"/>
            <a:ext cx="9115425" cy="68389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64797"/>
          </a:xfrm>
        </p:spPr>
        <p:txBody>
          <a:bodyPr/>
          <a:lstStyle/>
          <a:p>
            <a:pPr algn="ctr"/>
            <a:r>
              <a:rPr lang="en-US" dirty="0" smtClean="0"/>
              <a:t>Lessons Learned</a:t>
            </a:r>
            <a:endParaRPr lang="en-US" dirty="0"/>
          </a:p>
        </p:txBody>
      </p:sp>
      <p:sp>
        <p:nvSpPr>
          <p:cNvPr id="3" name="Text Placeholder 2"/>
          <p:cNvSpPr>
            <a:spLocks noGrp="1"/>
          </p:cNvSpPr>
          <p:nvPr>
            <p:ph type="body" sz="quarter" idx="10"/>
          </p:nvPr>
        </p:nvSpPr>
        <p:spPr>
          <a:xfrm>
            <a:off x="381000" y="1524000"/>
            <a:ext cx="8382000" cy="6746462"/>
          </a:xfrm>
        </p:spPr>
        <p:txBody>
          <a:bodyPr/>
          <a:lstStyle/>
          <a:p>
            <a:r>
              <a:rPr lang="en-US" dirty="0" smtClean="0"/>
              <a:t>Leadership is consistent and year round.</a:t>
            </a:r>
          </a:p>
          <a:p>
            <a:r>
              <a:rPr lang="en-US" dirty="0" smtClean="0"/>
              <a:t>FOCUS</a:t>
            </a:r>
            <a:r>
              <a:rPr lang="en-US" dirty="0" smtClean="0"/>
              <a:t>!!!—Pick your top things to change and go after them like your hair is on fire!!!</a:t>
            </a:r>
          </a:p>
          <a:p>
            <a:r>
              <a:rPr lang="en-US" dirty="0" smtClean="0"/>
              <a:t>Data doesn’t lie…use it</a:t>
            </a:r>
          </a:p>
          <a:p>
            <a:r>
              <a:rPr lang="en-US" dirty="0" smtClean="0"/>
              <a:t>Non-negotiable list</a:t>
            </a:r>
          </a:p>
          <a:p>
            <a:r>
              <a:rPr lang="en-US" dirty="0" smtClean="0"/>
              <a:t>Build a team….Good things happen to good people</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body" sz="half" idx="2"/>
          </p:nvPr>
        </p:nvSpPr>
        <p:spPr>
          <a:xfrm>
            <a:off x="4648200" y="914400"/>
            <a:ext cx="3810000" cy="5181600"/>
          </a:xfrm>
        </p:spPr>
        <p:txBody>
          <a:bodyPr/>
          <a:lstStyle/>
          <a:p>
            <a:r>
              <a:rPr lang="en-US" sz="4000">
                <a:cs typeface="Times New Roman" pitchFamily="18" charset="0"/>
              </a:rPr>
              <a:t>What do you call businesses with few owners that usually share responsibilities to match their strengths?</a:t>
            </a:r>
            <a:r>
              <a:rPr lang="en-US" sz="4000"/>
              <a:t> </a:t>
            </a:r>
            <a:endParaRPr lang="en-US" sz="2800"/>
          </a:p>
        </p:txBody>
      </p:sp>
      <p:pic>
        <p:nvPicPr>
          <p:cNvPr id="16387" name="Picture 3" descr="ship-stealth-bg"/>
          <p:cNvPicPr>
            <a:picLocks noChangeAspect="1" noChangeArrowheads="1"/>
          </p:cNvPicPr>
          <p:nvPr/>
        </p:nvPicPr>
        <p:blipFill>
          <a:blip r:embed="rId2" cstate="print"/>
          <a:srcRect/>
          <a:stretch>
            <a:fillRect/>
          </a:stretch>
        </p:blipFill>
        <p:spPr bwMode="auto">
          <a:xfrm>
            <a:off x="838200" y="3810000"/>
            <a:ext cx="3048000" cy="2438400"/>
          </a:xfrm>
          <a:prstGeom prst="rect">
            <a:avLst/>
          </a:prstGeom>
          <a:noFill/>
        </p:spPr>
      </p:pic>
      <p:pic>
        <p:nvPicPr>
          <p:cNvPr id="16388" name="Picture 4" descr="parts-bi-parts-5"/>
          <p:cNvPicPr>
            <a:picLocks noChangeAspect="1" noChangeArrowheads="1"/>
          </p:cNvPicPr>
          <p:nvPr/>
        </p:nvPicPr>
        <p:blipFill>
          <a:blip r:embed="rId3" cstate="print"/>
          <a:srcRect/>
          <a:stretch>
            <a:fillRect/>
          </a:stretch>
        </p:blipFill>
        <p:spPr bwMode="auto">
          <a:xfrm>
            <a:off x="304800" y="1905000"/>
            <a:ext cx="4046538" cy="2320925"/>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3600"/>
            <a:ext cx="7043208" cy="1523494"/>
          </a:xfrm>
        </p:spPr>
        <p:txBody>
          <a:bodyPr/>
          <a:lstStyle/>
          <a:p>
            <a:pPr algn="ctr"/>
            <a:r>
              <a:rPr lang="en-US" b="1" dirty="0" smtClean="0"/>
              <a:t>TELL ME AGAIN HOW LUCKY I AM TO BE A PRINCIPAL...</a:t>
            </a:r>
            <a:br>
              <a:rPr lang="en-US" b="1" dirty="0" smtClean="0"/>
            </a:br>
            <a:r>
              <a:rPr lang="en-US" dirty="0" smtClean="0"/>
              <a:t>    I keep forgetting!</a:t>
            </a:r>
            <a:br>
              <a:rPr lang="en-US" dirty="0" smtClean="0"/>
            </a:br>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body" sz="half" idx="2"/>
          </p:nvPr>
        </p:nvSpPr>
        <p:spPr>
          <a:xfrm>
            <a:off x="4648200" y="762000"/>
            <a:ext cx="3810000" cy="5334000"/>
          </a:xfrm>
        </p:spPr>
        <p:txBody>
          <a:bodyPr/>
          <a:lstStyle/>
          <a:p>
            <a:r>
              <a:rPr lang="en-US" sz="4000">
                <a:cs typeface="Times New Roman" pitchFamily="18" charset="0"/>
              </a:rPr>
              <a:t>What do you call it when increased inputs do not lead to increased productivity?</a:t>
            </a:r>
            <a:r>
              <a:rPr lang="en-US" sz="2800"/>
              <a:t> </a:t>
            </a:r>
          </a:p>
        </p:txBody>
      </p:sp>
      <p:pic>
        <p:nvPicPr>
          <p:cNvPr id="18435" name="Picture 3" descr="bd05457_"/>
          <p:cNvPicPr>
            <a:picLocks noGrp="1" noChangeAspect="1" noChangeArrowheads="1"/>
          </p:cNvPicPr>
          <p:nvPr>
            <p:ph type="clipArt" sz="half" idx="1"/>
          </p:nvPr>
        </p:nvPicPr>
        <p:blipFill>
          <a:blip r:embed="rId2" cstate="print"/>
          <a:srcRect/>
          <a:stretch>
            <a:fillRect/>
          </a:stretch>
        </p:blipFill>
        <p:spPr>
          <a:xfrm>
            <a:off x="152400" y="76200"/>
            <a:ext cx="2628900" cy="4114800"/>
          </a:xfrm>
        </p:spPr>
      </p:pic>
      <p:pic>
        <p:nvPicPr>
          <p:cNvPr id="18436" name="Picture 4" descr="bd06018_"/>
          <p:cNvPicPr>
            <a:picLocks noChangeAspect="1" noChangeArrowheads="1"/>
          </p:cNvPicPr>
          <p:nvPr/>
        </p:nvPicPr>
        <p:blipFill>
          <a:blip r:embed="rId3" cstate="print"/>
          <a:srcRect/>
          <a:stretch>
            <a:fillRect/>
          </a:stretch>
        </p:blipFill>
        <p:spPr bwMode="auto">
          <a:xfrm>
            <a:off x="2590800" y="3657600"/>
            <a:ext cx="2336800" cy="2881313"/>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ANSWERS</a:t>
            </a:r>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body" sz="half" idx="2"/>
          </p:nvPr>
        </p:nvSpPr>
        <p:spPr/>
        <p:txBody>
          <a:bodyPr/>
          <a:lstStyle/>
          <a:p>
            <a:r>
              <a:rPr lang="en-US" sz="4000"/>
              <a:t>89.  A budget </a:t>
            </a:r>
            <a:r>
              <a:rPr lang="en-US" sz="4000">
                <a:solidFill>
                  <a:srgbClr val="FF3300"/>
                </a:solidFill>
              </a:rPr>
              <a:t>deficit</a:t>
            </a:r>
            <a:r>
              <a:rPr lang="en-US" sz="4000"/>
              <a:t> occurs in years when expenditures exceed revenues.</a:t>
            </a:r>
          </a:p>
        </p:txBody>
      </p:sp>
      <p:pic>
        <p:nvPicPr>
          <p:cNvPr id="13315" name="Picture 3" descr="in00400_"/>
          <p:cNvPicPr>
            <a:picLocks noChangeAspect="1" noChangeArrowheads="1"/>
          </p:cNvPicPr>
          <p:nvPr/>
        </p:nvPicPr>
        <p:blipFill>
          <a:blip r:embed="rId2" cstate="print"/>
          <a:srcRect/>
          <a:stretch>
            <a:fillRect/>
          </a:stretch>
        </p:blipFill>
        <p:spPr bwMode="auto">
          <a:xfrm>
            <a:off x="685800" y="609600"/>
            <a:ext cx="2312988" cy="2819400"/>
          </a:xfrm>
          <a:prstGeom prst="rect">
            <a:avLst/>
          </a:prstGeom>
          <a:noFill/>
        </p:spPr>
      </p:pic>
      <p:pic>
        <p:nvPicPr>
          <p:cNvPr id="13316" name="Picture 4" descr="bd06530_"/>
          <p:cNvPicPr>
            <a:picLocks noChangeAspect="1" noChangeArrowheads="1"/>
          </p:cNvPicPr>
          <p:nvPr/>
        </p:nvPicPr>
        <p:blipFill>
          <a:blip r:embed="rId3" cstate="print"/>
          <a:srcRect/>
          <a:stretch>
            <a:fillRect/>
          </a:stretch>
        </p:blipFill>
        <p:spPr bwMode="auto">
          <a:xfrm>
            <a:off x="1600200" y="3276600"/>
            <a:ext cx="2800350" cy="2360613"/>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body" sz="half" idx="2"/>
          </p:nvPr>
        </p:nvSpPr>
        <p:spPr>
          <a:xfrm>
            <a:off x="4648200" y="914400"/>
            <a:ext cx="3810000" cy="5181600"/>
          </a:xfrm>
        </p:spPr>
        <p:txBody>
          <a:bodyPr/>
          <a:lstStyle/>
          <a:p>
            <a:pPr>
              <a:lnSpc>
                <a:spcPct val="90000"/>
              </a:lnSpc>
            </a:pPr>
            <a:r>
              <a:rPr lang="en-US" sz="4000">
                <a:cs typeface="Times New Roman" pitchFamily="18" charset="0"/>
              </a:rPr>
              <a:t>43. What do you call businesses with few owners that usually share responsibilities to match their strengths?</a:t>
            </a:r>
            <a:r>
              <a:rPr lang="en-US" sz="4000"/>
              <a:t> </a:t>
            </a:r>
          </a:p>
          <a:p>
            <a:pPr>
              <a:lnSpc>
                <a:spcPct val="90000"/>
              </a:lnSpc>
            </a:pPr>
            <a:r>
              <a:rPr lang="en-US" sz="4000">
                <a:solidFill>
                  <a:srgbClr val="FF3300"/>
                </a:solidFill>
              </a:rPr>
              <a:t>partnerships</a:t>
            </a:r>
            <a:endParaRPr lang="en-US" sz="2800"/>
          </a:p>
        </p:txBody>
      </p:sp>
      <p:pic>
        <p:nvPicPr>
          <p:cNvPr id="17411" name="Picture 3" descr="ship-stealth-bg"/>
          <p:cNvPicPr>
            <a:picLocks noChangeAspect="1" noChangeArrowheads="1"/>
          </p:cNvPicPr>
          <p:nvPr/>
        </p:nvPicPr>
        <p:blipFill>
          <a:blip r:embed="rId2" cstate="print"/>
          <a:srcRect/>
          <a:stretch>
            <a:fillRect/>
          </a:stretch>
        </p:blipFill>
        <p:spPr bwMode="auto">
          <a:xfrm>
            <a:off x="838200" y="3810000"/>
            <a:ext cx="3048000" cy="2438400"/>
          </a:xfrm>
          <a:prstGeom prst="rect">
            <a:avLst/>
          </a:prstGeom>
          <a:noFill/>
        </p:spPr>
      </p:pic>
      <p:pic>
        <p:nvPicPr>
          <p:cNvPr id="17412" name="Picture 4" descr="parts-bi-parts-5"/>
          <p:cNvPicPr>
            <a:picLocks noChangeAspect="1" noChangeArrowheads="1"/>
          </p:cNvPicPr>
          <p:nvPr/>
        </p:nvPicPr>
        <p:blipFill>
          <a:blip r:embed="rId3" cstate="print"/>
          <a:srcRect/>
          <a:stretch>
            <a:fillRect/>
          </a:stretch>
        </p:blipFill>
        <p:spPr bwMode="auto">
          <a:xfrm>
            <a:off x="304800" y="1905000"/>
            <a:ext cx="4046538" cy="2320925"/>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body" sz="half" idx="2"/>
          </p:nvPr>
        </p:nvSpPr>
        <p:spPr>
          <a:xfrm>
            <a:off x="4648200" y="762000"/>
            <a:ext cx="3810000" cy="5334000"/>
          </a:xfrm>
        </p:spPr>
        <p:txBody>
          <a:bodyPr/>
          <a:lstStyle/>
          <a:p>
            <a:pPr>
              <a:lnSpc>
                <a:spcPct val="90000"/>
              </a:lnSpc>
            </a:pPr>
            <a:r>
              <a:rPr lang="en-US" sz="4000">
                <a:cs typeface="Times New Roman" pitchFamily="18" charset="0"/>
              </a:rPr>
              <a:t>40. What do you call it when increased inputs do not lead to increased productivity?</a:t>
            </a:r>
            <a:r>
              <a:rPr lang="en-US" sz="2800"/>
              <a:t> </a:t>
            </a:r>
          </a:p>
          <a:p>
            <a:pPr>
              <a:lnSpc>
                <a:spcPct val="90000"/>
              </a:lnSpc>
            </a:pPr>
            <a:r>
              <a:rPr lang="en-US" sz="4000">
                <a:solidFill>
                  <a:srgbClr val="FF3300"/>
                </a:solidFill>
                <a:cs typeface="Times New Roman" pitchFamily="18" charset="0"/>
              </a:rPr>
              <a:t>Diminishing returns</a:t>
            </a:r>
            <a:r>
              <a:rPr lang="en-US" sz="2800">
                <a:solidFill>
                  <a:srgbClr val="FF3300"/>
                </a:solidFill>
              </a:rPr>
              <a:t> </a:t>
            </a:r>
          </a:p>
          <a:p>
            <a:pPr>
              <a:lnSpc>
                <a:spcPct val="90000"/>
              </a:lnSpc>
            </a:pPr>
            <a:endParaRPr lang="en-US" sz="2800"/>
          </a:p>
        </p:txBody>
      </p:sp>
      <p:pic>
        <p:nvPicPr>
          <p:cNvPr id="19459" name="Picture 3" descr="bd05457_"/>
          <p:cNvPicPr>
            <a:picLocks noGrp="1" noChangeAspect="1" noChangeArrowheads="1"/>
          </p:cNvPicPr>
          <p:nvPr>
            <p:ph type="clipArt" sz="half" idx="1"/>
          </p:nvPr>
        </p:nvPicPr>
        <p:blipFill>
          <a:blip r:embed="rId2" cstate="print"/>
          <a:srcRect/>
          <a:stretch>
            <a:fillRect/>
          </a:stretch>
        </p:blipFill>
        <p:spPr>
          <a:xfrm>
            <a:off x="152400" y="76200"/>
            <a:ext cx="2628900" cy="4114800"/>
          </a:xfrm>
        </p:spPr>
      </p:pic>
      <p:pic>
        <p:nvPicPr>
          <p:cNvPr id="19460" name="Picture 4" descr="bd06018_"/>
          <p:cNvPicPr>
            <a:picLocks noChangeAspect="1" noChangeArrowheads="1"/>
          </p:cNvPicPr>
          <p:nvPr/>
        </p:nvPicPr>
        <p:blipFill>
          <a:blip r:embed="rId3" cstate="print"/>
          <a:srcRect/>
          <a:stretch>
            <a:fillRect/>
          </a:stretch>
        </p:blipFill>
        <p:spPr bwMode="auto">
          <a:xfrm>
            <a:off x="2209800" y="3886200"/>
            <a:ext cx="2336800" cy="2881313"/>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theme/theme1.xml><?xml version="1.0" encoding="utf-8"?>
<a:theme xmlns:a="http://schemas.openxmlformats.org/drawingml/2006/main" name="1_Blue with Green Bar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4540B9E-24C0-450F-962F-A50C1BE50C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 with Green Bar Segoe Template</Template>
  <TotalTime>35203</TotalTime>
  <Words>1642</Words>
  <Application>Microsoft Office PowerPoint</Application>
  <PresentationFormat>On-screen Show (4:3)</PresentationFormat>
  <Paragraphs>253</Paragraphs>
  <Slides>40</Slides>
  <Notes>13</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1_Blue with Green Bar Segoe Template</vt:lpstr>
      <vt:lpstr>White with Courier font for code slides</vt:lpstr>
      <vt:lpstr>Turnin' the Thing Around: How we did it and how you can do it.  </vt:lpstr>
      <vt:lpstr>You need a scratch piece of paper….</vt:lpstr>
      <vt:lpstr>Slide 3</vt:lpstr>
      <vt:lpstr>Slide 4</vt:lpstr>
      <vt:lpstr>Slide 5</vt:lpstr>
      <vt:lpstr>Slide 6</vt:lpstr>
      <vt:lpstr>Slide 7</vt:lpstr>
      <vt:lpstr>Slide 8</vt:lpstr>
      <vt:lpstr>Slide 9</vt:lpstr>
      <vt:lpstr>One of the strategies to </vt:lpstr>
      <vt:lpstr>“Would you be interested in the middle school principal position?” Monday-August 8, 2011—3pm (6.5 days until teachers begin)</vt:lpstr>
      <vt:lpstr>Who Is this Guy???</vt:lpstr>
      <vt:lpstr>Slide 13</vt:lpstr>
      <vt:lpstr>Objectives…  </vt:lpstr>
      <vt:lpstr>Step 1: Assess the situation</vt:lpstr>
      <vt:lpstr>Step 2: Immediate Response</vt:lpstr>
      <vt:lpstr>Slide 17</vt:lpstr>
      <vt:lpstr>Step 3: Insert School Coach!</vt:lpstr>
      <vt:lpstr>What works?  What doesn’t work? What needs tweeked? What needs tossed?</vt:lpstr>
      <vt:lpstr>   Big Things…  Are we teaching what we are supposed to?  Standards Based?   Example: MLK in Eastern Civilization? Duplication?   Student Engagement while good, needed some work  Limited reading/writing in classes—mobiles, arts/crafts, etc. --Schmoker-What don’t we see in ELA?—Reading /Writing  Only SPED classes for SPED students  School  was not fun….no fun stuff…limited electives</vt:lpstr>
      <vt:lpstr> Year 1:  Student Engagement      </vt:lpstr>
      <vt:lpstr> Year 1:  Accountability      </vt:lpstr>
      <vt:lpstr> Year 2:  Collaboration      </vt:lpstr>
      <vt:lpstr>Year 3 Strategies: Full implementation of PLCs</vt:lpstr>
      <vt:lpstr>   GAP ANALYSIS Challenges:     </vt:lpstr>
      <vt:lpstr>Building Goals  based on District Plans and needs assessment</vt:lpstr>
      <vt:lpstr>A Closer Look at  L to J Continuous Improvement Process</vt:lpstr>
      <vt:lpstr>Fun &amp; Learning</vt:lpstr>
      <vt:lpstr>Education…</vt:lpstr>
      <vt:lpstr>The Process We/They Used</vt:lpstr>
      <vt:lpstr>Slide 31</vt:lpstr>
      <vt:lpstr>Learning Outcomes for American Government 1-2</vt:lpstr>
      <vt:lpstr>Random Quizzing</vt:lpstr>
      <vt:lpstr>Slide 34</vt:lpstr>
      <vt:lpstr>Slide 35</vt:lpstr>
      <vt:lpstr>Learning Outcomes</vt:lpstr>
      <vt:lpstr>Where can you use this?</vt:lpstr>
      <vt:lpstr>Slide 38</vt:lpstr>
      <vt:lpstr>Lessons Learned</vt:lpstr>
      <vt:lpstr>TELL ME AGAIN HOW LUCKY I AM TO BE A PRINCIPAL...     I keep forgetting!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Eric Nichols</dc:creator>
  <cp:lastModifiedBy>nichol-e</cp:lastModifiedBy>
  <cp:revision>2661</cp:revision>
  <dcterms:created xsi:type="dcterms:W3CDTF">2012-04-23T17:23:19Z</dcterms:created>
  <dcterms:modified xsi:type="dcterms:W3CDTF">2013-10-18T20:43:11Z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TC102867119990</vt:lpwstr>
  </property>
</Properties>
</file>