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59" r:id="rId4"/>
    <p:sldId id="260" r:id="rId5"/>
    <p:sldId id="258" r:id="rId6"/>
    <p:sldId id="262" r:id="rId7"/>
    <p:sldId id="261" r:id="rId8"/>
    <p:sldId id="264" r:id="rId9"/>
    <p:sldId id="263" r:id="rId10"/>
    <p:sldId id="265" r:id="rId11"/>
    <p:sldId id="266" r:id="rId12"/>
    <p:sldId id="267" r:id="rId13"/>
    <p:sldId id="268" r:id="rId14"/>
    <p:sldId id="273" r:id="rId15"/>
    <p:sldId id="274" r:id="rId16"/>
    <p:sldId id="275" r:id="rId17"/>
    <p:sldId id="272" r:id="rId18"/>
    <p:sldId id="269" r:id="rId19"/>
    <p:sldId id="270"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83" autoAdjust="0"/>
  </p:normalViewPr>
  <p:slideViewPr>
    <p:cSldViewPr snapToGrid="0" snapToObjects="1">
      <p:cViewPr varScale="1">
        <p:scale>
          <a:sx n="44" d="100"/>
          <a:sy n="44" d="100"/>
        </p:scale>
        <p:origin x="-18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C55B51-0B39-7045-AD74-4DA90BC7E58A}" type="datetimeFigureOut">
              <a:rPr lang="en-US" smtClean="0"/>
              <a:t>10/21/15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F6A7B-61D4-FD48-A343-224B9482EBF5}" type="slidenum">
              <a:rPr lang="en-US" smtClean="0"/>
              <a:t>‹#›</a:t>
            </a:fld>
            <a:endParaRPr lang="en-US"/>
          </a:p>
        </p:txBody>
      </p:sp>
    </p:spTree>
    <p:extLst>
      <p:ext uri="{BB962C8B-B14F-4D97-AF65-F5344CB8AC3E}">
        <p14:creationId xmlns:p14="http://schemas.microsoft.com/office/powerpoint/2010/main" val="1068597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 and Mike</a:t>
            </a:r>
            <a:r>
              <a:rPr lang="en-US" baseline="0" dirty="0" smtClean="0"/>
              <a:t> to do this together</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3</a:t>
            </a:fld>
            <a:endParaRPr lang="en-US"/>
          </a:p>
        </p:txBody>
      </p:sp>
    </p:spTree>
    <p:extLst>
      <p:ext uri="{BB962C8B-B14F-4D97-AF65-F5344CB8AC3E}">
        <p14:creationId xmlns:p14="http://schemas.microsoft.com/office/powerpoint/2010/main" val="222917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p>
          <a:p>
            <a:r>
              <a:rPr lang="en-US" dirty="0" smtClean="0"/>
              <a:t>After</a:t>
            </a:r>
            <a:r>
              <a:rPr lang="en-US" baseline="0" dirty="0" smtClean="0"/>
              <a:t> they complete this task, ask if there was some question about crossing over between ethical paradigms. Ask which ethical paradigm do you relate to the most or fall back to the most. Which ethical paradigm fits your school needs the most and why?</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12</a:t>
            </a:fld>
            <a:endParaRPr lang="en-US"/>
          </a:p>
        </p:txBody>
      </p:sp>
    </p:spTree>
    <p:extLst>
      <p:ext uri="{BB962C8B-B14F-4D97-AF65-F5344CB8AC3E}">
        <p14:creationId xmlns:p14="http://schemas.microsoft.com/office/powerpoint/2010/main" val="344545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13</a:t>
            </a:fld>
            <a:endParaRPr lang="en-US"/>
          </a:p>
        </p:txBody>
      </p:sp>
    </p:spTree>
    <p:extLst>
      <p:ext uri="{BB962C8B-B14F-4D97-AF65-F5344CB8AC3E}">
        <p14:creationId xmlns:p14="http://schemas.microsoft.com/office/powerpoint/2010/main" val="352916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 and Mike to address this together from both the superintendent and principal lenses</a:t>
            </a:r>
          </a:p>
          <a:p>
            <a:endParaRPr lang="en-US" dirty="0" smtClean="0"/>
          </a:p>
          <a:p>
            <a:r>
              <a:rPr lang="en-US" dirty="0" smtClean="0"/>
              <a:t>Mike  - talk about the </a:t>
            </a:r>
            <a:r>
              <a:rPr lang="en-US" dirty="0" err="1" smtClean="0"/>
              <a:t>accountabiity</a:t>
            </a:r>
            <a:r>
              <a:rPr lang="en-US" dirty="0" smtClean="0"/>
              <a:t> bullet</a:t>
            </a:r>
          </a:p>
          <a:p>
            <a:r>
              <a:rPr lang="en-US" dirty="0" smtClean="0"/>
              <a:t>	hold p’s accountable</a:t>
            </a:r>
          </a:p>
          <a:p>
            <a:r>
              <a:rPr lang="en-US" dirty="0" smtClean="0"/>
              <a:t>	From the state</a:t>
            </a:r>
          </a:p>
          <a:p>
            <a:r>
              <a:rPr lang="en-US" dirty="0" smtClean="0"/>
              <a:t>	Not just the test score</a:t>
            </a:r>
          </a:p>
          <a:p>
            <a:r>
              <a:rPr lang="en-US" dirty="0" smtClean="0"/>
              <a:t>	To parents</a:t>
            </a:r>
          </a:p>
          <a:p>
            <a:r>
              <a:rPr lang="en-US" dirty="0" smtClean="0"/>
              <a:t>	To Board</a:t>
            </a:r>
          </a:p>
          <a:p>
            <a:r>
              <a:rPr lang="en-US" dirty="0" smtClean="0"/>
              <a:t>	To taxpayers</a:t>
            </a:r>
          </a:p>
          <a:p>
            <a:r>
              <a:rPr lang="en-US" dirty="0" smtClean="0"/>
              <a:t>	70/30</a:t>
            </a:r>
          </a:p>
          <a:p>
            <a:r>
              <a:rPr lang="en-US" dirty="0" smtClean="0"/>
              <a:t>	Kids - ++++</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4</a:t>
            </a:fld>
            <a:endParaRPr lang="en-US"/>
          </a:p>
        </p:txBody>
      </p:sp>
    </p:spTree>
    <p:extLst>
      <p:ext uri="{BB962C8B-B14F-4D97-AF65-F5344CB8AC3E}">
        <p14:creationId xmlns:p14="http://schemas.microsoft.com/office/powerpoint/2010/main" val="324598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 to do this</a:t>
            </a:r>
          </a:p>
          <a:p>
            <a:r>
              <a:rPr lang="en-US" dirty="0" smtClean="0"/>
              <a:t>Write the definition</a:t>
            </a:r>
            <a:r>
              <a:rPr lang="en-US" baseline="0" dirty="0" smtClean="0"/>
              <a:t> of ethics, moral, values</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5</a:t>
            </a:fld>
            <a:endParaRPr lang="en-US"/>
          </a:p>
        </p:txBody>
      </p:sp>
    </p:spTree>
    <p:extLst>
      <p:ext uri="{BB962C8B-B14F-4D97-AF65-F5344CB8AC3E}">
        <p14:creationId xmlns:p14="http://schemas.microsoft.com/office/powerpoint/2010/main" val="328696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6</a:t>
            </a:fld>
            <a:endParaRPr lang="en-US"/>
          </a:p>
        </p:txBody>
      </p:sp>
    </p:spTree>
    <p:extLst>
      <p:ext uri="{BB962C8B-B14F-4D97-AF65-F5344CB8AC3E}">
        <p14:creationId xmlns:p14="http://schemas.microsoft.com/office/powerpoint/2010/main" val="192222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7</a:t>
            </a:fld>
            <a:endParaRPr lang="en-US"/>
          </a:p>
        </p:txBody>
      </p:sp>
    </p:spTree>
    <p:extLst>
      <p:ext uri="{BB962C8B-B14F-4D97-AF65-F5344CB8AC3E}">
        <p14:creationId xmlns:p14="http://schemas.microsoft.com/office/powerpoint/2010/main" val="302158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8</a:t>
            </a:fld>
            <a:endParaRPr lang="en-US"/>
          </a:p>
        </p:txBody>
      </p:sp>
    </p:spTree>
    <p:extLst>
      <p:ext uri="{BB962C8B-B14F-4D97-AF65-F5344CB8AC3E}">
        <p14:creationId xmlns:p14="http://schemas.microsoft.com/office/powerpoint/2010/main" val="158915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
            </a:r>
          </a:p>
          <a:p>
            <a:r>
              <a:rPr lang="en-US" dirty="0" smtClean="0"/>
              <a:t>Attendees</a:t>
            </a:r>
            <a:r>
              <a:rPr lang="en-US" baseline="0" dirty="0" smtClean="0"/>
              <a:t> write their own personal and professional morals leading to value creation.</a:t>
            </a:r>
          </a:p>
          <a:p>
            <a:endParaRPr lang="en-US" baseline="0" dirty="0" smtClean="0"/>
          </a:p>
          <a:p>
            <a:r>
              <a:rPr lang="en-US" baseline="0" dirty="0" smtClean="0"/>
              <a:t>Mike</a:t>
            </a:r>
          </a:p>
          <a:p>
            <a:r>
              <a:rPr lang="en-US" baseline="0" dirty="0" smtClean="0"/>
              <a:t>How values run downhill</a:t>
            </a:r>
          </a:p>
          <a:p>
            <a:r>
              <a:rPr lang="en-US" baseline="0" dirty="0" smtClean="0"/>
              <a:t>Tell our story as to what formed us – various events, etc.</a:t>
            </a:r>
          </a:p>
          <a:p>
            <a:endParaRPr lang="en-US" baseline="0" dirty="0" smtClean="0"/>
          </a:p>
          <a:p>
            <a:r>
              <a:rPr lang="en-US" baseline="0" dirty="0" err="1" smtClean="0"/>
              <a:t>Ie</a:t>
            </a:r>
            <a:r>
              <a:rPr lang="en-US" baseline="0" dirty="0" smtClean="0"/>
              <a:t>. </a:t>
            </a:r>
            <a:r>
              <a:rPr lang="en-US" baseline="0" dirty="0" err="1" smtClean="0"/>
              <a:t>debbels</a:t>
            </a:r>
            <a:endParaRPr lang="en-US" baseline="0" dirty="0" smtClean="0"/>
          </a:p>
        </p:txBody>
      </p:sp>
      <p:sp>
        <p:nvSpPr>
          <p:cNvPr id="4" name="Slide Number Placeholder 3"/>
          <p:cNvSpPr>
            <a:spLocks noGrp="1"/>
          </p:cNvSpPr>
          <p:nvPr>
            <p:ph type="sldNum" sz="quarter" idx="10"/>
          </p:nvPr>
        </p:nvSpPr>
        <p:spPr/>
        <p:txBody>
          <a:bodyPr/>
          <a:lstStyle/>
          <a:p>
            <a:fld id="{D97F6A7B-61D4-FD48-A343-224B9482EBF5}" type="slidenum">
              <a:rPr lang="en-US" smtClean="0"/>
              <a:t>9</a:t>
            </a:fld>
            <a:endParaRPr lang="en-US"/>
          </a:p>
        </p:txBody>
      </p:sp>
    </p:spTree>
    <p:extLst>
      <p:ext uri="{BB962C8B-B14F-4D97-AF65-F5344CB8AC3E}">
        <p14:creationId xmlns:p14="http://schemas.microsoft.com/office/powerpoint/2010/main" val="263626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10</a:t>
            </a:fld>
            <a:endParaRPr lang="en-US"/>
          </a:p>
        </p:txBody>
      </p:sp>
    </p:spTree>
    <p:extLst>
      <p:ext uri="{BB962C8B-B14F-4D97-AF65-F5344CB8AC3E}">
        <p14:creationId xmlns:p14="http://schemas.microsoft.com/office/powerpoint/2010/main" val="321809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r>
              <a:rPr lang="en-US" baseline="0" dirty="0" smtClean="0"/>
              <a:t> to discuss each of these paradigms. Give examples of each paradigm. How has this affected the principals role in HSD? What are his expectations as a Superintendent for his principals. </a:t>
            </a:r>
          </a:p>
          <a:p>
            <a:r>
              <a:rPr lang="en-US" baseline="0" dirty="0" smtClean="0"/>
              <a:t>What advice would you give to new principals going into their first </a:t>
            </a:r>
            <a:r>
              <a:rPr lang="en-US" baseline="0" dirty="0" err="1" smtClean="0"/>
              <a:t>principalship</a:t>
            </a:r>
            <a:r>
              <a:rPr lang="en-US" baseline="0" dirty="0" smtClean="0"/>
              <a:t>? What advice for seasoned principals? How do the ethical paradigms align with equity and social justice?</a:t>
            </a:r>
          </a:p>
          <a:p>
            <a:endParaRPr lang="en-US" baseline="0" dirty="0" smtClean="0"/>
          </a:p>
          <a:p>
            <a:r>
              <a:rPr lang="en-US" baseline="0" dirty="0" smtClean="0"/>
              <a:t>Have had </a:t>
            </a:r>
            <a:r>
              <a:rPr lang="en-US" baseline="0" dirty="0" err="1" smtClean="0"/>
              <a:t>princiapls</a:t>
            </a:r>
            <a:r>
              <a:rPr lang="en-US" baseline="0" dirty="0" smtClean="0"/>
              <a:t> that have been driven by some of these</a:t>
            </a:r>
          </a:p>
          <a:p>
            <a:endParaRPr lang="en-US" baseline="0" dirty="0" smtClean="0"/>
          </a:p>
          <a:p>
            <a:r>
              <a:rPr lang="en-US" baseline="0" dirty="0" smtClean="0"/>
              <a:t>Two major areas typically – Justice and Care – Admin</a:t>
            </a:r>
          </a:p>
          <a:p>
            <a:endParaRPr lang="en-US" baseline="0" dirty="0" smtClean="0"/>
          </a:p>
          <a:p>
            <a:r>
              <a:rPr lang="en-US" baseline="0" dirty="0" smtClean="0"/>
              <a:t>Where would you want your principals to </a:t>
            </a:r>
            <a:r>
              <a:rPr lang="en-US" baseline="0" dirty="0" err="1" smtClean="0"/>
              <a:t>bo</a:t>
            </a:r>
            <a:endParaRPr lang="en-US" baseline="0" dirty="0" smtClean="0"/>
          </a:p>
          <a:p>
            <a:r>
              <a:rPr lang="en-US" baseline="0" dirty="0" smtClean="0"/>
              <a:t>	</a:t>
            </a:r>
            <a:r>
              <a:rPr lang="en-US" baseline="0" dirty="0" err="1" smtClean="0"/>
              <a:t>Dayle</a:t>
            </a:r>
            <a:r>
              <a:rPr lang="en-US" baseline="0" dirty="0" smtClean="0"/>
              <a:t> and Jon example</a:t>
            </a:r>
          </a:p>
          <a:p>
            <a:r>
              <a:rPr lang="en-US" baseline="0" dirty="0" smtClean="0"/>
              <a:t>	</a:t>
            </a:r>
          </a:p>
          <a:p>
            <a:r>
              <a:rPr lang="en-US" baseline="0" dirty="0" smtClean="0"/>
              <a:t>Might this change as you move through your career</a:t>
            </a:r>
            <a:endParaRPr lang="en-US" dirty="0"/>
          </a:p>
        </p:txBody>
      </p:sp>
      <p:sp>
        <p:nvSpPr>
          <p:cNvPr id="4" name="Slide Number Placeholder 3"/>
          <p:cNvSpPr>
            <a:spLocks noGrp="1"/>
          </p:cNvSpPr>
          <p:nvPr>
            <p:ph type="sldNum" sz="quarter" idx="10"/>
          </p:nvPr>
        </p:nvSpPr>
        <p:spPr/>
        <p:txBody>
          <a:bodyPr/>
          <a:lstStyle/>
          <a:p>
            <a:fld id="{D97F6A7B-61D4-FD48-A343-224B9482EBF5}" type="slidenum">
              <a:rPr lang="en-US" smtClean="0"/>
              <a:t>11</a:t>
            </a:fld>
            <a:endParaRPr lang="en-US"/>
          </a:p>
        </p:txBody>
      </p:sp>
    </p:spTree>
    <p:extLst>
      <p:ext uri="{BB962C8B-B14F-4D97-AF65-F5344CB8AC3E}">
        <p14:creationId xmlns:p14="http://schemas.microsoft.com/office/powerpoint/2010/main" val="307896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DB8A301D-D9FD-0941-89A1-8FA7CDF130B1}" type="datetimeFigureOut">
              <a:rPr lang="en-US" smtClean="0"/>
              <a:t>10/21/15</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B8A301D-D9FD-0941-89A1-8FA7CDF130B1}"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B8A301D-D9FD-0941-89A1-8FA7CDF130B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B8A301D-D9FD-0941-89A1-8FA7CDF130B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B8A301D-D9FD-0941-89A1-8FA7CDF130B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A301D-D9FD-0941-89A1-8FA7CDF130B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B8A301D-D9FD-0941-89A1-8FA7CDF130B1}"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B8A301D-D9FD-0941-89A1-8FA7CDF130B1}" type="datetimeFigureOut">
              <a:rPr lang="en-US" smtClean="0"/>
              <a:t>10/21/15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B8A301D-D9FD-0941-89A1-8FA7CDF130B1}" type="datetimeFigureOut">
              <a:rPr lang="en-US" smtClean="0"/>
              <a:t>10/21/15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B8A301D-D9FD-0941-89A1-8FA7CDF130B1}" type="datetimeFigureOut">
              <a:rPr lang="en-US" smtClean="0"/>
              <a:t>10/21/15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A301D-D9FD-0941-89A1-8FA7CDF130B1}"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B8A301D-D9FD-0941-89A1-8FA7CDF130B1}"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42932C-9B77-2349-B00F-FAB6A51C6A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DB8A301D-D9FD-0941-89A1-8FA7CDF130B1}" type="datetimeFigureOut">
              <a:rPr lang="en-US" smtClean="0"/>
              <a:t>10/21/15</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042932C-9B77-2349-B00F-FAB6A51C6A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cottm@hsd.k12.or.us" TargetMode="External"/><Relationship Id="rId3" Type="http://schemas.openxmlformats.org/officeDocument/2006/relationships/hyperlink" Target="mailto:pedej@hsd.k12.or.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The Ethical Principal: </a:t>
            </a:r>
            <a:br>
              <a:rPr lang="en-US" sz="3200" dirty="0" smtClean="0"/>
            </a:br>
            <a:r>
              <a:rPr lang="en-US" sz="3200" dirty="0" smtClean="0"/>
              <a:t>How Are Your Morals and Values Impacting Your Role as Principal?</a:t>
            </a:r>
            <a:endParaRPr lang="en-US" sz="3200" dirty="0"/>
          </a:p>
        </p:txBody>
      </p:sp>
      <p:sp>
        <p:nvSpPr>
          <p:cNvPr id="3" name="Subtitle 2"/>
          <p:cNvSpPr>
            <a:spLocks noGrp="1"/>
          </p:cNvSpPr>
          <p:nvPr>
            <p:ph type="subTitle" idx="1"/>
          </p:nvPr>
        </p:nvSpPr>
        <p:spPr/>
        <p:txBody>
          <a:bodyPr/>
          <a:lstStyle/>
          <a:p>
            <a:r>
              <a:rPr lang="en-US" b="1" dirty="0" smtClean="0"/>
              <a:t>Jon Pede, </a:t>
            </a:r>
            <a:r>
              <a:rPr lang="en-US" b="1" dirty="0" err="1" smtClean="0"/>
              <a:t>Ed.D</a:t>
            </a:r>
            <a:r>
              <a:rPr lang="en-US" b="1" dirty="0" smtClean="0"/>
              <a:t>.</a:t>
            </a:r>
          </a:p>
          <a:p>
            <a:r>
              <a:rPr lang="en-US" dirty="0" smtClean="0"/>
              <a:t>Principal, </a:t>
            </a:r>
            <a:r>
              <a:rPr lang="en-US" dirty="0" err="1" smtClean="0"/>
              <a:t>Poynter</a:t>
            </a:r>
            <a:r>
              <a:rPr lang="en-US" dirty="0" smtClean="0"/>
              <a:t> Middle School</a:t>
            </a:r>
          </a:p>
          <a:p>
            <a:r>
              <a:rPr lang="en-US" dirty="0" smtClean="0"/>
              <a:t>Hillsboro School District</a:t>
            </a:r>
          </a:p>
          <a:p>
            <a:endParaRPr lang="en-US" b="1" dirty="0" smtClean="0"/>
          </a:p>
          <a:p>
            <a:r>
              <a:rPr lang="en-US" b="1" dirty="0" smtClean="0"/>
              <a:t>Mike Scott</a:t>
            </a:r>
          </a:p>
          <a:p>
            <a:r>
              <a:rPr lang="en-US" dirty="0" smtClean="0"/>
              <a:t>Superintendent</a:t>
            </a:r>
          </a:p>
          <a:p>
            <a:r>
              <a:rPr lang="en-US" dirty="0" smtClean="0"/>
              <a:t>Hillsboro School District</a:t>
            </a:r>
            <a:endParaRPr lang="en-US" dirty="0"/>
          </a:p>
        </p:txBody>
      </p:sp>
    </p:spTree>
    <p:extLst>
      <p:ext uri="{BB962C8B-B14F-4D97-AF65-F5344CB8AC3E}">
        <p14:creationId xmlns:p14="http://schemas.microsoft.com/office/powerpoint/2010/main" val="23338442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Task</a:t>
            </a:r>
            <a:endParaRPr lang="en-US" dirty="0"/>
          </a:p>
        </p:txBody>
      </p:sp>
      <p:sp>
        <p:nvSpPr>
          <p:cNvPr id="3" name="Content Placeholder 2"/>
          <p:cNvSpPr>
            <a:spLocks noGrp="1"/>
          </p:cNvSpPr>
          <p:nvPr>
            <p:ph idx="1"/>
          </p:nvPr>
        </p:nvSpPr>
        <p:spPr/>
        <p:txBody>
          <a:bodyPr/>
          <a:lstStyle/>
          <a:p>
            <a:r>
              <a:rPr lang="en-US" dirty="0" smtClean="0"/>
              <a:t>Write down in the spaces on your work sheet those personal morals and values that define who you are.</a:t>
            </a:r>
          </a:p>
          <a:p>
            <a:r>
              <a:rPr lang="en-US" dirty="0" smtClean="0"/>
              <a:t>How many of you had morals and values which came from: your parents, your religious belief, your education, an event in your life?</a:t>
            </a:r>
          </a:p>
        </p:txBody>
      </p:sp>
    </p:spTree>
    <p:extLst>
      <p:ext uri="{BB962C8B-B14F-4D97-AF65-F5344CB8AC3E}">
        <p14:creationId xmlns:p14="http://schemas.microsoft.com/office/powerpoint/2010/main" val="7176321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Ethical Paradigms: Justice, Care, Critique, Community, Profession</a:t>
            </a:r>
            <a:br>
              <a:rPr lang="en-US" sz="2000" dirty="0" smtClean="0"/>
            </a:br>
            <a:r>
              <a:rPr lang="en-US" sz="2000" dirty="0" smtClean="0"/>
              <a:t>Where Do You Make Most of Your Decisions?</a:t>
            </a:r>
            <a:endParaRPr lang="en-US" sz="2000" dirty="0"/>
          </a:p>
        </p:txBody>
      </p:sp>
      <p:sp>
        <p:nvSpPr>
          <p:cNvPr id="7" name="Content Placeholder 6"/>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943005" y="1801906"/>
            <a:ext cx="7531462" cy="4133416"/>
          </a:xfrm>
          <a:prstGeom prst="rect">
            <a:avLst/>
          </a:prstGeom>
          <a:noFill/>
          <a:ln>
            <a:noFill/>
          </a:ln>
        </p:spPr>
      </p:pic>
      <p:sp>
        <p:nvSpPr>
          <p:cNvPr id="9" name="TextBox 8"/>
          <p:cNvSpPr txBox="1"/>
          <p:nvPr/>
        </p:nvSpPr>
        <p:spPr>
          <a:xfrm>
            <a:off x="943005" y="5809573"/>
            <a:ext cx="7531462" cy="923330"/>
          </a:xfrm>
          <a:prstGeom prst="rect">
            <a:avLst/>
          </a:prstGeom>
          <a:noFill/>
        </p:spPr>
        <p:txBody>
          <a:bodyPr wrap="square" rtlCol="0">
            <a:spAutoFit/>
          </a:bodyPr>
          <a:lstStyle/>
          <a:p>
            <a:r>
              <a:rPr lang="en-US" dirty="0" err="1"/>
              <a:t>Eyal</a:t>
            </a:r>
            <a:r>
              <a:rPr lang="en-US" dirty="0"/>
              <a:t> et al. (2011), Frick (2011), Furman (2012), Garrett-</a:t>
            </a:r>
            <a:r>
              <a:rPr lang="en-US" dirty="0" err="1"/>
              <a:t>Staib</a:t>
            </a:r>
            <a:r>
              <a:rPr lang="en-US" dirty="0"/>
              <a:t> and </a:t>
            </a:r>
            <a:r>
              <a:rPr lang="en-US" dirty="0" err="1"/>
              <a:t>Maninger</a:t>
            </a:r>
            <a:r>
              <a:rPr lang="en-US" dirty="0"/>
              <a:t> (2012), </a:t>
            </a:r>
            <a:r>
              <a:rPr lang="en-US" dirty="0" err="1"/>
              <a:t>Langlois</a:t>
            </a:r>
            <a:r>
              <a:rPr lang="en-US" dirty="0"/>
              <a:t> and </a:t>
            </a:r>
            <a:r>
              <a:rPr lang="en-US" dirty="0" err="1"/>
              <a:t>Lapointe</a:t>
            </a:r>
            <a:r>
              <a:rPr lang="en-US" dirty="0"/>
              <a:t> (2007), Shapiro (2006), Shapiro and Gross (2013), Shapiro and </a:t>
            </a:r>
            <a:r>
              <a:rPr lang="en-US" dirty="0" err="1"/>
              <a:t>Stefkovich</a:t>
            </a:r>
            <a:r>
              <a:rPr lang="en-US" dirty="0"/>
              <a:t> (2011), and </a:t>
            </a:r>
            <a:r>
              <a:rPr lang="en-US" dirty="0" err="1"/>
              <a:t>Vokey</a:t>
            </a:r>
            <a:r>
              <a:rPr lang="en-US" dirty="0"/>
              <a:t> (2005).</a:t>
            </a:r>
            <a:r>
              <a:rPr lang="en-US" dirty="0" smtClean="0">
                <a:effectLst/>
              </a:rPr>
              <a:t> </a:t>
            </a:r>
            <a:endParaRPr lang="en-US" dirty="0"/>
          </a:p>
        </p:txBody>
      </p:sp>
    </p:spTree>
    <p:extLst>
      <p:ext uri="{BB962C8B-B14F-4D97-AF65-F5344CB8AC3E}">
        <p14:creationId xmlns:p14="http://schemas.microsoft.com/office/powerpoint/2010/main" val="4143907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Three</a:t>
            </a:r>
            <a:endParaRPr lang="en-US" dirty="0"/>
          </a:p>
        </p:txBody>
      </p:sp>
      <p:sp>
        <p:nvSpPr>
          <p:cNvPr id="3" name="Content Placeholder 2"/>
          <p:cNvSpPr>
            <a:spLocks noGrp="1"/>
          </p:cNvSpPr>
          <p:nvPr>
            <p:ph idx="1"/>
          </p:nvPr>
        </p:nvSpPr>
        <p:spPr/>
        <p:txBody>
          <a:bodyPr/>
          <a:lstStyle/>
          <a:p>
            <a:r>
              <a:rPr lang="en-US" dirty="0" smtClean="0"/>
              <a:t>On your work sheet think of decisions you have made for your school and place them on the ethical paradigm which might fit best.</a:t>
            </a:r>
            <a:endParaRPr lang="en-US" dirty="0"/>
          </a:p>
        </p:txBody>
      </p:sp>
    </p:spTree>
    <p:extLst>
      <p:ext uri="{BB962C8B-B14F-4D97-AF65-F5344CB8AC3E}">
        <p14:creationId xmlns:p14="http://schemas.microsoft.com/office/powerpoint/2010/main" val="13701052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a:xfrm>
            <a:off x="692838" y="1298728"/>
            <a:ext cx="7668526" cy="4827436"/>
          </a:xfrm>
        </p:spPr>
        <p:txBody>
          <a:bodyPr>
            <a:normAutofit fontScale="25000" lnSpcReduction="20000"/>
          </a:bodyPr>
          <a:lstStyle/>
          <a:p>
            <a:r>
              <a:rPr lang="en-US" sz="8000" dirty="0"/>
              <a:t>#1 DUI</a:t>
            </a:r>
          </a:p>
          <a:p>
            <a:r>
              <a:rPr lang="en-US" sz="8000" dirty="0"/>
              <a:t>Following big win, your football coaching staff goes out to celebrate.  On the way home from the celebration, the head coach is pulled over for “excessive lane changes.”  During the stop, the officer makes the determination to administer a field sobriety test.  The assistant coach is found to be above the legal limit and is arrested, cited, and released to a relative.  The following morning at the film session with his players, the coach shares the incident and apologizes.  The following Monday the coaches </a:t>
            </a:r>
            <a:r>
              <a:rPr lang="en-US" sz="8000" dirty="0" err="1"/>
              <a:t>mugshot</a:t>
            </a:r>
            <a:r>
              <a:rPr lang="en-US" sz="8000" dirty="0"/>
              <a:t> is featured in the local paper.  You decide to put him on leave from his coaching duties until you can investigate. On Tuesday, you begin to receive messages from the parents of the players urging you to not take action against the coach.  </a:t>
            </a:r>
          </a:p>
          <a:p>
            <a:r>
              <a:rPr lang="en-US" sz="8000" dirty="0"/>
              <a:t>What action do you take?</a:t>
            </a:r>
          </a:p>
          <a:p>
            <a:r>
              <a:rPr lang="en-US" sz="8000" dirty="0" smtClean="0"/>
              <a:t>What ethical paradigm would </a:t>
            </a:r>
            <a:r>
              <a:rPr lang="en-US" sz="8000" smtClean="0"/>
              <a:t>you employ?</a:t>
            </a:r>
            <a:endParaRPr lang="en-US" sz="8000" dirty="0"/>
          </a:p>
        </p:txBody>
      </p:sp>
    </p:spTree>
    <p:extLst>
      <p:ext uri="{BB962C8B-B14F-4D97-AF65-F5344CB8AC3E}">
        <p14:creationId xmlns:p14="http://schemas.microsoft.com/office/powerpoint/2010/main" val="3906041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noAutofit/>
          </a:bodyPr>
          <a:lstStyle/>
          <a:p>
            <a:r>
              <a:rPr lang="en-US" sz="2000" dirty="0"/>
              <a:t>#2 </a:t>
            </a:r>
            <a:r>
              <a:rPr lang="en-US" sz="2000" dirty="0" smtClean="0"/>
              <a:t>Immigration</a:t>
            </a:r>
          </a:p>
          <a:p>
            <a:r>
              <a:rPr lang="en-US" sz="2000" dirty="0" smtClean="0"/>
              <a:t>During </a:t>
            </a:r>
            <a:r>
              <a:rPr lang="en-US" sz="2000" dirty="0"/>
              <a:t>your PTA meeting a prominent parent begins to voice her displeasure with class sizes.  She goes on to say that “if it weren’t for all of the illegal immigrants in the classroom, the class size would be much smaller.”  </a:t>
            </a:r>
          </a:p>
          <a:p>
            <a:r>
              <a:rPr lang="en-US" sz="2000" dirty="0"/>
              <a:t>Do you respond to this comment, if so, how</a:t>
            </a:r>
            <a:r>
              <a:rPr lang="en-US" sz="2000" dirty="0" smtClean="0"/>
              <a:t>?</a:t>
            </a:r>
          </a:p>
          <a:p>
            <a:r>
              <a:rPr lang="en-US" sz="2000" dirty="0" smtClean="0"/>
              <a:t>What ethical paradigms would you place your decisions?</a:t>
            </a:r>
          </a:p>
          <a:p>
            <a:endParaRPr lang="en-US" sz="2000" dirty="0"/>
          </a:p>
        </p:txBody>
      </p:sp>
    </p:spTree>
    <p:extLst>
      <p:ext uri="{BB962C8B-B14F-4D97-AF65-F5344CB8AC3E}">
        <p14:creationId xmlns:p14="http://schemas.microsoft.com/office/powerpoint/2010/main" val="50625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normAutofit fontScale="92500"/>
          </a:bodyPr>
          <a:lstStyle/>
          <a:p>
            <a:r>
              <a:rPr lang="en-US" dirty="0"/>
              <a:t>#3 Affair</a:t>
            </a:r>
          </a:p>
          <a:p>
            <a:r>
              <a:rPr lang="en-US" dirty="0"/>
              <a:t>You learn that one of your principals is having an affair with a teacher that he supervises.  As you investigate, you find that this has been going on for the past six months and have information that substantiates that he has given the teacher permission to leave early from work on several occasions in order to meet him for a rendezvous</a:t>
            </a:r>
            <a:r>
              <a:rPr lang="en-US" dirty="0" smtClean="0"/>
              <a:t>.</a:t>
            </a:r>
            <a:endParaRPr lang="en-US" dirty="0"/>
          </a:p>
          <a:p>
            <a:r>
              <a:rPr lang="en-US" dirty="0"/>
              <a:t>How does this impact the employment status of the participants?</a:t>
            </a:r>
          </a:p>
          <a:p>
            <a:r>
              <a:rPr lang="en-US" dirty="0" smtClean="0"/>
              <a:t>What ethical paradigms would you employ?</a:t>
            </a:r>
            <a:endParaRPr lang="en-US" dirty="0"/>
          </a:p>
          <a:p>
            <a:endParaRPr lang="en-US" dirty="0"/>
          </a:p>
        </p:txBody>
      </p:sp>
    </p:spTree>
    <p:extLst>
      <p:ext uri="{BB962C8B-B14F-4D97-AF65-F5344CB8AC3E}">
        <p14:creationId xmlns:p14="http://schemas.microsoft.com/office/powerpoint/2010/main" val="3693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#4 </a:t>
            </a:r>
            <a:r>
              <a:rPr lang="en-US" dirty="0" err="1" smtClean="0"/>
              <a:t>FamilyBelief</a:t>
            </a:r>
            <a:endParaRPr lang="en-US" dirty="0" smtClean="0"/>
          </a:p>
          <a:p>
            <a:r>
              <a:rPr lang="en-US" dirty="0" smtClean="0">
                <a:solidFill>
                  <a:schemeClr val="tx1"/>
                </a:solidFill>
              </a:rPr>
              <a:t>One of your sixth grade teachers comes to your office after school during a homework club she runs. She has one of her male students with her and a folder piece of paper. She explains that during homework club she caught one of her students printing photographs of nude men. The student admits doing this but explains that you cannot call his parents, especially his father. The student explains he is gay and that his father will hurt him.  The student has violated board policy and school rules. You have had run-ins with this parent before who has made disparaging comments toward other cultures. </a:t>
            </a:r>
          </a:p>
          <a:p>
            <a:r>
              <a:rPr lang="en-US" dirty="0" smtClean="0">
                <a:solidFill>
                  <a:schemeClr val="tx1"/>
                </a:solidFill>
              </a:rPr>
              <a:t>What do you do? What ethical paradigms will you employ?</a:t>
            </a:r>
            <a:endParaRPr lang="en-US" dirty="0">
              <a:solidFill>
                <a:schemeClr val="tx1"/>
              </a:solidFill>
            </a:endParaRPr>
          </a:p>
        </p:txBody>
      </p:sp>
    </p:spTree>
    <p:extLst>
      <p:ext uri="{BB962C8B-B14F-4D97-AF65-F5344CB8AC3E}">
        <p14:creationId xmlns:p14="http://schemas.microsoft.com/office/powerpoint/2010/main" val="381959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sp>
        <p:nvSpPr>
          <p:cNvPr id="3" name="Content Placeholder 2"/>
          <p:cNvSpPr>
            <a:spLocks noGrp="1"/>
          </p:cNvSpPr>
          <p:nvPr>
            <p:ph idx="1"/>
          </p:nvPr>
        </p:nvSpPr>
        <p:spPr/>
        <p:txBody>
          <a:bodyPr/>
          <a:lstStyle/>
          <a:p>
            <a:r>
              <a:rPr lang="en-US" b="1" u="sng" dirty="0" smtClean="0"/>
              <a:t>Keep in mind a few things:</a:t>
            </a:r>
          </a:p>
          <a:p>
            <a:r>
              <a:rPr lang="en-US" dirty="0" smtClean="0"/>
              <a:t>There are no right or wrong answers</a:t>
            </a:r>
          </a:p>
          <a:p>
            <a:r>
              <a:rPr lang="en-US" dirty="0" smtClean="0"/>
              <a:t>All morals, values, and ethics are personal and different</a:t>
            </a:r>
          </a:p>
          <a:p>
            <a:r>
              <a:rPr lang="en-US" dirty="0" smtClean="0"/>
              <a:t>Find out what is expected of you by your students, parents, community, staff, and superintendent</a:t>
            </a:r>
            <a:endParaRPr lang="en-US" dirty="0"/>
          </a:p>
        </p:txBody>
      </p:sp>
    </p:spTree>
    <p:extLst>
      <p:ext uri="{BB962C8B-B14F-4D97-AF65-F5344CB8AC3E}">
        <p14:creationId xmlns:p14="http://schemas.microsoft.com/office/powerpoint/2010/main" val="40383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66390" y="1244910"/>
            <a:ext cx="8210425" cy="4881254"/>
          </a:xfrm>
        </p:spPr>
        <p:txBody>
          <a:bodyPr>
            <a:normAutofit fontScale="55000" lnSpcReduction="20000"/>
          </a:bodyPr>
          <a:lstStyle/>
          <a:p>
            <a:endParaRPr lang="en-US" dirty="0" smtClean="0"/>
          </a:p>
          <a:p>
            <a:r>
              <a:rPr lang="en-US" dirty="0"/>
              <a:t>Begley, P., &amp; Johansson, O. (2008). The values of school administration: Preferences, ethics, and conflicts. </a:t>
            </a:r>
            <a:r>
              <a:rPr lang="en-US" i="1" dirty="0"/>
              <a:t>Journal of School Leadership, 18, </a:t>
            </a:r>
            <a:r>
              <a:rPr lang="en-US" dirty="0"/>
              <a:t>421-444</a:t>
            </a:r>
            <a:r>
              <a:rPr lang="en-US" dirty="0" smtClean="0"/>
              <a:t>.</a:t>
            </a:r>
          </a:p>
          <a:p>
            <a:r>
              <a:rPr lang="en-US" dirty="0" smtClean="0"/>
              <a:t>Calabrese</a:t>
            </a:r>
            <a:r>
              <a:rPr lang="en-US" dirty="0"/>
              <a:t>, R. L. (1998). Ethical leadership: A prerequisite for effective schools. </a:t>
            </a:r>
            <a:r>
              <a:rPr lang="en-US" i="1" dirty="0"/>
              <a:t>National Association of Secondary School Principals Bulletin, 72</a:t>
            </a:r>
            <a:r>
              <a:rPr lang="en-US" dirty="0"/>
              <a:t>(512), 1-4.</a:t>
            </a:r>
          </a:p>
          <a:p>
            <a:r>
              <a:rPr lang="en-US" dirty="0"/>
              <a:t>Frick, W. (2011). Practicing a professional ethic: Leading for students’ best interests. </a:t>
            </a:r>
            <a:r>
              <a:rPr lang="en-US" i="1" dirty="0"/>
              <a:t>American Journal of Education, 117, </a:t>
            </a:r>
            <a:r>
              <a:rPr lang="en-US" dirty="0"/>
              <a:t>527-562</a:t>
            </a:r>
            <a:r>
              <a:rPr lang="en-US" dirty="0" smtClean="0"/>
              <a:t>.</a:t>
            </a:r>
            <a:endParaRPr lang="en-US" dirty="0"/>
          </a:p>
          <a:p>
            <a:r>
              <a:rPr lang="en-US" dirty="0" smtClean="0"/>
              <a:t>England</a:t>
            </a:r>
            <a:r>
              <a:rPr lang="en-US" dirty="0"/>
              <a:t>, J. T. (1992). </a:t>
            </a:r>
            <a:r>
              <a:rPr lang="en-US" i="1" dirty="0"/>
              <a:t>Pluralism and education: Its meaning and method</a:t>
            </a:r>
            <a:r>
              <a:rPr lang="en-US" dirty="0"/>
              <a:t>. Ann Arbor, MI: ERIC Clearinghouse. </a:t>
            </a:r>
            <a:endParaRPr lang="en-US" dirty="0" smtClean="0"/>
          </a:p>
          <a:p>
            <a:r>
              <a:rPr lang="en-US" dirty="0" err="1"/>
              <a:t>Eyal</a:t>
            </a:r>
            <a:r>
              <a:rPr lang="en-US" dirty="0"/>
              <a:t>, O., </a:t>
            </a:r>
            <a:r>
              <a:rPr lang="en-US" dirty="0" err="1"/>
              <a:t>Berkovich</a:t>
            </a:r>
            <a:r>
              <a:rPr lang="en-US" dirty="0"/>
              <a:t>, I., &amp; Schwartz, T. (2011). Making the right choices: Ethical judgments among educational leaders. </a:t>
            </a:r>
            <a:r>
              <a:rPr lang="en-US" i="1" dirty="0"/>
              <a:t>Journal of Educational Administration, 49</a:t>
            </a:r>
            <a:r>
              <a:rPr lang="en-US" dirty="0"/>
              <a:t>(4), 396-413</a:t>
            </a:r>
            <a:r>
              <a:rPr lang="en-US" dirty="0" smtClean="0"/>
              <a:t>.</a:t>
            </a:r>
          </a:p>
          <a:p>
            <a:r>
              <a:rPr lang="en-US" dirty="0"/>
              <a:t>Furman, G. (2012). Social justice leadership as praxis: Developing capacities through preparation programs. </a:t>
            </a:r>
            <a:r>
              <a:rPr lang="en-US" i="1" dirty="0"/>
              <a:t>Educational Administration Quarterly, 48</a:t>
            </a:r>
            <a:r>
              <a:rPr lang="en-US" dirty="0"/>
              <a:t>(2), 191-229.</a:t>
            </a:r>
          </a:p>
          <a:p>
            <a:r>
              <a:rPr lang="en-US" dirty="0"/>
              <a:t>Garrett-</a:t>
            </a:r>
            <a:r>
              <a:rPr lang="en-US" dirty="0" err="1"/>
              <a:t>Staib</a:t>
            </a:r>
            <a:r>
              <a:rPr lang="en-US" dirty="0"/>
              <a:t>, J., &amp; </a:t>
            </a:r>
            <a:r>
              <a:rPr lang="en-US" dirty="0" err="1"/>
              <a:t>Maninger</a:t>
            </a:r>
            <a:r>
              <a:rPr lang="en-US" dirty="0"/>
              <a:t>, R. (2012). Ethical leadership in the </a:t>
            </a:r>
            <a:r>
              <a:rPr lang="en-US" dirty="0" err="1"/>
              <a:t>principalship</a:t>
            </a:r>
            <a:r>
              <a:rPr lang="en-US" dirty="0"/>
              <a:t>: A qualitative analysis. </a:t>
            </a:r>
            <a:r>
              <a:rPr lang="en-US" i="1" dirty="0"/>
              <a:t>National Forum of Educational Administration and Supervision Journal, 29(2),</a:t>
            </a:r>
            <a:r>
              <a:rPr lang="en-US" dirty="0"/>
              <a:t> 23-39</a:t>
            </a:r>
            <a:r>
              <a:rPr lang="en-US" dirty="0" smtClean="0"/>
              <a:t>.</a:t>
            </a:r>
            <a:endParaRPr lang="en-US" dirty="0"/>
          </a:p>
          <a:p>
            <a:r>
              <a:rPr lang="en-US" dirty="0"/>
              <a:t>Gill, R. (2003). Change management—or change leadership? </a:t>
            </a:r>
            <a:r>
              <a:rPr lang="en-US" i="1" dirty="0"/>
              <a:t>Journal of Change Management</a:t>
            </a:r>
            <a:r>
              <a:rPr lang="en-US" dirty="0"/>
              <a:t>, </a:t>
            </a:r>
            <a:r>
              <a:rPr lang="en-US" i="1" dirty="0"/>
              <a:t>3</a:t>
            </a:r>
            <a:r>
              <a:rPr lang="en-US" dirty="0"/>
              <a:t>(4), 307-318</a:t>
            </a:r>
            <a:r>
              <a:rPr lang="en-US" dirty="0" smtClean="0"/>
              <a:t>.</a:t>
            </a:r>
            <a:endParaRPr lang="en-US" dirty="0"/>
          </a:p>
        </p:txBody>
      </p:sp>
    </p:spTree>
    <p:extLst>
      <p:ext uri="{BB962C8B-B14F-4D97-AF65-F5344CB8AC3E}">
        <p14:creationId xmlns:p14="http://schemas.microsoft.com/office/powerpoint/2010/main" val="33748283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rmAutofit fontScale="62500" lnSpcReduction="20000"/>
          </a:bodyPr>
          <a:lstStyle/>
          <a:p>
            <a:r>
              <a:rPr lang="en-US" dirty="0"/>
              <a:t>Hughes, C., &amp; Jones, D. (2010). A relationship among public school leadership, ethics, and student achievement. </a:t>
            </a:r>
            <a:r>
              <a:rPr lang="en-US" i="1" dirty="0"/>
              <a:t>National Forum of Educational Administration and Supervision, 27</a:t>
            </a:r>
            <a:r>
              <a:rPr lang="en-US" dirty="0"/>
              <a:t>(2), 50-73.</a:t>
            </a:r>
          </a:p>
          <a:p>
            <a:r>
              <a:rPr lang="en-US" dirty="0" err="1"/>
              <a:t>Langlois</a:t>
            </a:r>
            <a:r>
              <a:rPr lang="en-US" dirty="0"/>
              <a:t>, L., &amp; </a:t>
            </a:r>
            <a:r>
              <a:rPr lang="en-US" dirty="0" err="1"/>
              <a:t>Lapointe</a:t>
            </a:r>
            <a:r>
              <a:rPr lang="en-US" dirty="0"/>
              <a:t>, C. (2007). Ethical leadership in Canadian school organizations: Tensions and possibilities. </a:t>
            </a:r>
            <a:r>
              <a:rPr lang="en-US" i="1" dirty="0"/>
              <a:t>Educational Management Administration and Leadership, 35</a:t>
            </a:r>
            <a:r>
              <a:rPr lang="en-US" dirty="0"/>
              <a:t>(2), 247-260.</a:t>
            </a:r>
          </a:p>
          <a:p>
            <a:r>
              <a:rPr lang="en-US" dirty="0"/>
              <a:t>Shapiro, J. (2006). Ethics and social justice within the new DEEL: Addressing the paradox of control/democracy. </a:t>
            </a:r>
            <a:r>
              <a:rPr lang="en-US" i="1" dirty="0"/>
              <a:t>International Electronic Journal for Leadership in Learning, 10</a:t>
            </a:r>
            <a:r>
              <a:rPr lang="en-US" dirty="0"/>
              <a:t>(33), 1-8</a:t>
            </a:r>
          </a:p>
          <a:p>
            <a:r>
              <a:rPr lang="en-US" dirty="0"/>
              <a:t>Shapiro, J. P., &amp; Gross, S. J. (2013). </a:t>
            </a:r>
            <a:r>
              <a:rPr lang="en-US" i="1" dirty="0"/>
              <a:t>Ethical educational leadership in turbulent times: (Re)solving moral dilemmas</a:t>
            </a:r>
            <a:r>
              <a:rPr lang="en-US" dirty="0"/>
              <a:t> (2</a:t>
            </a:r>
            <a:r>
              <a:rPr lang="en-US" baseline="30000" dirty="0"/>
              <a:t>nd</a:t>
            </a:r>
            <a:r>
              <a:rPr lang="en-US" dirty="0"/>
              <a:t> ed.). New York, NY: </a:t>
            </a:r>
            <a:r>
              <a:rPr lang="en-US" dirty="0" err="1"/>
              <a:t>Routledge</a:t>
            </a:r>
            <a:r>
              <a:rPr lang="en-US" dirty="0"/>
              <a:t>.</a:t>
            </a:r>
          </a:p>
          <a:p>
            <a:r>
              <a:rPr lang="en-US" dirty="0"/>
              <a:t>Shapiro, J. P., &amp; </a:t>
            </a:r>
            <a:r>
              <a:rPr lang="en-US" dirty="0" err="1"/>
              <a:t>Stefkovich</a:t>
            </a:r>
            <a:r>
              <a:rPr lang="en-US" dirty="0"/>
              <a:t>, J. (2011). </a:t>
            </a:r>
            <a:r>
              <a:rPr lang="en-US" i="1" dirty="0"/>
              <a:t>Ethical leadership and decision making in education (</a:t>
            </a:r>
            <a:r>
              <a:rPr lang="en-US" dirty="0"/>
              <a:t>3</a:t>
            </a:r>
            <a:r>
              <a:rPr lang="en-US" baseline="30000" dirty="0"/>
              <a:t>rd</a:t>
            </a:r>
            <a:r>
              <a:rPr lang="en-US" dirty="0"/>
              <a:t> ed.). New York, NY: </a:t>
            </a:r>
            <a:r>
              <a:rPr lang="en-US" dirty="0" err="1"/>
              <a:t>Routledge</a:t>
            </a:r>
            <a:r>
              <a:rPr lang="en-US" dirty="0"/>
              <a:t> </a:t>
            </a:r>
          </a:p>
          <a:p>
            <a:r>
              <a:rPr lang="en-US" dirty="0" err="1"/>
              <a:t>Vokey</a:t>
            </a:r>
            <a:r>
              <a:rPr lang="en-US" dirty="0"/>
              <a:t>, D. (2005). Teaching professional ethics to educators: Assessing the “multiple ethical languages” approach. </a:t>
            </a:r>
            <a:r>
              <a:rPr lang="en-US" i="1" dirty="0"/>
              <a:t>Philosophy of Education Yearbook, 7</a:t>
            </a:r>
            <a:r>
              <a:rPr lang="en-US" dirty="0"/>
              <a:t>(1),</a:t>
            </a:r>
            <a:r>
              <a:rPr lang="en-US" i="1" dirty="0"/>
              <a:t>        </a:t>
            </a:r>
            <a:r>
              <a:rPr lang="en-US" dirty="0"/>
              <a:t>125-133.</a:t>
            </a:r>
          </a:p>
          <a:p>
            <a:endParaRPr lang="en-US" dirty="0"/>
          </a:p>
          <a:p>
            <a:endParaRPr lang="en-US" dirty="0"/>
          </a:p>
        </p:txBody>
      </p:sp>
    </p:spTree>
    <p:extLst>
      <p:ext uri="{BB962C8B-B14F-4D97-AF65-F5344CB8AC3E}">
        <p14:creationId xmlns:p14="http://schemas.microsoft.com/office/powerpoint/2010/main" val="20944354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Task</a:t>
            </a:r>
            <a:endParaRPr lang="en-US" dirty="0"/>
          </a:p>
        </p:txBody>
      </p:sp>
      <p:sp>
        <p:nvSpPr>
          <p:cNvPr id="3" name="Content Placeholder 2"/>
          <p:cNvSpPr>
            <a:spLocks noGrp="1"/>
          </p:cNvSpPr>
          <p:nvPr>
            <p:ph idx="1"/>
          </p:nvPr>
        </p:nvSpPr>
        <p:spPr/>
        <p:txBody>
          <a:bodyPr>
            <a:normAutofit/>
          </a:bodyPr>
          <a:lstStyle/>
          <a:p>
            <a:r>
              <a:rPr lang="en-US" sz="3600" dirty="0" smtClean="0"/>
              <a:t>On the sheet you received when you walked in finish the following sentence:</a:t>
            </a:r>
          </a:p>
          <a:p>
            <a:r>
              <a:rPr lang="en-US" sz="3600" dirty="0" smtClean="0"/>
              <a:t> “My ethical philosophy of education is</a:t>
            </a:r>
            <a:r>
              <a:rPr lang="is-IS" sz="3600" dirty="0" smtClean="0"/>
              <a:t>.......”</a:t>
            </a:r>
            <a:endParaRPr lang="en-US" sz="3600" dirty="0" smtClean="0"/>
          </a:p>
          <a:p>
            <a:r>
              <a:rPr lang="en-US" sz="3600" dirty="0" smtClean="0"/>
              <a:t>You have 2 minutes. GO!</a:t>
            </a:r>
            <a:endParaRPr lang="en-US" sz="3600" dirty="0"/>
          </a:p>
        </p:txBody>
      </p:sp>
    </p:spTree>
    <p:extLst>
      <p:ext uri="{BB962C8B-B14F-4D97-AF65-F5344CB8AC3E}">
        <p14:creationId xmlns:p14="http://schemas.microsoft.com/office/powerpoint/2010/main" val="10365330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Mike Scott, Superintendent, Hillsboro School District, 503-844-1500, </a:t>
            </a:r>
            <a:r>
              <a:rPr lang="en-US" dirty="0" smtClean="0">
                <a:hlinkClick r:id="rId2"/>
              </a:rPr>
              <a:t>scottm@hsd.k12.or.us</a:t>
            </a:r>
            <a:endParaRPr lang="en-US" dirty="0" smtClean="0"/>
          </a:p>
          <a:p>
            <a:r>
              <a:rPr lang="en-US" dirty="0" smtClean="0"/>
              <a:t>Jon Pede, Principal, </a:t>
            </a:r>
            <a:r>
              <a:rPr lang="en-US" dirty="0" err="1" smtClean="0"/>
              <a:t>Poynter</a:t>
            </a:r>
            <a:r>
              <a:rPr lang="en-US" dirty="0" smtClean="0"/>
              <a:t> Middle School, Hillsboro School District, 503-844-1580, </a:t>
            </a:r>
            <a:r>
              <a:rPr lang="en-US" dirty="0" smtClean="0">
                <a:hlinkClick r:id="rId3"/>
              </a:rPr>
              <a:t>pedej@hsd.k12.or.us</a:t>
            </a:r>
            <a:endParaRPr lang="en-US" dirty="0" smtClean="0"/>
          </a:p>
          <a:p>
            <a:endParaRPr lang="en-US" dirty="0"/>
          </a:p>
        </p:txBody>
      </p:sp>
    </p:spTree>
    <p:extLst>
      <p:ext uri="{BB962C8B-B14F-4D97-AF65-F5344CB8AC3E}">
        <p14:creationId xmlns:p14="http://schemas.microsoft.com/office/powerpoint/2010/main" val="21435683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for This Session</a:t>
            </a:r>
            <a:endParaRPr lang="en-US" dirty="0"/>
          </a:p>
        </p:txBody>
      </p:sp>
      <p:sp>
        <p:nvSpPr>
          <p:cNvPr id="3" name="Content Placeholder 2"/>
          <p:cNvSpPr>
            <a:spLocks noGrp="1"/>
          </p:cNvSpPr>
          <p:nvPr>
            <p:ph idx="1"/>
          </p:nvPr>
        </p:nvSpPr>
        <p:spPr/>
        <p:txBody>
          <a:bodyPr>
            <a:normAutofit/>
          </a:bodyPr>
          <a:lstStyle/>
          <a:p>
            <a:r>
              <a:rPr lang="en-US" dirty="0" smtClean="0"/>
              <a:t>To identify the difference between morals, values and ethics and explore if they play </a:t>
            </a:r>
            <a:r>
              <a:rPr lang="en-US" dirty="0"/>
              <a:t>a role in your decision making as a principal. Is there a bias</a:t>
            </a:r>
            <a:r>
              <a:rPr lang="en-US" dirty="0" smtClean="0"/>
              <a:t>?</a:t>
            </a:r>
          </a:p>
          <a:p>
            <a:r>
              <a:rPr lang="en-US" dirty="0" smtClean="0"/>
              <a:t>To understand the role of the five ethical paradigms (Justice, Care, Critique, Community, Profession) we encounter in our role as Principals</a:t>
            </a:r>
          </a:p>
          <a:p>
            <a:r>
              <a:rPr lang="en-US" dirty="0" smtClean="0"/>
              <a:t>Run through a few scenarios and test yourself on your ethical awareness.</a:t>
            </a:r>
          </a:p>
          <a:p>
            <a:endParaRPr lang="en-US" dirty="0"/>
          </a:p>
        </p:txBody>
      </p:sp>
    </p:spTree>
    <p:extLst>
      <p:ext uri="{BB962C8B-B14F-4D97-AF65-F5344CB8AC3E}">
        <p14:creationId xmlns:p14="http://schemas.microsoft.com/office/powerpoint/2010/main" val="6281955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Topic?</a:t>
            </a:r>
            <a:endParaRPr lang="en-US" dirty="0"/>
          </a:p>
        </p:txBody>
      </p:sp>
      <p:sp>
        <p:nvSpPr>
          <p:cNvPr id="3" name="Content Placeholder 2"/>
          <p:cNvSpPr>
            <a:spLocks noGrp="1"/>
          </p:cNvSpPr>
          <p:nvPr>
            <p:ph idx="1"/>
          </p:nvPr>
        </p:nvSpPr>
        <p:spPr/>
        <p:txBody>
          <a:bodyPr>
            <a:normAutofit lnSpcReduction="10000"/>
          </a:bodyPr>
          <a:lstStyle/>
          <a:p>
            <a:r>
              <a:rPr lang="en-US" dirty="0" smtClean="0"/>
              <a:t>Each of us has a different background which may have an impact on what we do as principals </a:t>
            </a:r>
            <a:endParaRPr lang="en-US" dirty="0"/>
          </a:p>
          <a:p>
            <a:r>
              <a:rPr lang="en-US" dirty="0" smtClean="0"/>
              <a:t>Our schools are becoming more “pluralistic” (England, 1992)</a:t>
            </a:r>
          </a:p>
          <a:p>
            <a:pPr lvl="1"/>
            <a:r>
              <a:rPr lang="en-US" dirty="0"/>
              <a:t>Is a society in which members of diverse ethnic, racial, religious and social groups maintain participation in and development of their traditions and special interests while cooperatively working toward the interdependence needed for a nation’s unity. (p. 1</a:t>
            </a:r>
            <a:r>
              <a:rPr lang="en-US" dirty="0" smtClean="0"/>
              <a:t>)</a:t>
            </a:r>
          </a:p>
          <a:p>
            <a:r>
              <a:rPr lang="en-US" dirty="0" smtClean="0"/>
              <a:t>There is a higher level of public accountability than ever before</a:t>
            </a:r>
          </a:p>
          <a:p>
            <a:endParaRPr lang="en-US" dirty="0"/>
          </a:p>
        </p:txBody>
      </p:sp>
    </p:spTree>
    <p:extLst>
      <p:ext uri="{BB962C8B-B14F-4D97-AF65-F5344CB8AC3E}">
        <p14:creationId xmlns:p14="http://schemas.microsoft.com/office/powerpoint/2010/main" val="26948994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Are Morals, Values, and Ethics? What’s the Difference?</a:t>
            </a:r>
            <a:endParaRPr lang="en-US" sz="3200" dirty="0"/>
          </a:p>
        </p:txBody>
      </p:sp>
      <p:sp>
        <p:nvSpPr>
          <p:cNvPr id="3" name="Content Placeholder 2"/>
          <p:cNvSpPr>
            <a:spLocks noGrp="1"/>
          </p:cNvSpPr>
          <p:nvPr>
            <p:ph idx="1"/>
          </p:nvPr>
        </p:nvSpPr>
        <p:spPr>
          <a:xfrm>
            <a:off x="1089024" y="1613646"/>
            <a:ext cx="7272339" cy="4512517"/>
          </a:xfrm>
        </p:spPr>
        <p:txBody>
          <a:bodyPr/>
          <a:lstStyle/>
          <a:p>
            <a:pPr marL="0" indent="0">
              <a:buNone/>
            </a:pPr>
            <a:r>
              <a:rPr lang="en-US" dirty="0" smtClean="0"/>
              <a:t>. </a:t>
            </a:r>
          </a:p>
          <a:p>
            <a:pPr marL="0" indent="0">
              <a:buNone/>
            </a:pPr>
            <a:endParaRPr lang="en-US" dirty="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78963" y="1613646"/>
            <a:ext cx="7845796" cy="4925268"/>
          </a:xfrm>
          <a:prstGeom prst="rect">
            <a:avLst/>
          </a:prstGeom>
          <a:noFill/>
          <a:ln>
            <a:noFill/>
          </a:ln>
        </p:spPr>
      </p:pic>
    </p:spTree>
    <p:extLst>
      <p:ext uri="{BB962C8B-B14F-4D97-AF65-F5344CB8AC3E}">
        <p14:creationId xmlns:p14="http://schemas.microsoft.com/office/powerpoint/2010/main" val="11290336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idx="1"/>
          </p:nvPr>
        </p:nvSpPr>
        <p:spPr/>
        <p:txBody>
          <a:bodyPr/>
          <a:lstStyle/>
          <a:p>
            <a:pPr marL="0" indent="0">
              <a:buNone/>
            </a:pPr>
            <a:r>
              <a:rPr lang="en-US" dirty="0" err="1" smtClean="0"/>
              <a:t>Eyal</a:t>
            </a:r>
            <a:r>
              <a:rPr lang="en-US" dirty="0" smtClean="0"/>
              <a:t> </a:t>
            </a:r>
            <a:r>
              <a:rPr lang="en-US" dirty="0"/>
              <a:t>et al. (2011) described ethics as an individuals’ personal belief regarding right and wrong, good and bad. </a:t>
            </a:r>
          </a:p>
          <a:p>
            <a:pPr marL="0" indent="0">
              <a:buNone/>
            </a:pPr>
            <a:r>
              <a:rPr lang="en-US" dirty="0"/>
              <a:t>Calabrese (1988) posited ethics as the “respect for all members of society, tolerance for alternative opinions, culture and equitable resource allocation” (p. 2). </a:t>
            </a:r>
          </a:p>
          <a:p>
            <a:pPr marL="0" indent="0">
              <a:buNone/>
            </a:pPr>
            <a:r>
              <a:rPr lang="en-US" dirty="0"/>
              <a:t>Frick (2011) explained ethics as the thinking and reasoning and separates out the actions as morality. </a:t>
            </a:r>
          </a:p>
          <a:p>
            <a:endParaRPr lang="en-US" dirty="0"/>
          </a:p>
        </p:txBody>
      </p:sp>
    </p:spTree>
    <p:extLst>
      <p:ext uri="{BB962C8B-B14F-4D97-AF65-F5344CB8AC3E}">
        <p14:creationId xmlns:p14="http://schemas.microsoft.com/office/powerpoint/2010/main" val="2863488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p:txBody>
          <a:bodyPr/>
          <a:lstStyle/>
          <a:p>
            <a:r>
              <a:rPr lang="en-US" dirty="0"/>
              <a:t>Gill (2003) described values, “as principles held dear in people’s hearts by which they live (and sometimes die)” (p. 313). </a:t>
            </a:r>
            <a:endParaRPr lang="en-US" dirty="0" smtClean="0"/>
          </a:p>
          <a:p>
            <a:r>
              <a:rPr lang="en-US" dirty="0" smtClean="0"/>
              <a:t>Begley </a:t>
            </a:r>
            <a:r>
              <a:rPr lang="en-US" dirty="0"/>
              <a:t>and Johansson (2008) were equally </a:t>
            </a:r>
            <a:r>
              <a:rPr lang="en-US" dirty="0" smtClean="0"/>
              <a:t>succinct </a:t>
            </a:r>
            <a:r>
              <a:rPr lang="en-US" dirty="0"/>
              <a:t>in their definition of values as “those conceptions of the desirable that motivate individual and collective groups to act in particular ways to achieve particular ends” (p. 421). </a:t>
            </a:r>
          </a:p>
        </p:txBody>
      </p:sp>
    </p:spTree>
    <p:extLst>
      <p:ext uri="{BB962C8B-B14F-4D97-AF65-F5344CB8AC3E}">
        <p14:creationId xmlns:p14="http://schemas.microsoft.com/office/powerpoint/2010/main" val="21597096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Morals</a:t>
            </a:r>
            <a:endParaRPr lang="en-US" dirty="0"/>
          </a:p>
        </p:txBody>
      </p:sp>
      <p:sp>
        <p:nvSpPr>
          <p:cNvPr id="3" name="Content Placeholder 2"/>
          <p:cNvSpPr>
            <a:spLocks noGrp="1"/>
          </p:cNvSpPr>
          <p:nvPr>
            <p:ph idx="1"/>
          </p:nvPr>
        </p:nvSpPr>
        <p:spPr/>
        <p:txBody>
          <a:bodyPr/>
          <a:lstStyle/>
          <a:p>
            <a:r>
              <a:rPr lang="en-US" dirty="0"/>
              <a:t>Morals as posited by Hughes and Jones (2010) “begins at this point of knowledge of natural law, a use varying with the active system of dispositions and desires” (p. 54)</a:t>
            </a:r>
            <a:r>
              <a:rPr lang="en-US" dirty="0" smtClean="0"/>
              <a:t>.</a:t>
            </a:r>
          </a:p>
          <a:p>
            <a:r>
              <a:rPr lang="en-US" dirty="0" smtClean="0"/>
              <a:t> </a:t>
            </a:r>
            <a:r>
              <a:rPr lang="en-US" dirty="0"/>
              <a:t>In other words, the morals one uses are derived by the knowledge one has through lived experiences and used in context of the situation. </a:t>
            </a:r>
          </a:p>
        </p:txBody>
      </p:sp>
    </p:spTree>
    <p:extLst>
      <p:ext uri="{BB962C8B-B14F-4D97-AF65-F5344CB8AC3E}">
        <p14:creationId xmlns:p14="http://schemas.microsoft.com/office/powerpoint/2010/main" val="3296059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Morals and Values</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89024" y="1836420"/>
            <a:ext cx="7272339" cy="4463572"/>
          </a:xfrm>
          <a:prstGeom prst="rect">
            <a:avLst/>
          </a:prstGeom>
          <a:noFill/>
          <a:ln>
            <a:noFill/>
          </a:ln>
        </p:spPr>
      </p:pic>
    </p:spTree>
    <p:extLst>
      <p:ext uri="{BB962C8B-B14F-4D97-AF65-F5344CB8AC3E}">
        <p14:creationId xmlns:p14="http://schemas.microsoft.com/office/powerpoint/2010/main" val="24281496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533</TotalTime>
  <Words>1656</Words>
  <Application>Microsoft Macintosh PowerPoint</Application>
  <PresentationFormat>On-screen Show (4:3)</PresentationFormat>
  <Paragraphs>140</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Tradition</vt:lpstr>
      <vt:lpstr>The Ethical Principal:  How Are Your Morals and Values Impacting Your Role as Principal?</vt:lpstr>
      <vt:lpstr>First Task</vt:lpstr>
      <vt:lpstr>Goal for This Session</vt:lpstr>
      <vt:lpstr>Why This Topic?</vt:lpstr>
      <vt:lpstr>What Are Morals, Values, and Ethics? What’s the Difference?</vt:lpstr>
      <vt:lpstr>Ethics</vt:lpstr>
      <vt:lpstr>Values</vt:lpstr>
      <vt:lpstr>Morals</vt:lpstr>
      <vt:lpstr>Morals and Values</vt:lpstr>
      <vt:lpstr>Second Task</vt:lpstr>
      <vt:lpstr>Ethical Paradigms: Justice, Care, Critique, Community, Profession Where Do You Make Most of Your Decisions?</vt:lpstr>
      <vt:lpstr>Task Three</vt:lpstr>
      <vt:lpstr>Scenarios</vt:lpstr>
      <vt:lpstr>Scenarios</vt:lpstr>
      <vt:lpstr>Scenarios</vt:lpstr>
      <vt:lpstr>Scenarios</vt:lpstr>
      <vt:lpstr>Questions/Comments?</vt:lpstr>
      <vt:lpstr>References</vt:lpstr>
      <vt:lpstr>References Continued</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Principal:  How Are Your Morals and Values Impacting Your Role as Principal?</dc:title>
  <dc:creator>Jon Pede</dc:creator>
  <cp:lastModifiedBy>Jon Pede</cp:lastModifiedBy>
  <cp:revision>17</cp:revision>
  <dcterms:created xsi:type="dcterms:W3CDTF">2015-10-11T15:29:52Z</dcterms:created>
  <dcterms:modified xsi:type="dcterms:W3CDTF">2015-10-22T04:02:24Z</dcterms:modified>
</cp:coreProperties>
</file>