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83" r:id="rId3"/>
    <p:sldId id="298" r:id="rId4"/>
    <p:sldId id="300" r:id="rId5"/>
    <p:sldId id="299" r:id="rId6"/>
    <p:sldId id="337" r:id="rId7"/>
    <p:sldId id="338" r:id="rId8"/>
    <p:sldId id="301" r:id="rId9"/>
    <p:sldId id="302" r:id="rId10"/>
    <p:sldId id="339" r:id="rId11"/>
    <p:sldId id="345" r:id="rId12"/>
    <p:sldId id="346" r:id="rId13"/>
    <p:sldId id="342" r:id="rId14"/>
    <p:sldId id="343" r:id="rId15"/>
    <p:sldId id="347" r:id="rId16"/>
    <p:sldId id="348" r:id="rId17"/>
    <p:sldId id="303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06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6" r:id="rId44"/>
    <p:sldId id="317" r:id="rId45"/>
    <p:sldId id="315" r:id="rId46"/>
    <p:sldId id="318" r:id="rId47"/>
    <p:sldId id="319" r:id="rId48"/>
    <p:sldId id="29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20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B7190-61BD-492E-ADF2-036B13564B4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0C040-72D3-4611-91C6-8CBD282B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7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45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67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67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67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51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67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67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67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67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21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8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much to learn here to realize this promise –</a:t>
            </a:r>
            <a:r>
              <a:rPr lang="en-US" baseline="0" dirty="0" smtClean="0"/>
              <a:t> necessity of sustained PD; growth mindsets for students/ teachers (2x)/ </a:t>
            </a:r>
            <a:r>
              <a:rPr lang="en-US" baseline="0" dirty="0" err="1" smtClean="0"/>
              <a:t>parents&amp;society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45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4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61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92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0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33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3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4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</a:t>
            </a:r>
          </a:p>
          <a:p>
            <a:r>
              <a:rPr lang="en-US" dirty="0" smtClean="0"/>
              <a:t>So much to learn here to realize this promise –</a:t>
            </a:r>
            <a:r>
              <a:rPr lang="en-US" baseline="0" dirty="0" smtClean="0"/>
              <a:t> necessity of sustained PD; growth mindsets for students/ teachers (2x)/ </a:t>
            </a:r>
            <a:r>
              <a:rPr lang="en-US" baseline="0" dirty="0" err="1" smtClean="0"/>
              <a:t>parents&amp;society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45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FUN!!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45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C040-72D3-4611-91C6-8CBD282BE8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4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6D61-074F-42B3-B953-A04A5B96884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24FC-5E9F-4061-9024-0DC92B7C4E12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eiilt\Desktop\OMN 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7118"/>
            <a:ext cx="2286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1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6D61-074F-42B3-B953-A04A5B96884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24FC-5E9F-4061-9024-0DC92B7C4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8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6D61-074F-42B3-B953-A04A5B96884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24FC-5E9F-4061-9024-0DC92B7C4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8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6D61-074F-42B3-B953-A04A5B96884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24FC-5E9F-4061-9024-0DC92B7C4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9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4239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6D61-074F-42B3-B953-A04A5B96884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24FC-5E9F-4061-9024-0DC92B7C4E1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:\Users\eiilt\Desktop\OMN 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9" y="152400"/>
            <a:ext cx="1452561" cy="1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228600" y="1524000"/>
            <a:ext cx="868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37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9896497">
            <a:off x="1779645" y="1641008"/>
            <a:ext cx="8432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 smtClean="0">
                <a:solidFill>
                  <a:schemeClr val="bg2"/>
                </a:solidFill>
              </a:rPr>
              <a:t>Draft</a:t>
            </a:r>
            <a:endParaRPr lang="en-US" sz="140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4239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6D61-074F-42B3-B953-A04A5B96884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24FC-5E9F-4061-9024-0DC92B7C4E1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:\Users\eiilt\Desktop\OMN 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9" y="152400"/>
            <a:ext cx="1452561" cy="1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228600" y="1524000"/>
            <a:ext cx="868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67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6D61-074F-42B3-B953-A04A5B96884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24FC-5E9F-4061-9024-0DC92B7C4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1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234239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6D61-074F-42B3-B953-A04A5B96884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24FC-5E9F-4061-9024-0DC92B7C4E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eiilt\Desktop\OMN 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9" y="152400"/>
            <a:ext cx="1452561" cy="1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0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6D61-074F-42B3-B953-A04A5B96884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24FC-5E9F-4061-9024-0DC92B7C4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56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6D61-074F-42B3-B953-A04A5B96884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24FC-5E9F-4061-9024-0DC92B7C4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6D61-074F-42B3-B953-A04A5B96884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24FC-5E9F-4061-9024-0DC92B7C4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7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6D61-074F-42B3-B953-A04A5B96884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24FC-5E9F-4061-9024-0DC92B7C4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9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56D61-074F-42B3-B953-A04A5B96884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324FC-5E9F-4061-9024-0DC92B7C4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/lv?key=0AjIqyKM9d7ZYdEhtR3BJMmdBWnM2YWxWYVM1UWowTEE&amp;toomany=true#gid=0" TargetMode="External"/><Relationship Id="rId13" Type="http://schemas.openxmlformats.org/officeDocument/2006/relationships/hyperlink" Target="http://map.mathshell.org/" TargetMode="External"/><Relationship Id="rId3" Type="http://schemas.openxmlformats.org/officeDocument/2006/relationships/hyperlink" Target="http://www.turnonccmath.net/" TargetMode="External"/><Relationship Id="rId7" Type="http://schemas.openxmlformats.org/officeDocument/2006/relationships/hyperlink" Target="https://www.teachingchannel.org/" TargetMode="External"/><Relationship Id="rId12" Type="http://schemas.openxmlformats.org/officeDocument/2006/relationships/hyperlink" Target="https://www.oercommons.org/realizing-the-promise-of-the-common-core-together" TargetMode="External"/><Relationship Id="rId2" Type="http://schemas.openxmlformats.org/officeDocument/2006/relationships/hyperlink" Target="http://math.arizona.edu/~ime/progressions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achievethecore.org/" TargetMode="External"/><Relationship Id="rId11" Type="http://schemas.openxmlformats.org/officeDocument/2006/relationships/hyperlink" Target="http://illuminations.nctm.org/" TargetMode="External"/><Relationship Id="rId5" Type="http://schemas.openxmlformats.org/officeDocument/2006/relationships/hyperlink" Target="http://www.insidemathematics.org/" TargetMode="External"/><Relationship Id="rId10" Type="http://schemas.openxmlformats.org/officeDocument/2006/relationships/hyperlink" Target="http://www.mathalicious.com/" TargetMode="External"/><Relationship Id="rId4" Type="http://schemas.openxmlformats.org/officeDocument/2006/relationships/hyperlink" Target="https://www.illustrativemathematics.org/" TargetMode="External"/><Relationship Id="rId9" Type="http://schemas.openxmlformats.org/officeDocument/2006/relationships/hyperlink" Target="http://robertkaplinsky.com/lessons/" TargetMode="External"/><Relationship Id="rId14" Type="http://schemas.openxmlformats.org/officeDocument/2006/relationships/hyperlink" Target="http://tinyurl.com/OMNCOSA15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?q=%22illustrative+mathematics%2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dps@uoregon.edu" TargetMode="External"/><Relationship Id="rId2" Type="http://schemas.openxmlformats.org/officeDocument/2006/relationships/hyperlink" Target="mailto:Mark.freed@state.or.us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101qs.com/2841-nanas-paint-mixu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101qs.com/2841-nanas-paint-mixu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Oregon Math Network Launch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70104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Annual Principals &amp; Teacher Leaders </a:t>
            </a:r>
            <a:r>
              <a:rPr lang="en-US" dirty="0" smtClean="0"/>
              <a:t>Conference</a:t>
            </a:r>
          </a:p>
          <a:p>
            <a:r>
              <a:rPr lang="en-US" dirty="0" smtClean="0"/>
              <a:t>October 26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</a:p>
          <a:p>
            <a:endParaRPr lang="en-US" dirty="0" smtClean="0"/>
          </a:p>
          <a:p>
            <a:pPr algn="l">
              <a:tabLst>
                <a:tab pos="6745288" algn="r"/>
              </a:tabLst>
            </a:pPr>
            <a:r>
              <a:rPr lang="en-US" dirty="0" smtClean="0"/>
              <a:t>Mark Freed	Dev Sinha</a:t>
            </a:r>
          </a:p>
          <a:p>
            <a:pPr algn="l">
              <a:tabLst>
                <a:tab pos="6745288" algn="r"/>
              </a:tabLst>
            </a:pPr>
            <a:r>
              <a:rPr lang="en-US" sz="2100" dirty="0" smtClean="0"/>
              <a:t>Oregon Department of Education	University of Oregon</a:t>
            </a:r>
          </a:p>
        </p:txBody>
      </p:sp>
    </p:spTree>
    <p:extLst>
      <p:ext uri="{BB962C8B-B14F-4D97-AF65-F5344CB8AC3E}">
        <p14:creationId xmlns:p14="http://schemas.microsoft.com/office/powerpoint/2010/main" val="8192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standards asking students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Standards for Mathematical Content</a:t>
            </a:r>
          </a:p>
          <a:p>
            <a:r>
              <a:rPr lang="en-US" dirty="0" smtClean="0"/>
              <a:t>Standards for Mathematical Practice</a:t>
            </a:r>
          </a:p>
          <a:p>
            <a:pPr lvl="1"/>
            <a:r>
              <a:rPr lang="en-US" dirty="0" smtClean="0"/>
              <a:t>MP1: </a:t>
            </a:r>
            <a:r>
              <a:rPr lang="en-US" dirty="0"/>
              <a:t>Make sense of problems and persevere in solving them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MP2: </a:t>
            </a:r>
            <a:r>
              <a:rPr lang="en-US" dirty="0"/>
              <a:t>Reason abstractly and quantitatively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MP3: </a:t>
            </a:r>
            <a:r>
              <a:rPr lang="en-US" dirty="0"/>
              <a:t>Construct viable arguments and critique the reasoning of others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MP4: </a:t>
            </a:r>
            <a:r>
              <a:rPr lang="en-US" dirty="0"/>
              <a:t>Model with mathematics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MP5: </a:t>
            </a:r>
            <a:r>
              <a:rPr lang="en-US" dirty="0"/>
              <a:t>Use appropriate tools strategically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MP6: </a:t>
            </a:r>
            <a:r>
              <a:rPr lang="en-US" dirty="0"/>
              <a:t>Attend to precision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MP7: </a:t>
            </a:r>
            <a:r>
              <a:rPr lang="en-US" dirty="0"/>
              <a:t>Look for and make use of structure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MP8: </a:t>
            </a:r>
            <a:r>
              <a:rPr lang="en-US" dirty="0"/>
              <a:t>Look for and express regularity in repeated reasoning.</a:t>
            </a:r>
          </a:p>
        </p:txBody>
      </p:sp>
    </p:spTree>
    <p:extLst>
      <p:ext uri="{BB962C8B-B14F-4D97-AF65-F5344CB8AC3E}">
        <p14:creationId xmlns:p14="http://schemas.microsoft.com/office/powerpoint/2010/main" val="14115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employers and universities asking of our students?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93192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Employers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3931920" cy="44846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Common </a:t>
            </a:r>
            <a:r>
              <a:rPr lang="en-US" sz="2000" dirty="0"/>
              <a:t>skills for job success for new entrants at all education </a:t>
            </a:r>
            <a:r>
              <a:rPr lang="en-US" sz="2000" dirty="0" smtClean="0"/>
              <a:t>levels</a:t>
            </a:r>
          </a:p>
          <a:p>
            <a:pPr lvl="1"/>
            <a:r>
              <a:rPr lang="en-US" dirty="0"/>
              <a:t>Professionalism, </a:t>
            </a:r>
            <a:endParaRPr lang="en-US" dirty="0" smtClean="0"/>
          </a:p>
          <a:p>
            <a:pPr lvl="1"/>
            <a:r>
              <a:rPr lang="en-US" dirty="0" smtClean="0"/>
              <a:t>Communications (oral &amp; written), </a:t>
            </a:r>
          </a:p>
          <a:p>
            <a:pPr lvl="1"/>
            <a:r>
              <a:rPr lang="en-US" dirty="0" smtClean="0"/>
              <a:t>Teamwork</a:t>
            </a:r>
            <a:r>
              <a:rPr lang="en-US" dirty="0"/>
              <a:t>, and </a:t>
            </a:r>
            <a:endParaRPr lang="en-US" dirty="0" smtClean="0"/>
          </a:p>
          <a:p>
            <a:pPr lvl="1"/>
            <a:r>
              <a:rPr lang="en-US" dirty="0" smtClean="0"/>
              <a:t>Critical Thinking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1050" dirty="0" smtClean="0"/>
              <a:t>Source: Are </a:t>
            </a:r>
            <a:r>
              <a:rPr lang="en-US" sz="1050" dirty="0"/>
              <a:t>They Really Ready To Work</a:t>
            </a:r>
            <a:r>
              <a:rPr lang="en-US" sz="1050" dirty="0" smtClean="0"/>
              <a:t>? </a:t>
            </a:r>
            <a:r>
              <a:rPr lang="en-US" sz="1050" i="1" dirty="0" smtClean="0"/>
              <a:t>Employers</a:t>
            </a:r>
            <a:r>
              <a:rPr lang="en-US" sz="1050" i="1" dirty="0"/>
              <a:t>’ Perspectives on the Basic Knowledge and Applied </a:t>
            </a:r>
            <a:r>
              <a:rPr lang="en-US" sz="1050" i="1" dirty="0" smtClean="0"/>
              <a:t>Skills of </a:t>
            </a:r>
            <a:r>
              <a:rPr lang="en-US" sz="1050" i="1" dirty="0"/>
              <a:t>New Entrants to the 21st Century U.S. </a:t>
            </a:r>
            <a:r>
              <a:rPr lang="en-US" sz="1050" i="1" dirty="0" smtClean="0"/>
              <a:t>Workforce Contents</a:t>
            </a:r>
            <a:endParaRPr lang="en-US" sz="105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54880" y="1371600"/>
            <a:ext cx="3931920" cy="639762"/>
          </a:xfrm>
        </p:spPr>
        <p:txBody>
          <a:bodyPr/>
          <a:lstStyle/>
          <a:p>
            <a:r>
              <a:rPr lang="en-US" dirty="0" smtClean="0"/>
              <a:t>Oregon College Professors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54880" y="1981200"/>
            <a:ext cx="393192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u="sng" dirty="0" smtClean="0"/>
              <a:t>HIGHEST Content Needed</a:t>
            </a:r>
          </a:p>
          <a:p>
            <a:r>
              <a:rPr lang="en-US" sz="1800" dirty="0" smtClean="0"/>
              <a:t>Calculations</a:t>
            </a:r>
          </a:p>
          <a:p>
            <a:pPr lvl="1"/>
            <a:r>
              <a:rPr lang="en-US" sz="1600" dirty="0" smtClean="0"/>
              <a:t>Number &amp; Operations </a:t>
            </a:r>
          </a:p>
          <a:p>
            <a:pPr lvl="1"/>
            <a:r>
              <a:rPr lang="en-US" sz="1600" dirty="0" smtClean="0"/>
              <a:t>Estimation</a:t>
            </a:r>
          </a:p>
          <a:p>
            <a:r>
              <a:rPr lang="en-US" sz="1800" dirty="0" smtClean="0"/>
              <a:t>Algebra</a:t>
            </a:r>
          </a:p>
          <a:p>
            <a:pPr lvl="1"/>
            <a:r>
              <a:rPr lang="en-US" sz="1600" dirty="0"/>
              <a:t>Relationships (Proportional reasoning)</a:t>
            </a:r>
          </a:p>
          <a:p>
            <a:pPr lvl="1"/>
            <a:r>
              <a:rPr lang="en-US" sz="1600" dirty="0" smtClean="0"/>
              <a:t>Linear Relations</a:t>
            </a:r>
          </a:p>
          <a:p>
            <a:pPr marL="0" indent="0">
              <a:buNone/>
            </a:pPr>
            <a:r>
              <a:rPr lang="en-US" sz="1800" b="1" u="sng" dirty="0" smtClean="0"/>
              <a:t>LOWEST Content identified</a:t>
            </a:r>
          </a:p>
          <a:p>
            <a:pPr lvl="1"/>
            <a:r>
              <a:rPr lang="en-US" sz="1600" dirty="0" smtClean="0"/>
              <a:t>Geometry </a:t>
            </a:r>
          </a:p>
          <a:p>
            <a:pPr lvl="2"/>
            <a:r>
              <a:rPr lang="en-US" sz="1400" dirty="0" smtClean="0"/>
              <a:t>Analysis of figures</a:t>
            </a:r>
          </a:p>
          <a:p>
            <a:pPr lvl="1"/>
            <a:r>
              <a:rPr lang="en-US" sz="1600" dirty="0" smtClean="0"/>
              <a:t>Algebra 2</a:t>
            </a:r>
          </a:p>
          <a:p>
            <a:pPr lvl="2"/>
            <a:r>
              <a:rPr lang="en-US" sz="1400" dirty="0" smtClean="0"/>
              <a:t>Polynomials, Matrices, Logs, Factoring</a:t>
            </a:r>
          </a:p>
          <a:p>
            <a:pPr lvl="2"/>
            <a:endParaRPr lang="en-US" sz="1400" dirty="0" smtClean="0"/>
          </a:p>
          <a:p>
            <a:pPr marL="0" indent="0">
              <a:buNone/>
            </a:pPr>
            <a:r>
              <a:rPr lang="en-US" sz="1000" dirty="0" smtClean="0"/>
              <a:t>Source: What Math Do Students Need to Succeed at a Public Oregon University? A Survey of OUS Faculty Teaching Entry Level Classes that Require Mathematics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6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University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1" t="14570" r="17733" b="14570"/>
          <a:stretch/>
        </p:blipFill>
        <p:spPr bwMode="auto">
          <a:xfrm>
            <a:off x="533400" y="1449698"/>
            <a:ext cx="8091055" cy="525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7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students like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/>
              <a:t>Students are naturally curious – this curiosity arises when they see both: </a:t>
            </a:r>
          </a:p>
          <a:p>
            <a:pPr lvl="1"/>
            <a:r>
              <a:rPr lang="en-US" sz="2400" dirty="0"/>
              <a:t>(a) </a:t>
            </a:r>
            <a:r>
              <a:rPr lang="en-US" sz="2400" i="1" dirty="0"/>
              <a:t>a knowledge gap relevant to them</a:t>
            </a:r>
            <a:r>
              <a:rPr lang="en-US" sz="2400" dirty="0"/>
              <a:t>, together with</a:t>
            </a:r>
          </a:p>
          <a:p>
            <a:pPr lvl="1"/>
            <a:r>
              <a:rPr lang="en-US" sz="2400" dirty="0"/>
              <a:t>(b) </a:t>
            </a:r>
            <a:r>
              <a:rPr lang="en-US" sz="2400" i="1" dirty="0"/>
              <a:t>the means by which it can be closed</a:t>
            </a:r>
            <a:r>
              <a:rPr lang="en-US" sz="2400" dirty="0"/>
              <a:t>.</a:t>
            </a:r>
          </a:p>
          <a:p>
            <a:r>
              <a:rPr lang="en-US" sz="2800" dirty="0"/>
              <a:t>Students are intrigued by gaps, but </a:t>
            </a:r>
            <a:r>
              <a:rPr lang="en-US" sz="2800" dirty="0" smtClean="0"/>
              <a:t>are discouraged </a:t>
            </a:r>
            <a:r>
              <a:rPr lang="en-US" sz="2800" dirty="0"/>
              <a:t>by chasms</a:t>
            </a:r>
          </a:p>
          <a:p>
            <a:r>
              <a:rPr lang="en-US" sz="2800" dirty="0"/>
              <a:t>Students Value:</a:t>
            </a:r>
          </a:p>
          <a:p>
            <a:pPr lvl="1"/>
            <a:r>
              <a:rPr lang="en-US" sz="2400" dirty="0"/>
              <a:t>Fairness, dignity, and individual </a:t>
            </a:r>
            <a:r>
              <a:rPr lang="en-US" sz="2400" dirty="0" smtClean="0"/>
              <a:t>respect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600" dirty="0" smtClean="0"/>
              <a:t>Source: Hattie, J. &amp; Yates, G. (2014). </a:t>
            </a:r>
            <a:r>
              <a:rPr lang="en-US" sz="1600" i="1" dirty="0" smtClean="0"/>
              <a:t>Visible Learning and the Science of How We Learn</a:t>
            </a:r>
            <a:r>
              <a:rPr lang="en-US" sz="1600" dirty="0" smtClean="0"/>
              <a:t>. New York Routledge.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49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Students need a trusting, fair, and safe environment to acknowledge that we “do not know” and will make errors in learning</a:t>
            </a:r>
          </a:p>
          <a:p>
            <a:r>
              <a:rPr lang="en-US" dirty="0" smtClean="0"/>
              <a:t>Learning is optimized when teachers see learning through the eyes of the learner, and when learners see themselves as their own teachers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700" dirty="0"/>
              <a:t>Source: Hattie, J. &amp; Yates, G. (2014). </a:t>
            </a:r>
            <a:r>
              <a:rPr lang="en-US" sz="1700" i="1" dirty="0"/>
              <a:t>Visible Learning and the Science of How We Learn</a:t>
            </a:r>
            <a:r>
              <a:rPr lang="en-US" sz="1700" dirty="0"/>
              <a:t>. New York Routledge.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Oregon Math Network:</a:t>
            </a:r>
            <a:br>
              <a:rPr lang="en-US" dirty="0" smtClean="0"/>
            </a:br>
            <a:r>
              <a:rPr lang="en-US" dirty="0" smtClean="0"/>
              <a:t>Sharing quality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Support</a:t>
            </a:r>
          </a:p>
          <a:p>
            <a:pPr lvl="1"/>
            <a:r>
              <a:rPr lang="en-US" dirty="0" smtClean="0">
                <a:hlinkClick r:id="rId2"/>
              </a:rPr>
              <a:t>Math Progressions</a:t>
            </a:r>
            <a:endParaRPr lang="en-US" dirty="0" smtClean="0"/>
          </a:p>
          <a:p>
            <a:pPr lvl="2"/>
            <a:r>
              <a:rPr lang="en-US" dirty="0" smtClean="0">
                <a:hlinkClick r:id="rId3"/>
              </a:rPr>
              <a:t>Turn on CC Math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Illustrative Mathematics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Inside Mathematics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Achieve the Core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The Teaching Channel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Plans</a:t>
            </a:r>
          </a:p>
          <a:p>
            <a:pPr lvl="1"/>
            <a:r>
              <a:rPr lang="en-US" dirty="0" smtClean="0">
                <a:hlinkClick r:id="rId8"/>
              </a:rPr>
              <a:t>Dan Meyer Three-Acts</a:t>
            </a:r>
            <a:endParaRPr lang="en-US" dirty="0" smtClean="0"/>
          </a:p>
          <a:p>
            <a:pPr lvl="1"/>
            <a:r>
              <a:rPr lang="en-US" dirty="0" smtClean="0">
                <a:hlinkClick r:id="rId9"/>
              </a:rPr>
              <a:t>Robert </a:t>
            </a:r>
            <a:r>
              <a:rPr lang="en-US" dirty="0" err="1" smtClean="0">
                <a:hlinkClick r:id="rId9"/>
              </a:rPr>
              <a:t>Kaplinsky</a:t>
            </a:r>
            <a:endParaRPr lang="en-US" dirty="0" smtClean="0"/>
          </a:p>
          <a:p>
            <a:pPr lvl="1"/>
            <a:r>
              <a:rPr lang="en-US" dirty="0" err="1" smtClean="0">
                <a:hlinkClick r:id="rId10"/>
              </a:rPr>
              <a:t>Mathalicious</a:t>
            </a:r>
            <a:endParaRPr lang="en-US" dirty="0" smtClean="0"/>
          </a:p>
          <a:p>
            <a:pPr lvl="1"/>
            <a:r>
              <a:rPr lang="en-US" dirty="0" smtClean="0">
                <a:hlinkClick r:id="rId11"/>
              </a:rPr>
              <a:t>NCTM Illuminations</a:t>
            </a:r>
            <a:endParaRPr lang="en-US" dirty="0" smtClean="0"/>
          </a:p>
          <a:p>
            <a:pPr lvl="1"/>
            <a:r>
              <a:rPr lang="en-US" dirty="0" smtClean="0">
                <a:hlinkClick r:id="rId12"/>
              </a:rPr>
              <a:t>OER Commons</a:t>
            </a:r>
            <a:endParaRPr lang="en-US" dirty="0" smtClean="0"/>
          </a:p>
          <a:p>
            <a:pPr lvl="1"/>
            <a:r>
              <a:rPr lang="en-US" dirty="0" smtClean="0">
                <a:hlinkClick r:id="rId13"/>
              </a:rPr>
              <a:t>Math Assessment Project</a:t>
            </a:r>
            <a:endParaRPr lang="en-US" dirty="0" smtClean="0"/>
          </a:p>
          <a:p>
            <a:pPr lvl="1"/>
            <a:r>
              <a:rPr lang="en-US" dirty="0" smtClean="0"/>
              <a:t>Others…</a:t>
            </a:r>
          </a:p>
          <a:p>
            <a:pPr marL="347663" lvl="2"/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tinyurl.com/OMNCOSA15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Oregon Math Network:</a:t>
            </a:r>
            <a:br>
              <a:rPr lang="en-US" dirty="0" smtClean="0"/>
            </a:br>
            <a:r>
              <a:rPr lang="en-US" dirty="0" smtClean="0"/>
              <a:t>Sharing quality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Experience mathematics through the eyes of a learner</a:t>
            </a:r>
          </a:p>
          <a:p>
            <a:pPr lvl="1"/>
            <a:r>
              <a:rPr lang="en-US" dirty="0" smtClean="0"/>
              <a:t>Regional Math Learning Communities</a:t>
            </a:r>
          </a:p>
          <a:p>
            <a:pPr lvl="2"/>
            <a:r>
              <a:rPr lang="en-US" dirty="0" smtClean="0"/>
              <a:t>STEM Innovation Grants (Nov/Dec 2015)</a:t>
            </a:r>
          </a:p>
          <a:p>
            <a:pPr lvl="1"/>
            <a:r>
              <a:rPr lang="en-US" dirty="0" smtClean="0"/>
              <a:t>Lesson Study Model</a:t>
            </a:r>
          </a:p>
          <a:p>
            <a:pPr lvl="2"/>
            <a:r>
              <a:rPr lang="en-US" dirty="0" smtClean="0"/>
              <a:t>Do math together</a:t>
            </a:r>
          </a:p>
          <a:p>
            <a:pPr lvl="3"/>
            <a:r>
              <a:rPr lang="en-US" dirty="0" smtClean="0"/>
              <a:t>collectively plan &amp; anticipate student responses</a:t>
            </a:r>
          </a:p>
          <a:p>
            <a:pPr lvl="2"/>
            <a:r>
              <a:rPr lang="en-US" dirty="0" smtClean="0"/>
              <a:t>Carry out the task in your classroom</a:t>
            </a:r>
          </a:p>
          <a:p>
            <a:pPr lvl="2"/>
            <a:r>
              <a:rPr lang="en-US" dirty="0" smtClean="0"/>
              <a:t>Collectively reflect &amp; debrief learning experience</a:t>
            </a:r>
          </a:p>
        </p:txBody>
      </p:sp>
    </p:spTree>
    <p:extLst>
      <p:ext uri="{BB962C8B-B14F-4D97-AF65-F5344CB8AC3E}">
        <p14:creationId xmlns:p14="http://schemas.microsoft.com/office/powerpoint/2010/main" val="8408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3: How do we support teachers?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Some suggestions, including </a:t>
            </a:r>
            <a:r>
              <a:rPr lang="en-US" dirty="0" smtClean="0"/>
              <a:t>how the Oregon </a:t>
            </a:r>
            <a:r>
              <a:rPr lang="en-US" dirty="0"/>
              <a:t>Math </a:t>
            </a:r>
            <a:r>
              <a:rPr lang="en-US" dirty="0" smtClean="0"/>
              <a:t>Network can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Anticipating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A key ingredient to good teaching is the ability to anticipate student difficulties and choose tools to address those.  This ability is hard-won through experience and professional learning.</a:t>
            </a:r>
          </a:p>
        </p:txBody>
      </p:sp>
    </p:spTree>
    <p:extLst>
      <p:ext uri="{BB962C8B-B14F-4D97-AF65-F5344CB8AC3E}">
        <p14:creationId xmlns:p14="http://schemas.microsoft.com/office/powerpoint/2010/main" val="30185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Anticipating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There </a:t>
            </a:r>
            <a:r>
              <a:rPr lang="en-US" sz="3600" dirty="0"/>
              <a:t>is now experience in our state which allows us to anticipate difficulties teachers have in </a:t>
            </a:r>
            <a:r>
              <a:rPr lang="en-US" sz="3600" dirty="0" smtClean="0"/>
              <a:t>shifting their teaching to promote students’ understanding, explaining, applying, reporting, modeling, persevering, calculating fluently, etc.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5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Skilled, knowledgeable, well-supported teachers </a:t>
            </a:r>
            <a:r>
              <a:rPr lang="en-US" dirty="0"/>
              <a:t>in K-20 math classrooms across the state</a:t>
            </a:r>
            <a:r>
              <a:rPr lang="en-US" dirty="0" smtClean="0"/>
              <a:t> engaging in, continually learning, and sharing best practices.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Challenge: Many teachers need to see examples of classrooms working productively towards these goals.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Resources: There are many </a:t>
            </a:r>
            <a:r>
              <a:rPr lang="en-US" dirty="0" smtClean="0">
                <a:hlinkClick r:id="rId3"/>
              </a:rPr>
              <a:t>videos </a:t>
            </a:r>
            <a:r>
              <a:rPr lang="en-US" dirty="0" smtClean="0"/>
              <a:t> out there, but not all show great quality instruction.  </a:t>
            </a:r>
          </a:p>
          <a:p>
            <a:pPr marL="0" indent="0">
              <a:buNone/>
            </a:pPr>
            <a:r>
              <a:rPr lang="en-US" dirty="0" smtClean="0"/>
              <a:t>There are many teachers throughout the state (TOSAs, OCTM PD Cadre, consultants) who can give model lessons etc.</a:t>
            </a:r>
          </a:p>
        </p:txBody>
      </p:sp>
    </p:spTree>
    <p:extLst>
      <p:ext uri="{BB962C8B-B14F-4D97-AF65-F5344CB8AC3E}">
        <p14:creationId xmlns:p14="http://schemas.microsoft.com/office/powerpoint/2010/main" val="26658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Oregon Math Network will be collecting links to exemplar videos (through Oregon Educator Network site, at least), </a:t>
            </a:r>
          </a:p>
          <a:p>
            <a:pPr marL="0" indent="0">
              <a:buNone/>
            </a:pPr>
            <a:r>
              <a:rPr lang="en-US" dirty="0" smtClean="0"/>
              <a:t>and through regional professional learning communities also help connect classroom teachers with experienced colleagues.</a:t>
            </a:r>
          </a:p>
        </p:txBody>
      </p:sp>
    </p:spTree>
    <p:extLst>
      <p:ext uri="{BB962C8B-B14F-4D97-AF65-F5344CB8AC3E}">
        <p14:creationId xmlns:p14="http://schemas.microsoft.com/office/powerpoint/2010/main" val="16397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Experience as Learners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Challenge: it is difficult to lead students in these practices when one’s own math learning experience was so focused on procedure alone.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Resources: Math Teachers Circles are a national PD model which addresses this lack of experience, and can be embedded in other models.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Experience as Learners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457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FUN!</a:t>
            </a:r>
            <a:endParaRPr lang="en-US" dirty="0"/>
          </a:p>
        </p:txBody>
      </p:sp>
      <p:pic>
        <p:nvPicPr>
          <p:cNvPr id="5" name="Picture 4" descr="Screen Shot 2015-10-19 at 3.15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3989"/>
            <a:ext cx="7772400" cy="51940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2600" y="1905000"/>
            <a:ext cx="1245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181600"/>
            <a:ext cx="3429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and Drink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2895600"/>
            <a:ext cx="3317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Fellowship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5943600"/>
            <a:ext cx="1685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Math!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1447800"/>
            <a:ext cx="17755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MTCs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1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Experience as Learners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Oregon Math Network </a:t>
            </a:r>
            <a:r>
              <a:rPr lang="en-US" dirty="0" smtClean="0"/>
              <a:t>is working with the Oregon Council of Teachers of Mathematics (OCTM) and has obtained funds from the American Institute for Mathematics to start Math Teachers Circles throughout the state.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Regional partnerships with higher educators can provide such experiences within existing PD frameworks.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Curricular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Challenge: Teachers have a range of needs for resources, and may not have had success with some initial choices.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Resources: Curriculum Caravan – coming to you!</a:t>
            </a:r>
          </a:p>
          <a:p>
            <a:pPr marL="0" indent="0">
              <a:buNone/>
            </a:pPr>
            <a:r>
              <a:rPr lang="en-US" dirty="0" smtClean="0"/>
              <a:t>Many open resources available, but quality and the demands they place on teachers not clear.</a:t>
            </a:r>
          </a:p>
        </p:txBody>
      </p:sp>
    </p:spTree>
    <p:extLst>
      <p:ext uri="{BB962C8B-B14F-4D97-AF65-F5344CB8AC3E}">
        <p14:creationId xmlns:p14="http://schemas.microsoft.com/office/powerpoint/2010/main" val="17992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Curricular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Oregon Math Network </a:t>
            </a:r>
            <a:r>
              <a:rPr lang="en-US" dirty="0" smtClean="0"/>
              <a:t>can help collect and evaluate resources continually (informally), and share perspective as well as PD resources.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also disseminate experience, such as which may be good “first try” resources  (e.g. </a:t>
            </a:r>
            <a:r>
              <a:rPr lang="en-US" dirty="0" err="1" smtClean="0"/>
              <a:t>Mathalicious</a:t>
            </a:r>
            <a:r>
              <a:rPr lang="en-US" dirty="0" smtClean="0"/>
              <a:t>)  and strategies for professional growth (e.g. implement one project lesson each month).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63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Curricular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Oregon Math Network </a:t>
            </a:r>
            <a:r>
              <a:rPr lang="en-US" dirty="0" smtClean="0"/>
              <a:t>will be starting Task Talks, monthly, on-line (and thus accessible statewide) discussions of Illustrative Math activities.  Teachers will take away:</a:t>
            </a:r>
          </a:p>
          <a:p>
            <a:pPr marL="0" indent="0">
              <a:buNone/>
            </a:pPr>
            <a:r>
              <a:rPr lang="en-US" dirty="0" smtClean="0"/>
              <a:t>- Understanding of strongly aligned grade-level (possibly adjacent) activity.</a:t>
            </a:r>
          </a:p>
          <a:p>
            <a:pPr marL="0" indent="0">
              <a:buNone/>
            </a:pPr>
            <a:r>
              <a:rPr lang="en-US" dirty="0" smtClean="0"/>
              <a:t>- Perspective on the learning progression that activity fits into.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27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Curricular Materials</a:t>
            </a:r>
            <a:endParaRPr lang="en-US" dirty="0"/>
          </a:p>
        </p:txBody>
      </p:sp>
      <p:pic>
        <p:nvPicPr>
          <p:cNvPr id="7" name="Content Placeholder 6" descr="Screen Shot 2015-10-19 at 3.39.27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5" t="-1561" r="1602" b="-20031"/>
          <a:stretch/>
        </p:blipFill>
        <p:spPr/>
      </p:pic>
    </p:spTree>
    <p:extLst>
      <p:ext uri="{BB962C8B-B14F-4D97-AF65-F5344CB8AC3E}">
        <p14:creationId xmlns:p14="http://schemas.microsoft.com/office/powerpoint/2010/main" val="35383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Challenge: Teachers do not see enough classroom time to address all of these facets of learning mathematics, especially at high-school.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Resources: Many (such as from Student Achievement Partners) which elaborate</a:t>
            </a:r>
          </a:p>
          <a:p>
            <a:pPr marL="0" indent="0">
              <a:buNone/>
            </a:pPr>
            <a:r>
              <a:rPr lang="en-US" dirty="0" smtClean="0"/>
              <a:t>Focus/ Priority  vs.  Supporting    vs.    Additional      standards.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4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Beliefs and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All Learners and Teachers are capable </a:t>
            </a:r>
            <a:r>
              <a:rPr lang="en-US" dirty="0"/>
              <a:t>of learning math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Working Network – </a:t>
            </a:r>
            <a:r>
              <a:rPr lang="en-US" i="1" dirty="0" smtClean="0"/>
              <a:t>we learn by working together to solve problems</a:t>
            </a:r>
          </a:p>
          <a:p>
            <a:pPr marL="514350" indent="-514350">
              <a:buAutoNum type="arabicPeriod"/>
            </a:pPr>
            <a:r>
              <a:rPr lang="en-US" dirty="0"/>
              <a:t>Discerning </a:t>
            </a:r>
            <a:r>
              <a:rPr lang="en-US" dirty="0" smtClean="0"/>
              <a:t>Community – </a:t>
            </a:r>
            <a:r>
              <a:rPr lang="en-US" i="1" dirty="0" smtClean="0"/>
              <a:t>honor the variety of perspectives while also recognizing quality</a:t>
            </a:r>
          </a:p>
          <a:p>
            <a:pPr marL="514350" indent="-514350">
              <a:buAutoNum type="arabicPeriod"/>
            </a:pPr>
            <a:r>
              <a:rPr lang="en-US" dirty="0"/>
              <a:t>Locally Responsive, Robust </a:t>
            </a:r>
            <a:r>
              <a:rPr lang="en-US" dirty="0" smtClean="0"/>
              <a:t>Systems – </a:t>
            </a:r>
            <a:r>
              <a:rPr lang="en-US" i="1" dirty="0" smtClean="0"/>
              <a:t>activities are driven by teachers locally and support systematically statewide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39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Especially around HS, the Oregon Math Network has initiated conversations about sequencing among leaders around the state.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Observation: postsecondary education in Oregon does not remediate in geometry.  Other research also shows geometry not as important as simple algebra, data, numeracy.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71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Proposal: second year of HS split between geometry and data/modeling/numeracy (e.g. the new Math 98).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Further proposal: more applied options for the third credit of math (</a:t>
            </a:r>
            <a:r>
              <a:rPr lang="en-US" dirty="0"/>
              <a:t>but still rigorous, at certificate/ college ready level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Statewide discussions “across silos” are needed!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Challenge: teachers see a disconnect between feedback mechanisms designed around previous learning targets and current needs.  (e.g. a quiet classroom isn’t necessarily the goal!)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Resources: Many walk-through and other resources.  Overlap between strong teaching across disciplines should be leveraged.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Challenge: push-back from parents and possibly school boards or other stakeholders.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Resources: publications aimed at parents produced by UO; websites such as from Howard County MD; sharing experts across districts and different levels.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35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Oregon Math Network can collect best resources, facilitate the sharing of experts across the state, and also help share experience.</a:t>
            </a:r>
          </a:p>
        </p:txBody>
      </p:sp>
    </p:spTree>
    <p:extLst>
      <p:ext uri="{BB962C8B-B14F-4D97-AF65-F5344CB8AC3E}">
        <p14:creationId xmlns:p14="http://schemas.microsoft.com/office/powerpoint/2010/main" val="3457549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 smtClean="0"/>
              <a:t>4: </a:t>
            </a:r>
            <a:r>
              <a:rPr lang="en-US" dirty="0" smtClean="0"/>
              <a:t>What are other states doing?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74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our neighbors are doing.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‘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Idaho recently started a program, through legislation, to provide PD to teachers statewide through centers based at colleges and universities.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336800"/>
            <a:ext cx="4229100" cy="12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our neighbors are doing.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‘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Washington started a program to promote PD through formalizing roles for teacher leaders in the Washington State Fellows Network.</a:t>
            </a:r>
            <a:endParaRPr lang="en-US" dirty="0"/>
          </a:p>
        </p:txBody>
      </p:sp>
      <p:pic>
        <p:nvPicPr>
          <p:cNvPr id="5" name="Picture 4" descr="S:\Communications\Logos Signatures Photos\Seals, Logos, Signatures\OSPI schoolhouse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50" y="1705874"/>
            <a:ext cx="1943100" cy="181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3761025" cy="120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7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our neighbors are doing.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‘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California has been running the California Math Project, housed in its colleges and universities, for over thirty years.</a:t>
            </a:r>
            <a:endParaRPr lang="en-US" dirty="0"/>
          </a:p>
        </p:txBody>
      </p:sp>
      <p:pic>
        <p:nvPicPr>
          <p:cNvPr id="4" name="Picture 3" descr="Screen Shot 2015-08-05 at 11.06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2357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Math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/>
              <a:t>The CMP </a:t>
            </a:r>
            <a:r>
              <a:rPr lang="en-US" sz="2800" b="1" dirty="0"/>
              <a:t>was created in 1982 by legislative act SB 424 (Carpenter) </a:t>
            </a:r>
            <a:r>
              <a:rPr lang="en-US" sz="2800" dirty="0"/>
              <a:t>to "seek to solve the mathematics skills problem of students in California through cooperatively planned and funded efforts.”  At that time nine sites were </a:t>
            </a:r>
            <a:r>
              <a:rPr lang="en-US" sz="2800" dirty="0" smtClean="0"/>
              <a:t>funded. </a:t>
            </a:r>
            <a:r>
              <a:rPr lang="en-US" sz="2800" dirty="0"/>
              <a:t>The University of California was vested with authority to manage and control the projects. The California Postsecondary Education Commission (CPEC) was to evaluate the </a:t>
            </a:r>
            <a:r>
              <a:rPr lang="en-US" sz="2800" dirty="0" smtClean="0"/>
              <a:t>projects. </a:t>
            </a:r>
            <a:r>
              <a:rPr lang="en-US" sz="2800" dirty="0"/>
              <a:t>In 1986, it was decided that there needed to be a full-time statewide Executive Director to oversee the CMP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53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1: Do the 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Math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Following </a:t>
            </a:r>
            <a:r>
              <a:rPr lang="en-US" sz="2400" dirty="0"/>
              <a:t>this report, in 1989 the California legislature created a professional development program expanding the structure of the California Writing Project (CWP) and CMP to embrace nine subject areas called the California Subject Matter Projects (CSMP). </a:t>
            </a:r>
            <a:endParaRPr lang="en-US" sz="2400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"</a:t>
            </a:r>
            <a:r>
              <a:rPr lang="en-US" sz="2400" b="1" dirty="0"/>
              <a:t>The CMP model is one of long-term, sustained professional development, in contrast to a conference or a "one-shot" workshop. Experienced and interested teacher leaders often assume leadership roles at the project site</a:t>
            </a:r>
            <a:r>
              <a:rPr lang="en-US" sz="2400" b="1" dirty="0" smtClean="0"/>
              <a:t>.”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9864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Math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Section 99200.5 of the California Education Code: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The statewide subject matter projects shall accomplish all of the following goals:</a:t>
            </a:r>
          </a:p>
          <a:p>
            <a:pPr marL="400050" lvl="1" indent="0" fontAlgn="base">
              <a:buNone/>
            </a:pPr>
            <a:r>
              <a:rPr lang="en-US" b="1" dirty="0" smtClean="0"/>
              <a:t>(a) Create </a:t>
            </a:r>
            <a:r>
              <a:rPr lang="en-US" b="1" dirty="0"/>
              <a:t>opportunities </a:t>
            </a:r>
            <a:r>
              <a:rPr lang="en-US" dirty="0"/>
              <a:t>for </a:t>
            </a:r>
            <a:r>
              <a:rPr lang="en-US" b="1" i="1" dirty="0"/>
              <a:t>researchers, higher education faculty, and elementary and secondary school faculty </a:t>
            </a:r>
            <a:r>
              <a:rPr lang="en-US" b="1" dirty="0"/>
              <a:t>to work together </a:t>
            </a:r>
            <a:r>
              <a:rPr lang="en-US" dirty="0"/>
              <a:t>to accomplish all of the following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971550" lvl="1" indent="-514350" fontAlgn="base">
              <a:buFont typeface="+mj-lt"/>
              <a:buAutoNum type="arabicParenR"/>
            </a:pPr>
            <a:r>
              <a:rPr lang="en-US" dirty="0"/>
              <a:t>Identify exemplary teaching practices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971550" lvl="1" indent="-514350" fontAlgn="base">
              <a:buFont typeface="+mj-lt"/>
              <a:buAutoNum type="arabicParenR"/>
            </a:pPr>
            <a:r>
              <a:rPr lang="en-US" dirty="0"/>
              <a:t>Examine and develop research on learning, knowledge, and education materials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971550" lvl="1" indent="-514350" fontAlgn="base">
              <a:buFont typeface="+mj-lt"/>
              <a:buAutoNum type="arabicParenR"/>
            </a:pPr>
            <a:r>
              <a:rPr lang="en-US" dirty="0"/>
              <a:t>Provide support to teachers, including career technical education teachers, to develop and enhance the content knowledge and skills necessary to implement the State </a:t>
            </a:r>
            <a:r>
              <a:rPr lang="en-US" dirty="0" smtClean="0"/>
              <a:t>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55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63100" cy="71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37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Math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Oregon Math Network will be tailored to meet our state’s needs.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Looking for flexible, regionally based models.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Will partner bringing different expertise to the table, especially K-12/ postsecondary.</a:t>
            </a:r>
          </a:p>
        </p:txBody>
      </p:sp>
    </p:spTree>
    <p:extLst>
      <p:ext uri="{BB962C8B-B14F-4D97-AF65-F5344CB8AC3E}">
        <p14:creationId xmlns:p14="http://schemas.microsoft.com/office/powerpoint/2010/main" val="2608630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Math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More? Launch event; Lane work; network of </a:t>
            </a:r>
            <a:r>
              <a:rPr lang="en-US" smtClean="0"/>
              <a:t>networks, Yadda</a:t>
            </a:r>
            <a:r>
              <a:rPr lang="en-US" dirty="0" smtClean="0"/>
              <a:t> </a:t>
            </a:r>
            <a:r>
              <a:rPr lang="en-US" dirty="0" err="1" smtClean="0"/>
              <a:t>yadda</a:t>
            </a:r>
            <a:r>
              <a:rPr lang="en-US" dirty="0" smtClean="0"/>
              <a:t> </a:t>
            </a:r>
            <a:r>
              <a:rPr lang="en-US" dirty="0" err="1" smtClean="0"/>
              <a:t>yadda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53583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 smtClean="0"/>
              <a:t>5: </a:t>
            </a:r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31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Math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saw when we discussed challenges that the OMN aims to:</a:t>
            </a:r>
          </a:p>
          <a:p>
            <a:r>
              <a:rPr lang="en-US" dirty="0" smtClean="0"/>
              <a:t>Collect and post high-quality resources.</a:t>
            </a:r>
          </a:p>
          <a:p>
            <a:r>
              <a:rPr lang="en-US" dirty="0" smtClean="0"/>
              <a:t>Promote proven PD models, some of which can have great reach (Math Teachers’ Circles, Task Talks).</a:t>
            </a:r>
          </a:p>
          <a:p>
            <a:r>
              <a:rPr lang="en-US" dirty="0" smtClean="0"/>
              <a:t>Increase communication – on-line and in person – between communities.</a:t>
            </a:r>
          </a:p>
        </p:txBody>
      </p:sp>
    </p:spTree>
    <p:extLst>
      <p:ext uri="{BB962C8B-B14F-4D97-AF65-F5344CB8AC3E}">
        <p14:creationId xmlns:p14="http://schemas.microsoft.com/office/powerpoint/2010/main" val="4143404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Math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Questions:</a:t>
            </a:r>
          </a:p>
          <a:p>
            <a:r>
              <a:rPr lang="en-US" dirty="0" smtClean="0"/>
              <a:t>Would you be interested in regular (like monthly) web meetings where say one district shares successes/ challenges and then all districts can ask questions of experts?</a:t>
            </a:r>
          </a:p>
          <a:p>
            <a:r>
              <a:rPr lang="en-US" dirty="0" smtClean="0"/>
              <a:t>Would you be interested in trainings aimed at admin teams?</a:t>
            </a:r>
          </a:p>
        </p:txBody>
      </p:sp>
    </p:spTree>
    <p:extLst>
      <p:ext uri="{BB962C8B-B14F-4D97-AF65-F5344CB8AC3E}">
        <p14:creationId xmlns:p14="http://schemas.microsoft.com/office/powerpoint/2010/main" val="1008778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Mark Freed</a:t>
            </a:r>
          </a:p>
          <a:p>
            <a:r>
              <a:rPr lang="en-US" dirty="0">
                <a:hlinkClick r:id="rId2"/>
              </a:rPr>
              <a:t>m</a:t>
            </a:r>
            <a:r>
              <a:rPr lang="en-US" dirty="0" smtClean="0">
                <a:hlinkClick r:id="rId2"/>
              </a:rPr>
              <a:t>ark.freed@state.or.us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Dev Sinha</a:t>
            </a:r>
          </a:p>
          <a:p>
            <a:r>
              <a:rPr lang="en-US" dirty="0" smtClean="0">
                <a:hlinkClick r:id="rId3"/>
              </a:rPr>
              <a:t>dps@uoregon.edu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8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Nana’s Paint </a:t>
            </a:r>
            <a:r>
              <a:rPr lang="en-US" dirty="0"/>
              <a:t>Mix Up</a:t>
            </a:r>
            <a:br>
              <a:rPr lang="en-US" dirty="0"/>
            </a:br>
            <a:r>
              <a:rPr lang="en-US" sz="2700" dirty="0">
                <a:hlinkClick r:id="rId2"/>
              </a:rPr>
              <a:t>http://</a:t>
            </a:r>
            <a:r>
              <a:rPr lang="en-US" sz="2700" dirty="0" smtClean="0">
                <a:hlinkClick r:id="rId2"/>
              </a:rPr>
              <a:t>www.101qs.com/2841-nanas-paint-mixup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6781800" cy="42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1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can't do 5 red to 1 white because we already have 5 white in the pan. Is there another equivalent ratio we CAN do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many other ways to fix the mix up can you find?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www.101qs.com/2841-nanas-paint-mixup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98374"/>
            <a:ext cx="6781800" cy="42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2: </a:t>
            </a:r>
            <a:br>
              <a:rPr lang="en-US" dirty="0" smtClean="0"/>
            </a:br>
            <a:r>
              <a:rPr lang="en-US" dirty="0" smtClean="0"/>
              <a:t>What are students doing in a high quality math classroom?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447800"/>
          </a:xfrm>
        </p:spPr>
        <p:txBody>
          <a:bodyPr/>
          <a:lstStyle/>
          <a:p>
            <a:r>
              <a:rPr lang="en-US" dirty="0" smtClean="0"/>
              <a:t>&amp; how do we get there…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As a result of students attending math class:</a:t>
            </a:r>
          </a:p>
          <a:p>
            <a:pPr lvl="1"/>
            <a:r>
              <a:rPr lang="en-US" dirty="0" smtClean="0"/>
              <a:t>What you like students to be able know and do?</a:t>
            </a:r>
          </a:p>
          <a:p>
            <a:pPr lvl="2"/>
            <a:r>
              <a:rPr lang="en-US" dirty="0" smtClean="0"/>
              <a:t>What would employers like to see students know &amp; do?</a:t>
            </a:r>
          </a:p>
          <a:p>
            <a:pPr lvl="2"/>
            <a:r>
              <a:rPr lang="en-US" dirty="0" smtClean="0"/>
              <a:t>What would universities like to see students know &amp; do?</a:t>
            </a:r>
          </a:p>
          <a:p>
            <a:pPr lvl="2"/>
            <a:r>
              <a:rPr lang="en-US" dirty="0" smtClean="0"/>
              <a:t>What would students like to do?</a:t>
            </a:r>
          </a:p>
        </p:txBody>
      </p:sp>
    </p:spTree>
    <p:extLst>
      <p:ext uri="{BB962C8B-B14F-4D97-AF65-F5344CB8AC3E}">
        <p14:creationId xmlns:p14="http://schemas.microsoft.com/office/powerpoint/2010/main" val="131351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1892</Words>
  <Application>Microsoft Office PowerPoint</Application>
  <PresentationFormat>On-screen Show (4:3)</PresentationFormat>
  <Paragraphs>286</Paragraphs>
  <Slides>48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Oregon Math Network Launch</vt:lpstr>
      <vt:lpstr>Vision</vt:lpstr>
      <vt:lpstr>Beliefs and Values</vt:lpstr>
      <vt:lpstr>Part 1: Do the math</vt:lpstr>
      <vt:lpstr>Nana’s Paint Mix Up http://www.101qs.com/2841-nanas-paint-mixup </vt:lpstr>
      <vt:lpstr>Do the work</vt:lpstr>
      <vt:lpstr>Solution</vt:lpstr>
      <vt:lpstr>Part 2:  What are students doing in a high quality math classroom?</vt:lpstr>
      <vt:lpstr>Questions</vt:lpstr>
      <vt:lpstr>What are the standards asking students to do?</vt:lpstr>
      <vt:lpstr>What are employers and universities asking of our students?</vt:lpstr>
      <vt:lpstr>Oregon University System</vt:lpstr>
      <vt:lpstr>What would students like to do?</vt:lpstr>
      <vt:lpstr>Optimal Learning</vt:lpstr>
      <vt:lpstr>Oregon Math Network: Sharing quality resources</vt:lpstr>
      <vt:lpstr>Oregon Math Network: Sharing quality resources</vt:lpstr>
      <vt:lpstr>Part 3: How do we support teachers?</vt:lpstr>
      <vt:lpstr>Anticipating difficulties</vt:lpstr>
      <vt:lpstr>Anticipating difficulties</vt:lpstr>
      <vt:lpstr>Examples of Classroom Practice</vt:lpstr>
      <vt:lpstr>Examples of Classroom Practice</vt:lpstr>
      <vt:lpstr>Experience as Learners</vt:lpstr>
      <vt:lpstr>Experience as Learners</vt:lpstr>
      <vt:lpstr>Experience as Learners</vt:lpstr>
      <vt:lpstr>Curricular Materials</vt:lpstr>
      <vt:lpstr>Curricular Materials</vt:lpstr>
      <vt:lpstr>Curricular Materials</vt:lpstr>
      <vt:lpstr>Curricular Materials</vt:lpstr>
      <vt:lpstr>Focus</vt:lpstr>
      <vt:lpstr>Focus</vt:lpstr>
      <vt:lpstr>Focus</vt:lpstr>
      <vt:lpstr>Feedback</vt:lpstr>
      <vt:lpstr>Community Engagement</vt:lpstr>
      <vt:lpstr>Community Engagement</vt:lpstr>
      <vt:lpstr>Part 4: What are other states doing?</vt:lpstr>
      <vt:lpstr>What our neighbors are doing.</vt:lpstr>
      <vt:lpstr>What our neighbors are doing.</vt:lpstr>
      <vt:lpstr>What our neighbors are doing.</vt:lpstr>
      <vt:lpstr>California Math Project</vt:lpstr>
      <vt:lpstr>California Math Project</vt:lpstr>
      <vt:lpstr>California Math Project</vt:lpstr>
      <vt:lpstr>PowerPoint Presentation</vt:lpstr>
      <vt:lpstr>Oregon Math Network</vt:lpstr>
      <vt:lpstr>Oregon Math Network</vt:lpstr>
      <vt:lpstr>Part 5: Wrap up</vt:lpstr>
      <vt:lpstr>Oregon Math Network</vt:lpstr>
      <vt:lpstr>Oregon Math Network</vt:lpstr>
      <vt:lpstr>Questions?</vt:lpstr>
    </vt:vector>
  </TitlesOfParts>
  <Company>Oregon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eiilt</dc:creator>
  <cp:lastModifiedBy>FREED Mark</cp:lastModifiedBy>
  <cp:revision>48</cp:revision>
  <dcterms:created xsi:type="dcterms:W3CDTF">2015-06-24T04:23:47Z</dcterms:created>
  <dcterms:modified xsi:type="dcterms:W3CDTF">2015-10-21T16:35:08Z</dcterms:modified>
</cp:coreProperties>
</file>