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handoutMasterIdLst>
    <p:handoutMasterId r:id="rId29"/>
  </p:handoutMasterIdLst>
  <p:sldIdLst>
    <p:sldId id="317" r:id="rId2"/>
    <p:sldId id="257" r:id="rId3"/>
    <p:sldId id="326" r:id="rId4"/>
    <p:sldId id="279" r:id="rId5"/>
    <p:sldId id="286" r:id="rId6"/>
    <p:sldId id="259" r:id="rId7"/>
    <p:sldId id="262" r:id="rId8"/>
    <p:sldId id="264" r:id="rId9"/>
    <p:sldId id="265" r:id="rId10"/>
    <p:sldId id="267" r:id="rId11"/>
    <p:sldId id="268" r:id="rId12"/>
    <p:sldId id="303" r:id="rId13"/>
    <p:sldId id="304" r:id="rId14"/>
    <p:sldId id="324" r:id="rId15"/>
    <p:sldId id="325" r:id="rId16"/>
    <p:sldId id="305" r:id="rId17"/>
    <p:sldId id="321" r:id="rId18"/>
    <p:sldId id="323" r:id="rId19"/>
    <p:sldId id="322" r:id="rId20"/>
    <p:sldId id="307" r:id="rId21"/>
    <p:sldId id="327" r:id="rId22"/>
    <p:sldId id="328" r:id="rId23"/>
    <p:sldId id="329" r:id="rId24"/>
    <p:sldId id="330" r:id="rId25"/>
    <p:sldId id="309" r:id="rId26"/>
    <p:sldId id="285" r:id="rId2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MG"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43" autoAdjust="0"/>
    <p:restoredTop sz="85435" autoAdjust="0"/>
  </p:normalViewPr>
  <p:slideViewPr>
    <p:cSldViewPr>
      <p:cViewPr varScale="1">
        <p:scale>
          <a:sx n="88" d="100"/>
          <a:sy n="88" d="100"/>
        </p:scale>
        <p:origin x="93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84614" y="0"/>
            <a:ext cx="2971800" cy="464820"/>
          </a:xfrm>
          <a:prstGeom prst="rect">
            <a:avLst/>
          </a:prstGeom>
        </p:spPr>
        <p:txBody>
          <a:bodyPr vert="horz" lIns="92446" tIns="46223" rIns="92446" bIns="46223" rtlCol="0"/>
          <a:lstStyle>
            <a:lvl1pPr algn="r">
              <a:defRPr sz="1200"/>
            </a:lvl1pPr>
          </a:lstStyle>
          <a:p>
            <a:fld id="{77EB121A-9EDA-49E1-AA8A-14298EA7BB3C}" type="datetimeFigureOut">
              <a:rPr lang="en-US" smtClean="0"/>
              <a:t>10/19/2015</a:t>
            </a:fld>
            <a:endParaRPr lang="en-US"/>
          </a:p>
        </p:txBody>
      </p:sp>
      <p:sp>
        <p:nvSpPr>
          <p:cNvPr id="4" name="Footer Placeholder 3"/>
          <p:cNvSpPr>
            <a:spLocks noGrp="1"/>
          </p:cNvSpPr>
          <p:nvPr>
            <p:ph type="ftr" sz="quarter" idx="2"/>
          </p:nvPr>
        </p:nvSpPr>
        <p:spPr>
          <a:xfrm>
            <a:off x="1" y="8829967"/>
            <a:ext cx="2971800"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2446" tIns="46223" rIns="92446" bIns="46223" rtlCol="0" anchor="b"/>
          <a:lstStyle>
            <a:lvl1pPr algn="r">
              <a:defRPr sz="1200"/>
            </a:lvl1pPr>
          </a:lstStyle>
          <a:p>
            <a:fld id="{27FEE7EB-6658-41B5-AB0F-92B93FD5932B}" type="slidenum">
              <a:rPr lang="en-US" smtClean="0"/>
              <a:t>‹#›</a:t>
            </a:fld>
            <a:endParaRPr lang="en-US"/>
          </a:p>
        </p:txBody>
      </p:sp>
    </p:spTree>
    <p:extLst>
      <p:ext uri="{BB962C8B-B14F-4D97-AF65-F5344CB8AC3E}">
        <p14:creationId xmlns:p14="http://schemas.microsoft.com/office/powerpoint/2010/main" val="4169407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84614" y="0"/>
            <a:ext cx="2971800" cy="464820"/>
          </a:xfrm>
          <a:prstGeom prst="rect">
            <a:avLst/>
          </a:prstGeom>
        </p:spPr>
        <p:txBody>
          <a:bodyPr vert="horz" lIns="92446" tIns="46223" rIns="92446" bIns="46223" rtlCol="0"/>
          <a:lstStyle>
            <a:lvl1pPr algn="r">
              <a:defRPr sz="1200"/>
            </a:lvl1pPr>
          </a:lstStyle>
          <a:p>
            <a:fld id="{4F8DE46C-C07F-4C31-BB98-9448C56223A0}" type="datetimeFigureOut">
              <a:rPr lang="en-US" smtClean="0"/>
              <a:t>10/19/2015</a:t>
            </a:fld>
            <a:endParaRPr lang="en-US"/>
          </a:p>
        </p:txBody>
      </p:sp>
      <p:sp>
        <p:nvSpPr>
          <p:cNvPr id="4" name="Slide Image Placeholder 3"/>
          <p:cNvSpPr>
            <a:spLocks noGrp="1" noRot="1" noChangeAspect="1"/>
          </p:cNvSpPr>
          <p:nvPr>
            <p:ph type="sldImg" idx="2"/>
          </p:nvPr>
        </p:nvSpPr>
        <p:spPr>
          <a:xfrm>
            <a:off x="1106488" y="696913"/>
            <a:ext cx="4646612"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297180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29967"/>
            <a:ext cx="2971800" cy="464820"/>
          </a:xfrm>
          <a:prstGeom prst="rect">
            <a:avLst/>
          </a:prstGeom>
        </p:spPr>
        <p:txBody>
          <a:bodyPr vert="horz" lIns="92446" tIns="46223" rIns="92446" bIns="46223" rtlCol="0" anchor="b"/>
          <a:lstStyle>
            <a:lvl1pPr algn="r">
              <a:defRPr sz="1200"/>
            </a:lvl1pPr>
          </a:lstStyle>
          <a:p>
            <a:fld id="{50855622-2D53-469A-B9C2-0B4759584D71}" type="slidenum">
              <a:rPr lang="en-US" smtClean="0"/>
              <a:t>‹#›</a:t>
            </a:fld>
            <a:endParaRPr lang="en-US"/>
          </a:p>
        </p:txBody>
      </p:sp>
    </p:spTree>
    <p:extLst>
      <p:ext uri="{BB962C8B-B14F-4D97-AF65-F5344CB8AC3E}">
        <p14:creationId xmlns:p14="http://schemas.microsoft.com/office/powerpoint/2010/main" val="968980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Best way to demystify</a:t>
            </a:r>
            <a:r>
              <a:rPr lang="en-US" baseline="0" dirty="0" smtClean="0"/>
              <a:t> for schools, putting in some of your education rules…how far will be on revisions by then?  </a:t>
            </a:r>
            <a:endParaRPr lang="en-US" dirty="0"/>
          </a:p>
        </p:txBody>
      </p:sp>
      <p:sp>
        <p:nvSpPr>
          <p:cNvPr id="4" name="Slide Number Placeholder 3"/>
          <p:cNvSpPr>
            <a:spLocks noGrp="1"/>
          </p:cNvSpPr>
          <p:nvPr>
            <p:ph type="sldNum" sz="quarter" idx="10"/>
          </p:nvPr>
        </p:nvSpPr>
        <p:spPr/>
        <p:txBody>
          <a:bodyPr/>
          <a:lstStyle/>
          <a:p>
            <a:fld id="{50855622-2D53-469A-B9C2-0B4759584D71}" type="slidenum">
              <a:rPr lang="en-US" smtClean="0"/>
              <a:t>2</a:t>
            </a:fld>
            <a:endParaRPr lang="en-US"/>
          </a:p>
        </p:txBody>
      </p:sp>
    </p:spTree>
    <p:extLst>
      <p:ext uri="{BB962C8B-B14F-4D97-AF65-F5344CB8AC3E}">
        <p14:creationId xmlns:p14="http://schemas.microsoft.com/office/powerpoint/2010/main" val="11103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should put in the exact language,</a:t>
            </a:r>
            <a:r>
              <a:rPr lang="en-US" baseline="0" dirty="0" smtClean="0"/>
              <a:t> schools like that…also need to include the piece about “(I) assurances that the State agency has coordinated with appropriate local education agencies to ensure that the child remains in the school in which the child is enrolled at the time of each placement; or (II) if remaining in such school is not in the best interests of the child, assurances by the State agency and the local educational agencies to provide immediate and appropriate enrollment in a new school, with all of the education records of the child provided to the school”</a:t>
            </a:r>
            <a:endParaRPr lang="en-US" dirty="0"/>
          </a:p>
        </p:txBody>
      </p:sp>
      <p:sp>
        <p:nvSpPr>
          <p:cNvPr id="4" name="Slide Number Placeholder 3"/>
          <p:cNvSpPr>
            <a:spLocks noGrp="1"/>
          </p:cNvSpPr>
          <p:nvPr>
            <p:ph type="sldNum" sz="quarter" idx="10"/>
          </p:nvPr>
        </p:nvSpPr>
        <p:spPr/>
        <p:txBody>
          <a:bodyPr/>
          <a:lstStyle/>
          <a:p>
            <a:fld id="{50855622-2D53-469A-B9C2-0B4759584D71}" type="slidenum">
              <a:rPr lang="en-US" smtClean="0"/>
              <a:t>5</a:t>
            </a:fld>
            <a:endParaRPr lang="en-US"/>
          </a:p>
        </p:txBody>
      </p:sp>
    </p:spTree>
    <p:extLst>
      <p:ext uri="{BB962C8B-B14F-4D97-AF65-F5344CB8AC3E}">
        <p14:creationId xmlns:p14="http://schemas.microsoft.com/office/powerpoint/2010/main" val="1595587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smtClean="0"/>
              <a:t>Records are to be used only for the purpose of addressing a student’s educational needs</a:t>
            </a:r>
          </a:p>
          <a:p>
            <a:endParaRPr lang="en-US" dirty="0"/>
          </a:p>
        </p:txBody>
      </p:sp>
      <p:sp>
        <p:nvSpPr>
          <p:cNvPr id="4" name="Slide Number Placeholder 3"/>
          <p:cNvSpPr>
            <a:spLocks noGrp="1"/>
          </p:cNvSpPr>
          <p:nvPr>
            <p:ph type="sldNum" sz="quarter" idx="10"/>
          </p:nvPr>
        </p:nvSpPr>
        <p:spPr/>
        <p:txBody>
          <a:bodyPr/>
          <a:lstStyle/>
          <a:p>
            <a:fld id="{50855622-2D53-469A-B9C2-0B4759584D71}" type="slidenum">
              <a:rPr lang="en-US" smtClean="0"/>
              <a:t>9</a:t>
            </a:fld>
            <a:endParaRPr lang="en-US"/>
          </a:p>
        </p:txBody>
      </p:sp>
    </p:spTree>
    <p:extLst>
      <p:ext uri="{BB962C8B-B14F-4D97-AF65-F5344CB8AC3E}">
        <p14:creationId xmlns:p14="http://schemas.microsoft.com/office/powerpoint/2010/main" val="1002829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Tips For Admin:</a:t>
            </a:r>
            <a:r>
              <a:rPr lang="en-US" baseline="0" dirty="0" smtClean="0"/>
              <a:t> Ask for letterhead documenting connection with the individual student (Distinguish between custody and case work)</a:t>
            </a:r>
            <a:endParaRPr lang="en-US" dirty="0"/>
          </a:p>
        </p:txBody>
      </p:sp>
      <p:sp>
        <p:nvSpPr>
          <p:cNvPr id="4" name="Slide Number Placeholder 3"/>
          <p:cNvSpPr>
            <a:spLocks noGrp="1"/>
          </p:cNvSpPr>
          <p:nvPr>
            <p:ph type="sldNum" sz="quarter" idx="10"/>
          </p:nvPr>
        </p:nvSpPr>
        <p:spPr/>
        <p:txBody>
          <a:bodyPr/>
          <a:lstStyle/>
          <a:p>
            <a:fld id="{50855622-2D53-469A-B9C2-0B4759584D71}" type="slidenum">
              <a:rPr lang="en-US" smtClean="0"/>
              <a:t>10</a:t>
            </a:fld>
            <a:endParaRPr lang="en-US"/>
          </a:p>
        </p:txBody>
      </p:sp>
    </p:spTree>
    <p:extLst>
      <p:ext uri="{BB962C8B-B14F-4D97-AF65-F5344CB8AC3E}">
        <p14:creationId xmlns:p14="http://schemas.microsoft.com/office/powerpoint/2010/main" val="1597486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FERPA requires schools to record any disclosure,</a:t>
            </a:r>
            <a:r>
              <a:rPr lang="en-US" baseline="0" dirty="0" smtClean="0"/>
              <a:t> but does not require CW to record 3</a:t>
            </a:r>
            <a:r>
              <a:rPr lang="en-US" baseline="30000" dirty="0" smtClean="0"/>
              <a:t>rd</a:t>
            </a:r>
            <a:r>
              <a:rPr lang="en-US" baseline="0" dirty="0" smtClean="0"/>
              <a:t> party disclosure</a:t>
            </a:r>
          </a:p>
          <a:p>
            <a:endParaRPr lang="en-US" baseline="0" dirty="0" smtClean="0"/>
          </a:p>
          <a:p>
            <a:r>
              <a:rPr lang="en-US" baseline="0" dirty="0" smtClean="0"/>
              <a:t>Must be consistent with state laws (mode of communication, who sees, </a:t>
            </a:r>
            <a:r>
              <a:rPr lang="en-US" baseline="0" dirty="0" err="1" smtClean="0"/>
              <a:t>etc</a:t>
            </a:r>
            <a:r>
              <a:rPr lang="en-US" baseline="0" dirty="0" smtClean="0"/>
              <a:t> </a:t>
            </a:r>
            <a:r>
              <a:rPr lang="en-US" baseline="0" dirty="0" err="1" smtClean="0"/>
              <a:t>etc</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50855622-2D53-469A-B9C2-0B4759584D71}" type="slidenum">
              <a:rPr lang="en-US" smtClean="0"/>
              <a:t>11</a:t>
            </a:fld>
            <a:endParaRPr lang="en-US"/>
          </a:p>
        </p:txBody>
      </p:sp>
    </p:spTree>
    <p:extLst>
      <p:ext uri="{BB962C8B-B14F-4D97-AF65-F5344CB8AC3E}">
        <p14:creationId xmlns:p14="http://schemas.microsoft.com/office/powerpoint/2010/main" val="1129750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we do screen shots of some</a:t>
            </a:r>
            <a:r>
              <a:rPr lang="en-US" baseline="0" dirty="0" smtClean="0"/>
              <a:t> of these forms and put them in so schools can see what they look like?  Or do they differ by county?  Maybe an example?</a:t>
            </a:r>
          </a:p>
          <a:p>
            <a:endParaRPr lang="en-US" baseline="0" dirty="0" smtClean="0"/>
          </a:p>
          <a:p>
            <a:r>
              <a:rPr lang="en-US" baseline="0" dirty="0" smtClean="0"/>
              <a:t>Also, there is an issue with the records transfer question I’m working on.  It’s currently in YOUR rules, but not ours, and I was told by our legal that rules are meant for specific agencies…meaning DHS can’t create a rule in their OARs that puts a requirement on education…it would have to be in statute…is it?  We need to site any rules, schools will want to see the law…if it’s not in our 581 rules, schools don’t follow it….I’m working on finding a loophole in our rules or state statutes</a:t>
            </a:r>
            <a:endParaRPr lang="en-US" dirty="0"/>
          </a:p>
        </p:txBody>
      </p:sp>
      <p:sp>
        <p:nvSpPr>
          <p:cNvPr id="4" name="Slide Number Placeholder 3"/>
          <p:cNvSpPr>
            <a:spLocks noGrp="1"/>
          </p:cNvSpPr>
          <p:nvPr>
            <p:ph type="sldNum" sz="quarter" idx="10"/>
          </p:nvPr>
        </p:nvSpPr>
        <p:spPr/>
        <p:txBody>
          <a:bodyPr/>
          <a:lstStyle/>
          <a:p>
            <a:fld id="{50855622-2D53-469A-B9C2-0B4759584D71}" type="slidenum">
              <a:rPr lang="en-US" smtClean="0"/>
              <a:t>16</a:t>
            </a:fld>
            <a:endParaRPr lang="en-US"/>
          </a:p>
        </p:txBody>
      </p:sp>
    </p:spTree>
    <p:extLst>
      <p:ext uri="{BB962C8B-B14F-4D97-AF65-F5344CB8AC3E}">
        <p14:creationId xmlns:p14="http://schemas.microsoft.com/office/powerpoint/2010/main" val="2961738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74C9028-9D04-404B-889B-24790FE7871B}"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3C7B6322-C80F-4B72-B3AC-A79D5744E1D2}"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4C9028-9D04-404B-889B-24790FE7871B}"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6322-C80F-4B72-B3AC-A79D5744E1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4C9028-9D04-404B-889B-24790FE7871B}"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6322-C80F-4B72-B3AC-A79D5744E1D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4C9028-9D04-404B-889B-24790FE7871B}"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6322-C80F-4B72-B3AC-A79D5744E1D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74C9028-9D04-404B-889B-24790FE7871B}" type="datetimeFigureOut">
              <a:rPr lang="en-US" smtClean="0"/>
              <a:t>10/19/2015</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B6322-C80F-4B72-B3AC-A79D5744E1D2}"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74C9028-9D04-404B-889B-24790FE7871B}"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B6322-C80F-4B72-B3AC-A79D5744E1D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74C9028-9D04-404B-889B-24790FE7871B}" type="datetimeFigureOut">
              <a:rPr lang="en-US" smtClean="0"/>
              <a:t>10/19/2015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7B6322-C80F-4B72-B3AC-A79D5744E1D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4C9028-9D04-404B-889B-24790FE7871B}" type="datetimeFigureOut">
              <a:rPr lang="en-US" smtClean="0"/>
              <a:t>10/19/2015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7B6322-C80F-4B72-B3AC-A79D5744E1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74C9028-9D04-404B-889B-24790FE7871B}" type="datetimeFigureOut">
              <a:rPr lang="en-US" smtClean="0"/>
              <a:t>10/19/2015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B6322-C80F-4B72-B3AC-A79D5744E1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74C9028-9D04-404B-889B-24790FE7871B}"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B6322-C80F-4B72-B3AC-A79D5744E1D2}"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674C9028-9D04-404B-889B-24790FE7871B}" type="datetimeFigureOut">
              <a:rPr lang="en-US" smtClean="0"/>
              <a:t>10/19/2015</a:t>
            </a:fld>
            <a:endParaRPr lang="en-US"/>
          </a:p>
        </p:txBody>
      </p:sp>
      <p:sp>
        <p:nvSpPr>
          <p:cNvPr id="7" name="Slide Number Placeholder 6"/>
          <p:cNvSpPr>
            <a:spLocks noGrp="1"/>
          </p:cNvSpPr>
          <p:nvPr>
            <p:ph type="sldNum" sz="quarter" idx="12"/>
          </p:nvPr>
        </p:nvSpPr>
        <p:spPr/>
        <p:txBody>
          <a:bodyPr/>
          <a:lstStyle/>
          <a:p>
            <a:fld id="{3C7B6322-C80F-4B72-B3AC-A79D5744E1D2}"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674C9028-9D04-404B-889B-24790FE7871B}" type="datetimeFigureOut">
              <a:rPr lang="en-US" smtClean="0"/>
              <a:t>10/19/2015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3C7B6322-C80F-4B72-B3AC-A79D5744E1D2}"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www.oregon.gov/dhs/children/pages/localoffices.asp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Glover_Melissa@salkeiz.k12.or.us" TargetMode="External"/><Relationship Id="rId2" Type="http://schemas.openxmlformats.org/officeDocument/2006/relationships/image" Target="../media/image18.emf"/><Relationship Id="rId1" Type="http://schemas.openxmlformats.org/officeDocument/2006/relationships/slideLayout" Target="../slideLayouts/slideLayout2.xml"/><Relationship Id="rId4" Type="http://schemas.openxmlformats.org/officeDocument/2006/relationships/hyperlink" Target="mailto:Catherine.R.Stelzer@state.or.u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Oregon Education Stability Matters</a:t>
            </a:r>
            <a:endParaRPr lang="en-US" dirty="0"/>
          </a:p>
        </p:txBody>
      </p:sp>
      <p:sp>
        <p:nvSpPr>
          <p:cNvPr id="3" name="Text Placeholder 2"/>
          <p:cNvSpPr>
            <a:spLocks noGrp="1"/>
          </p:cNvSpPr>
          <p:nvPr>
            <p:ph type="body" idx="1"/>
          </p:nvPr>
        </p:nvSpPr>
        <p:spPr/>
        <p:txBody>
          <a:bodyPr/>
          <a:lstStyle/>
          <a:p>
            <a:r>
              <a:rPr lang="en-US" dirty="0" smtClean="0"/>
              <a:t>Child Welfare &amp; Schools working together</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304800"/>
            <a:ext cx="2590800" cy="2400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8819" y="5638800"/>
            <a:ext cx="35433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432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Whom Can Schools Release Records?</a:t>
            </a:r>
            <a:endParaRPr lang="en-US" dirty="0"/>
          </a:p>
        </p:txBody>
      </p:sp>
      <p:sp>
        <p:nvSpPr>
          <p:cNvPr id="3" name="Content Placeholder 2"/>
          <p:cNvSpPr>
            <a:spLocks noGrp="1"/>
          </p:cNvSpPr>
          <p:nvPr>
            <p:ph idx="1"/>
          </p:nvPr>
        </p:nvSpPr>
        <p:spPr/>
        <p:txBody>
          <a:bodyPr/>
          <a:lstStyle/>
          <a:p>
            <a:r>
              <a:rPr lang="en-US" dirty="0" smtClean="0"/>
              <a:t>The new amendment permits schools to release education records to </a:t>
            </a:r>
            <a:r>
              <a:rPr lang="en-US" b="1" dirty="0" smtClean="0"/>
              <a:t>“an agency caseworker or other representative of a state or local child welfare agency, or tribal organization” </a:t>
            </a:r>
            <a:r>
              <a:rPr lang="en-US" dirty="0" smtClean="0"/>
              <a:t>who has the right to access a student’s case plan, and when the agency or organization is </a:t>
            </a:r>
            <a:r>
              <a:rPr lang="en-US" b="1" dirty="0" smtClean="0"/>
              <a:t>“legally responsible”</a:t>
            </a:r>
            <a:r>
              <a:rPr lang="en-US" dirty="0" smtClean="0"/>
              <a:t> for the child’s </a:t>
            </a:r>
            <a:r>
              <a:rPr lang="en-US" b="1" dirty="0" smtClean="0"/>
              <a:t>“care and protection.”</a:t>
            </a:r>
            <a:endParaRPr lang="en-US" b="1" dirty="0"/>
          </a:p>
        </p:txBody>
      </p:sp>
      <p:pic>
        <p:nvPicPr>
          <p:cNvPr id="133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2438" y="4495800"/>
            <a:ext cx="3956562" cy="2225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3398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that means…?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All students </a:t>
            </a:r>
            <a:r>
              <a:rPr lang="en-US" b="1" u="sng" dirty="0" smtClean="0"/>
              <a:t>in the custody</a:t>
            </a:r>
            <a:r>
              <a:rPr lang="en-US" b="1" dirty="0" smtClean="0"/>
              <a:t> </a:t>
            </a:r>
            <a:r>
              <a:rPr lang="en-US" dirty="0" smtClean="0"/>
              <a:t>of DHS, including:</a:t>
            </a:r>
          </a:p>
          <a:p>
            <a:pPr lvl="1"/>
            <a:r>
              <a:rPr lang="en-US" dirty="0" smtClean="0"/>
              <a:t>Temporary Custody</a:t>
            </a:r>
          </a:p>
          <a:p>
            <a:pPr lvl="1"/>
            <a:r>
              <a:rPr lang="en-US" dirty="0" smtClean="0"/>
              <a:t>Voluntary Custody</a:t>
            </a:r>
          </a:p>
          <a:p>
            <a:pPr lvl="1"/>
            <a:r>
              <a:rPr lang="en-US" dirty="0" smtClean="0"/>
              <a:t>Permanent Custody</a:t>
            </a:r>
          </a:p>
          <a:p>
            <a:pPr lvl="1"/>
            <a:endParaRPr lang="en-US" dirty="0" smtClean="0"/>
          </a:p>
          <a:p>
            <a:pPr marL="411480" lvl="1" indent="0">
              <a:buNone/>
            </a:pPr>
            <a:r>
              <a:rPr lang="en-US" b="1" i="1" dirty="0" smtClean="0"/>
              <a:t>*Custody can include both </a:t>
            </a:r>
          </a:p>
          <a:p>
            <a:pPr marL="411480" lvl="1" indent="0">
              <a:buNone/>
            </a:pPr>
            <a:r>
              <a:rPr lang="en-US" b="1" i="1" dirty="0" smtClean="0"/>
              <a:t>In-Home or out of Home </a:t>
            </a:r>
          </a:p>
          <a:p>
            <a:pPr marL="411480" lvl="1" indent="0">
              <a:buNone/>
            </a:pPr>
            <a:r>
              <a:rPr lang="en-US" b="1" i="1" dirty="0" smtClean="0"/>
              <a:t>Placements*</a:t>
            </a:r>
          </a:p>
          <a:p>
            <a:pPr marL="411480" lvl="1" indent="0">
              <a:buNone/>
            </a:pPr>
            <a:endParaRPr lang="en-US" dirty="0"/>
          </a:p>
          <a:p>
            <a:r>
              <a:rPr lang="en-US" dirty="0" smtClean="0"/>
              <a:t>Child Welfare can only </a:t>
            </a:r>
            <a:r>
              <a:rPr lang="en-US" dirty="0" err="1" smtClean="0"/>
              <a:t>redisclose</a:t>
            </a:r>
            <a:r>
              <a:rPr lang="en-US" dirty="0" smtClean="0"/>
              <a:t> educational records obtained through this exception to </a:t>
            </a:r>
            <a:r>
              <a:rPr lang="en-US" b="1" dirty="0" smtClean="0"/>
              <a:t>“an individual or entity engaged in addressing the student’s education needs”</a:t>
            </a:r>
            <a:r>
              <a:rPr lang="en-US" dirty="0" smtClean="0"/>
              <a:t>.</a:t>
            </a:r>
          </a:p>
          <a:p>
            <a:pPr lvl="1"/>
            <a:endParaRPr lang="en-US" dirty="0"/>
          </a:p>
          <a:p>
            <a:endParaRPr lang="en-US" dirty="0"/>
          </a:p>
        </p:txBody>
      </p:sp>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2207" y="2286000"/>
            <a:ext cx="4095750" cy="2289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9438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case worker?</a:t>
            </a:r>
            <a:endParaRPr lang="en-US" dirty="0"/>
          </a:p>
        </p:txBody>
      </p:sp>
      <p:sp>
        <p:nvSpPr>
          <p:cNvPr id="3" name="Content Placeholder 2"/>
          <p:cNvSpPr>
            <a:spLocks noGrp="1"/>
          </p:cNvSpPr>
          <p:nvPr>
            <p:ph idx="1"/>
          </p:nvPr>
        </p:nvSpPr>
        <p:spPr>
          <a:xfrm>
            <a:off x="304800" y="1752600"/>
            <a:ext cx="8534400" cy="4373563"/>
          </a:xfrm>
        </p:spPr>
        <p:txBody>
          <a:bodyPr>
            <a:normAutofit/>
          </a:bodyPr>
          <a:lstStyle/>
          <a:p>
            <a:pPr marL="411480" lvl="1" indent="0">
              <a:buNone/>
            </a:pPr>
            <a:endParaRPr lang="en-US" dirty="0" smtClean="0"/>
          </a:p>
          <a:p>
            <a:r>
              <a:rPr lang="en-US" dirty="0" smtClean="0"/>
              <a:t>Self Sufficiency</a:t>
            </a:r>
            <a:endParaRPr lang="en-US" dirty="0"/>
          </a:p>
          <a:p>
            <a:r>
              <a:rPr lang="en-US" dirty="0" smtClean="0"/>
              <a:t>Vocational Rehab</a:t>
            </a:r>
          </a:p>
          <a:p>
            <a:r>
              <a:rPr lang="en-US" dirty="0" smtClean="0"/>
              <a:t>Developmental Disabilities</a:t>
            </a:r>
          </a:p>
          <a:p>
            <a:r>
              <a:rPr lang="en-US" dirty="0" smtClean="0"/>
              <a:t>Child Welfare</a:t>
            </a:r>
            <a:endParaRPr lang="en-US" dirty="0" smtClean="0"/>
          </a:p>
          <a:p>
            <a:r>
              <a:rPr lang="en-US" dirty="0" smtClean="0"/>
              <a:t>Difference between DD foster care &amp; Child Welfare foster care</a:t>
            </a:r>
          </a:p>
          <a:p>
            <a:pPr lvl="1"/>
            <a:r>
              <a:rPr lang="en-US" sz="1800" dirty="0" smtClean="0"/>
              <a:t>DD foster care w/ CW custody</a:t>
            </a:r>
          </a:p>
          <a:p>
            <a:pPr lvl="1"/>
            <a:r>
              <a:rPr lang="en-US" sz="1800" dirty="0" smtClean="0"/>
              <a:t>DD foster care w/out CW custody</a:t>
            </a:r>
          </a:p>
          <a:p>
            <a:pPr marL="411480" lvl="1" indent="0">
              <a:buNone/>
            </a:pPr>
            <a:endParaRPr lang="en-US" dirty="0" smtClean="0"/>
          </a:p>
        </p:txBody>
      </p:sp>
      <p:pic>
        <p:nvPicPr>
          <p:cNvPr id="10242" name="Picture 2" descr="C:\Users\or0080158\AppData\Local\Microsoft\Windows\Temporary Internet Files\Content.Outlook\L1A9YG5U\full-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05400" y="1776884"/>
            <a:ext cx="2488692" cy="1575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93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Foster Care </a:t>
            </a:r>
            <a:r>
              <a:rPr lang="en-US" dirty="0" err="1" smtClean="0"/>
              <a:t>con’t</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sz="2800" b="1" dirty="0" smtClean="0"/>
              <a:t>What are the roles of a child’s team?</a:t>
            </a:r>
          </a:p>
          <a:p>
            <a:pPr lvl="1"/>
            <a:r>
              <a:rPr lang="en-US" sz="2800" dirty="0" smtClean="0"/>
              <a:t>Caseworker</a:t>
            </a:r>
          </a:p>
          <a:p>
            <a:pPr lvl="1"/>
            <a:r>
              <a:rPr lang="en-US" sz="2800" dirty="0" smtClean="0"/>
              <a:t>Foster parent</a:t>
            </a:r>
          </a:p>
          <a:p>
            <a:pPr lvl="1"/>
            <a:r>
              <a:rPr lang="en-US" sz="2800" dirty="0" smtClean="0"/>
              <a:t>Child’s Attorney</a:t>
            </a:r>
          </a:p>
          <a:p>
            <a:pPr lvl="1"/>
            <a:r>
              <a:rPr lang="en-US" sz="2800" dirty="0" smtClean="0"/>
              <a:t>CASA</a:t>
            </a:r>
          </a:p>
          <a:p>
            <a:pPr lvl="1"/>
            <a:r>
              <a:rPr lang="en-US" sz="2800" dirty="0" smtClean="0"/>
              <a:t>Parent</a:t>
            </a:r>
          </a:p>
          <a:p>
            <a:pPr lvl="1"/>
            <a:r>
              <a:rPr lang="en-US" sz="2800" dirty="0" smtClean="0"/>
              <a:t>Independent Living Provider</a:t>
            </a:r>
          </a:p>
          <a:p>
            <a:pPr lvl="1"/>
            <a:r>
              <a:rPr lang="en-US" sz="2800" dirty="0" smtClean="0"/>
              <a:t>DD </a:t>
            </a:r>
            <a:r>
              <a:rPr lang="en-US" sz="2800" dirty="0" smtClean="0"/>
              <a:t>Caseworker</a:t>
            </a:r>
          </a:p>
          <a:p>
            <a:pPr marL="411480" lvl="1" indent="0">
              <a:buNone/>
            </a:pPr>
            <a:r>
              <a:rPr lang="en-US" sz="2800" b="1" i="1" dirty="0" smtClean="0"/>
              <a:t>Who </a:t>
            </a:r>
            <a:r>
              <a:rPr lang="en-US" sz="2800" b="1" i="1" dirty="0"/>
              <a:t>has the education decision making rights?</a:t>
            </a:r>
          </a:p>
          <a:p>
            <a:pPr lvl="1"/>
            <a:endParaRPr lang="en-US" sz="2800"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9710" y="2743200"/>
            <a:ext cx="289560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39644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schools do?</a:t>
            </a:r>
            <a:endParaRPr lang="en-US" dirty="0"/>
          </a:p>
        </p:txBody>
      </p:sp>
      <p:sp>
        <p:nvSpPr>
          <p:cNvPr id="3" name="Content Placeholder 2"/>
          <p:cNvSpPr>
            <a:spLocks noGrp="1"/>
          </p:cNvSpPr>
          <p:nvPr>
            <p:ph idx="1"/>
          </p:nvPr>
        </p:nvSpPr>
        <p:spPr>
          <a:xfrm>
            <a:off x="457200" y="1752600"/>
            <a:ext cx="8229600" cy="4953000"/>
          </a:xfrm>
        </p:spPr>
        <p:txBody>
          <a:bodyPr>
            <a:noAutofit/>
          </a:bodyPr>
          <a:lstStyle/>
          <a:p>
            <a:r>
              <a:rPr lang="en-US" sz="2000" b="1" dirty="0" smtClean="0"/>
              <a:t>Host a welcome meeting for the child’s team</a:t>
            </a:r>
          </a:p>
          <a:p>
            <a:pPr lvl="1"/>
            <a:r>
              <a:rPr lang="en-US" sz="1800" dirty="0" smtClean="0"/>
              <a:t>Tour of the </a:t>
            </a:r>
            <a:r>
              <a:rPr lang="en-US" sz="1800" dirty="0" smtClean="0"/>
              <a:t>school</a:t>
            </a:r>
          </a:p>
          <a:p>
            <a:pPr lvl="1"/>
            <a:r>
              <a:rPr lang="en-US" sz="1800" dirty="0" smtClean="0"/>
              <a:t>Review DHS letter</a:t>
            </a:r>
          </a:p>
          <a:p>
            <a:pPr lvl="1"/>
            <a:r>
              <a:rPr lang="en-US" sz="1800" dirty="0" smtClean="0"/>
              <a:t>Identify Special Needs</a:t>
            </a:r>
            <a:endParaRPr lang="en-US" sz="1800" dirty="0" smtClean="0"/>
          </a:p>
          <a:p>
            <a:r>
              <a:rPr lang="en-US" sz="2000" b="1" dirty="0" smtClean="0"/>
              <a:t>Have a place readily available if a team member needs to meet with the child during the school </a:t>
            </a:r>
            <a:r>
              <a:rPr lang="en-US" sz="2000" b="1" dirty="0" smtClean="0"/>
              <a:t>day</a:t>
            </a:r>
            <a:endParaRPr lang="en-US" sz="2000" dirty="0" smtClean="0"/>
          </a:p>
          <a:p>
            <a:r>
              <a:rPr lang="en-US" sz="2000" b="1" dirty="0" smtClean="0"/>
              <a:t>Communication is critical! </a:t>
            </a:r>
            <a:r>
              <a:rPr lang="en-US" sz="2000" dirty="0" smtClean="0"/>
              <a:t>	</a:t>
            </a:r>
          </a:p>
          <a:p>
            <a:pPr lvl="1"/>
            <a:r>
              <a:rPr lang="en-US" sz="1800" dirty="0" smtClean="0"/>
              <a:t>Child Welfare can release information relevant to education purposes </a:t>
            </a:r>
          </a:p>
          <a:p>
            <a:r>
              <a:rPr lang="en-US" sz="2000" b="1" dirty="0" smtClean="0"/>
              <a:t>Prior to removal from school or other discipline issues, the team needs to come together</a:t>
            </a:r>
          </a:p>
          <a:p>
            <a:pPr marL="114300" indent="0">
              <a:buNone/>
            </a:pPr>
            <a:endParaRPr lang="en-US" sz="2000" dirty="0" smtClean="0"/>
          </a:p>
          <a:p>
            <a:r>
              <a:rPr lang="en-US" sz="2000" b="1" dirty="0" smtClean="0"/>
              <a:t>Support culturally responsive needs of the foster families</a:t>
            </a:r>
            <a:endParaRPr lang="en-US" sz="2000" b="1" dirty="0"/>
          </a:p>
        </p:txBody>
      </p:sp>
    </p:spTree>
    <p:extLst>
      <p:ext uri="{BB962C8B-B14F-4D97-AF65-F5344CB8AC3E}">
        <p14:creationId xmlns:p14="http://schemas.microsoft.com/office/powerpoint/2010/main" val="5214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schools do?</a:t>
            </a:r>
            <a:endParaRPr lang="en-US" dirty="0"/>
          </a:p>
        </p:txBody>
      </p:sp>
      <p:sp>
        <p:nvSpPr>
          <p:cNvPr id="3" name="Content Placeholder 2"/>
          <p:cNvSpPr>
            <a:spLocks noGrp="1"/>
          </p:cNvSpPr>
          <p:nvPr>
            <p:ph idx="1"/>
          </p:nvPr>
        </p:nvSpPr>
        <p:spPr>
          <a:xfrm>
            <a:off x="457200" y="1752600"/>
            <a:ext cx="8229600" cy="4953000"/>
          </a:xfrm>
        </p:spPr>
        <p:txBody>
          <a:bodyPr>
            <a:normAutofit/>
          </a:bodyPr>
          <a:lstStyle/>
          <a:p>
            <a:r>
              <a:rPr lang="en-US" sz="2800" dirty="0" smtClean="0"/>
              <a:t>Costs of School Events/Activities</a:t>
            </a:r>
          </a:p>
          <a:p>
            <a:endParaRPr lang="en-US" sz="2800" dirty="0"/>
          </a:p>
          <a:p>
            <a:endParaRPr lang="en-US" sz="2800" dirty="0" smtClean="0"/>
          </a:p>
          <a:p>
            <a:r>
              <a:rPr lang="en-US" sz="2800" dirty="0" smtClean="0"/>
              <a:t>Post-secondary </a:t>
            </a:r>
            <a:r>
              <a:rPr lang="en-US" sz="2800" dirty="0" smtClean="0"/>
              <a:t>Resources</a:t>
            </a:r>
            <a:endParaRPr lang="en-US" dirty="0" smtClean="0"/>
          </a:p>
          <a:p>
            <a:pPr lvl="1"/>
            <a:endParaRPr lang="en-US" dirty="0"/>
          </a:p>
          <a:p>
            <a:pPr lvl="1"/>
            <a:endParaRPr lang="en-US" dirty="0" smtClean="0"/>
          </a:p>
          <a:p>
            <a:r>
              <a:rPr lang="en-US" sz="2800" dirty="0" smtClean="0"/>
              <a:t>Independent Living</a:t>
            </a:r>
          </a:p>
          <a:p>
            <a:endParaRPr lang="en-US" sz="2800" dirty="0"/>
          </a:p>
          <a:p>
            <a:r>
              <a:rPr lang="en-US" sz="2800" dirty="0" smtClean="0"/>
              <a:t>The foster parent is the parent…treat them that way</a:t>
            </a:r>
            <a:endParaRPr lang="en-US" sz="2800" dirty="0"/>
          </a:p>
          <a:p>
            <a:endParaRPr lang="en-US" sz="2800" dirty="0" smtClean="0"/>
          </a:p>
          <a:p>
            <a:endParaRPr lang="en-US" sz="3100" dirty="0"/>
          </a:p>
        </p:txBody>
      </p:sp>
    </p:spTree>
    <p:extLst>
      <p:ext uri="{BB962C8B-B14F-4D97-AF65-F5344CB8AC3E}">
        <p14:creationId xmlns:p14="http://schemas.microsoft.com/office/powerpoint/2010/main" val="1833512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Foster care </a:t>
            </a:r>
            <a:r>
              <a:rPr lang="en-US" dirty="0" err="1" smtClean="0"/>
              <a:t>con’t</a:t>
            </a:r>
            <a:endParaRPr lang="en-US" dirty="0"/>
          </a:p>
        </p:txBody>
      </p:sp>
      <p:sp>
        <p:nvSpPr>
          <p:cNvPr id="3" name="Content Placeholder 2"/>
          <p:cNvSpPr>
            <a:spLocks noGrp="1"/>
          </p:cNvSpPr>
          <p:nvPr>
            <p:ph idx="1"/>
          </p:nvPr>
        </p:nvSpPr>
        <p:spPr/>
        <p:txBody>
          <a:bodyPr/>
          <a:lstStyle/>
          <a:p>
            <a:r>
              <a:rPr lang="en-US" dirty="0" smtClean="0"/>
              <a:t>How does a school know a child is in foster care?</a:t>
            </a:r>
          </a:p>
          <a:p>
            <a:pPr lvl="1"/>
            <a:r>
              <a:rPr lang="en-US" dirty="0" smtClean="0"/>
              <a:t>Copy of DHS letter</a:t>
            </a:r>
          </a:p>
          <a:p>
            <a:r>
              <a:rPr lang="en-US" dirty="0" smtClean="0"/>
              <a:t>Enrollment Process</a:t>
            </a:r>
          </a:p>
          <a:p>
            <a:pPr lvl="1"/>
            <a:r>
              <a:rPr lang="en-US" dirty="0" smtClean="0"/>
              <a:t>Foster Parent Enrollment</a:t>
            </a:r>
          </a:p>
          <a:p>
            <a:pPr lvl="1"/>
            <a:r>
              <a:rPr lang="en-US" dirty="0" smtClean="0"/>
              <a:t>Free &amp; Reduced Lunch eligibility</a:t>
            </a:r>
          </a:p>
          <a:p>
            <a:pPr lvl="1"/>
            <a:r>
              <a:rPr lang="en-US" dirty="0" smtClean="0"/>
              <a:t>DHS Forms</a:t>
            </a:r>
          </a:p>
          <a:p>
            <a:pPr lvl="1"/>
            <a:r>
              <a:rPr lang="en-US" dirty="0" smtClean="0"/>
              <a:t>Alternative Education Programs</a:t>
            </a:r>
          </a:p>
          <a:p>
            <a:r>
              <a:rPr lang="en-US" dirty="0" smtClean="0"/>
              <a:t>What is the school’s responsibility by law?</a:t>
            </a:r>
          </a:p>
          <a:p>
            <a:pPr lvl="1"/>
            <a:r>
              <a:rPr lang="en-US" dirty="0" smtClean="0"/>
              <a:t>Records Transfer</a:t>
            </a:r>
          </a:p>
          <a:p>
            <a:pPr lvl="1"/>
            <a:r>
              <a:rPr lang="en-US" dirty="0" smtClean="0"/>
              <a:t>Immediate Enrollment</a:t>
            </a:r>
            <a:endParaRPr lang="en-US"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581275"/>
            <a:ext cx="2695575" cy="1695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5090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Best interest, Residency, and Transportation Connections</a:t>
            </a:r>
            <a:endParaRPr lang="en-US" dirty="0"/>
          </a:p>
        </p:txBody>
      </p:sp>
      <p:sp>
        <p:nvSpPr>
          <p:cNvPr id="3" name="Content Placeholder 2"/>
          <p:cNvSpPr>
            <a:spLocks noGrp="1"/>
          </p:cNvSpPr>
          <p:nvPr>
            <p:ph idx="1"/>
          </p:nvPr>
        </p:nvSpPr>
        <p:spPr/>
        <p:txBody>
          <a:bodyPr/>
          <a:lstStyle/>
          <a:p>
            <a:r>
              <a:rPr lang="en-US" dirty="0" smtClean="0"/>
              <a:t>A student is not AUTOMATICALLY eligible to stay in their school of origin</a:t>
            </a:r>
          </a:p>
          <a:p>
            <a:pPr lvl="1"/>
            <a:r>
              <a:rPr lang="en-US" dirty="0" smtClean="0"/>
              <a:t>However, this must be the first consideration</a:t>
            </a:r>
          </a:p>
          <a:p>
            <a:pPr lvl="1"/>
            <a:endParaRPr lang="en-US" dirty="0"/>
          </a:p>
          <a:p>
            <a:r>
              <a:rPr lang="en-US" dirty="0" smtClean="0"/>
              <a:t>Best interest finding determines residency</a:t>
            </a:r>
          </a:p>
          <a:p>
            <a:r>
              <a:rPr lang="en-US" b="1" u="sng" dirty="0" smtClean="0"/>
              <a:t>Residency determines responsibility</a:t>
            </a:r>
          </a:p>
          <a:p>
            <a:pPr lvl="1"/>
            <a:r>
              <a:rPr lang="en-US" dirty="0" smtClean="0"/>
              <a:t>Transportation</a:t>
            </a:r>
          </a:p>
          <a:p>
            <a:pPr lvl="1"/>
            <a:r>
              <a:rPr lang="en-US" dirty="0" smtClean="0"/>
              <a:t>FAPE</a:t>
            </a:r>
          </a:p>
          <a:p>
            <a:pPr lvl="1"/>
            <a:r>
              <a:rPr lang="en-US" dirty="0" smtClean="0"/>
              <a:t>Assessment</a:t>
            </a:r>
          </a:p>
          <a:p>
            <a:pPr lvl="1"/>
            <a:r>
              <a:rPr lang="en-US" dirty="0" smtClean="0"/>
              <a:t>Attendance and Graduation</a:t>
            </a:r>
          </a:p>
          <a:p>
            <a:r>
              <a:rPr lang="en-US" dirty="0" smtClean="0"/>
              <a:t>Without a BIF, confusion occurs</a:t>
            </a:r>
            <a:endParaRPr lang="en-US" dirty="0"/>
          </a:p>
        </p:txBody>
      </p:sp>
    </p:spTree>
    <p:extLst>
      <p:ext uri="{BB962C8B-B14F-4D97-AF65-F5344CB8AC3E}">
        <p14:creationId xmlns:p14="http://schemas.microsoft.com/office/powerpoint/2010/main" val="557949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ORS 339.133- Residency</a:t>
            </a:r>
            <a:endParaRPr lang="en-US" dirty="0"/>
          </a:p>
        </p:txBody>
      </p:sp>
      <p:sp>
        <p:nvSpPr>
          <p:cNvPr id="3" name="Content Placeholder 2"/>
          <p:cNvSpPr>
            <a:spLocks noGrp="1"/>
          </p:cNvSpPr>
          <p:nvPr>
            <p:ph idx="1"/>
          </p:nvPr>
        </p:nvSpPr>
        <p:spPr>
          <a:xfrm>
            <a:off x="457200" y="1752600"/>
            <a:ext cx="8229600" cy="4953000"/>
          </a:xfrm>
        </p:spPr>
        <p:txBody>
          <a:bodyPr>
            <a:normAutofit fontScale="62500" lnSpcReduction="20000"/>
          </a:bodyPr>
          <a:lstStyle/>
          <a:p>
            <a:pPr marL="114300" indent="0">
              <a:buNone/>
            </a:pPr>
            <a:r>
              <a:rPr lang="en-US" sz="3200" dirty="0"/>
              <a:t>(4)(a) Notwithstanding subsection (3) of this section, </a:t>
            </a:r>
            <a:r>
              <a:rPr lang="en-US" sz="3200" b="1" dirty="0"/>
              <a:t>when a juvenile court determines that it is in a child’s best interest to continue to attend the school that the child attended prior</a:t>
            </a:r>
            <a:r>
              <a:rPr lang="en-US" sz="3200" dirty="0"/>
              <a:t> to placement by a public agency, the child:</a:t>
            </a:r>
          </a:p>
          <a:p>
            <a:pPr marL="114300" indent="0">
              <a:buNone/>
            </a:pPr>
            <a:r>
              <a:rPr lang="en-US" sz="3200" dirty="0"/>
              <a:t>	</a:t>
            </a:r>
            <a:r>
              <a:rPr lang="en-US" sz="3200" dirty="0" smtClean="0"/>
              <a:t>(</a:t>
            </a:r>
            <a:r>
              <a:rPr lang="en-US" sz="3200" dirty="0"/>
              <a:t>A) </a:t>
            </a:r>
            <a:r>
              <a:rPr lang="en-US" sz="3200" b="1" dirty="0"/>
              <a:t>Shall be considered resident for school purposes </a:t>
            </a:r>
            <a:r>
              <a:rPr lang="en-US" sz="3200" dirty="0"/>
              <a:t>in </a:t>
            </a:r>
            <a:r>
              <a:rPr lang="en-US" sz="3200" dirty="0" smtClean="0"/>
              <a:t>	the school </a:t>
            </a:r>
            <a:r>
              <a:rPr lang="en-US" sz="3200" dirty="0"/>
              <a:t>district in which the child resided prior to the </a:t>
            </a:r>
            <a:r>
              <a:rPr lang="en-US" sz="3200" dirty="0" smtClean="0"/>
              <a:t>	placement</a:t>
            </a:r>
            <a:r>
              <a:rPr lang="en-US" sz="3200" dirty="0"/>
              <a:t>; and</a:t>
            </a:r>
          </a:p>
          <a:p>
            <a:pPr marL="114300" indent="0">
              <a:buNone/>
            </a:pPr>
            <a:r>
              <a:rPr lang="en-US" sz="3200" dirty="0"/>
              <a:t>	</a:t>
            </a:r>
            <a:r>
              <a:rPr lang="en-US" sz="3200" dirty="0" smtClean="0"/>
              <a:t>(</a:t>
            </a:r>
            <a:r>
              <a:rPr lang="en-US" sz="3200" dirty="0"/>
              <a:t>B) </a:t>
            </a:r>
            <a:r>
              <a:rPr lang="en-US" sz="3200" b="1" dirty="0"/>
              <a:t>May continue to attend the school the child attended </a:t>
            </a:r>
            <a:r>
              <a:rPr lang="en-US" sz="3200" b="1" dirty="0" smtClean="0"/>
              <a:t>	prior </a:t>
            </a:r>
            <a:r>
              <a:rPr lang="en-US" sz="3200" b="1" dirty="0"/>
              <a:t>to the placement through the highest grade level </a:t>
            </a:r>
            <a:r>
              <a:rPr lang="en-US" sz="3200" dirty="0"/>
              <a:t>of </a:t>
            </a:r>
            <a:r>
              <a:rPr lang="en-US" sz="3200" dirty="0" smtClean="0"/>
              <a:t>	the </a:t>
            </a:r>
            <a:r>
              <a:rPr lang="en-US" sz="3200" dirty="0"/>
              <a:t>school</a:t>
            </a:r>
            <a:r>
              <a:rPr lang="en-US" sz="3200" dirty="0" smtClean="0"/>
              <a:t>.</a:t>
            </a:r>
          </a:p>
          <a:p>
            <a:pPr marL="114300" indent="0">
              <a:buNone/>
            </a:pPr>
            <a:r>
              <a:rPr lang="en-US" sz="3200" dirty="0" smtClean="0"/>
              <a:t>(</a:t>
            </a:r>
            <a:r>
              <a:rPr lang="en-US" sz="3200" dirty="0"/>
              <a:t>b) The </a:t>
            </a:r>
            <a:r>
              <a:rPr lang="en-US" sz="3200" b="1" dirty="0"/>
              <a:t>public agency that has placed the child shall be responsible for providing the child with transportation </a:t>
            </a:r>
            <a:r>
              <a:rPr lang="en-US" sz="3200" dirty="0"/>
              <a:t>to and from school when the need for transportation is due to the placement by the public agency.</a:t>
            </a:r>
          </a:p>
          <a:p>
            <a:pPr marL="114300" indent="0">
              <a:buNone/>
            </a:pPr>
            <a:r>
              <a:rPr lang="en-US" sz="3200" dirty="0" smtClean="0"/>
              <a:t>(</a:t>
            </a:r>
            <a:r>
              <a:rPr lang="en-US" sz="3200" dirty="0"/>
              <a:t>c) Paragraph (b) of this subsection </a:t>
            </a:r>
            <a:r>
              <a:rPr lang="en-US" sz="3200" b="1" dirty="0"/>
              <a:t>applies only to a public agency for which funds have been designated for the specific purpose of providing a child with transportation </a:t>
            </a:r>
            <a:r>
              <a:rPr lang="en-US" sz="3200" dirty="0"/>
              <a:t>to and from school under this subsection.</a:t>
            </a:r>
          </a:p>
          <a:p>
            <a:endParaRPr lang="en-US" dirty="0"/>
          </a:p>
        </p:txBody>
      </p:sp>
    </p:spTree>
    <p:extLst>
      <p:ext uri="{BB962C8B-B14F-4D97-AF65-F5344CB8AC3E}">
        <p14:creationId xmlns:p14="http://schemas.microsoft.com/office/powerpoint/2010/main" val="1119220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Foster Care and McKinney Vento</a:t>
            </a:r>
            <a:endParaRPr lang="en-US" dirty="0"/>
          </a:p>
        </p:txBody>
      </p:sp>
      <p:sp>
        <p:nvSpPr>
          <p:cNvPr id="3" name="Content Placeholder 2"/>
          <p:cNvSpPr>
            <a:spLocks noGrp="1"/>
          </p:cNvSpPr>
          <p:nvPr>
            <p:ph idx="1"/>
          </p:nvPr>
        </p:nvSpPr>
        <p:spPr/>
        <p:txBody>
          <a:bodyPr/>
          <a:lstStyle/>
          <a:p>
            <a:r>
              <a:rPr lang="en-US" dirty="0" smtClean="0"/>
              <a:t>Students in the custody of DHS and residing in a foster placement are not CURRENTLY eligible for MV</a:t>
            </a:r>
          </a:p>
          <a:p>
            <a:endParaRPr lang="en-US" dirty="0"/>
          </a:p>
          <a:p>
            <a:r>
              <a:rPr lang="en-US" dirty="0" smtClean="0"/>
              <a:t>When a foster child MIGHT be eligible for MV:</a:t>
            </a:r>
          </a:p>
          <a:p>
            <a:pPr lvl="1"/>
            <a:r>
              <a:rPr lang="en-US" dirty="0" smtClean="0"/>
              <a:t>Runaway from foster placement</a:t>
            </a:r>
          </a:p>
          <a:p>
            <a:pPr lvl="1"/>
            <a:r>
              <a:rPr lang="en-US" dirty="0" smtClean="0"/>
              <a:t>DHS custody but living in a homeless shelter</a:t>
            </a:r>
          </a:p>
          <a:p>
            <a:pPr lvl="1"/>
            <a:r>
              <a:rPr lang="en-US" dirty="0" smtClean="0"/>
              <a:t>DHS custody but living with parents in a MV approved homeless situation.</a:t>
            </a:r>
          </a:p>
          <a:p>
            <a:pPr marL="411480" lvl="1" indent="0">
              <a:buNone/>
            </a:pPr>
            <a:endParaRPr lang="en-US" dirty="0" smtClean="0"/>
          </a:p>
          <a:p>
            <a:pPr lvl="1"/>
            <a:endParaRPr lang="en-US" dirty="0"/>
          </a:p>
        </p:txBody>
      </p:sp>
    </p:spTree>
    <p:extLst>
      <p:ext uri="{BB962C8B-B14F-4D97-AF65-F5344CB8AC3E}">
        <p14:creationId xmlns:p14="http://schemas.microsoft.com/office/powerpoint/2010/main" val="2167726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Overview</a:t>
            </a:r>
            <a:endParaRPr lang="en-US" dirty="0"/>
          </a:p>
        </p:txBody>
      </p:sp>
      <p:sp>
        <p:nvSpPr>
          <p:cNvPr id="3" name="Content Placeholder 2"/>
          <p:cNvSpPr>
            <a:spLocks noGrp="1"/>
          </p:cNvSpPr>
          <p:nvPr>
            <p:ph idx="1"/>
          </p:nvPr>
        </p:nvSpPr>
        <p:spPr/>
        <p:txBody>
          <a:bodyPr>
            <a:normAutofit/>
          </a:bodyPr>
          <a:lstStyle/>
          <a:p>
            <a:r>
              <a:rPr lang="en-US" sz="2800" dirty="0" smtClean="0"/>
              <a:t>Foster Care Demystified</a:t>
            </a:r>
          </a:p>
          <a:p>
            <a:r>
              <a:rPr lang="en-US" sz="2800" dirty="0"/>
              <a:t>Federal Regulations</a:t>
            </a:r>
          </a:p>
          <a:p>
            <a:pPr lvl="1">
              <a:buClr>
                <a:schemeClr val="accent1">
                  <a:lumMod val="60000"/>
                  <a:lumOff val="40000"/>
                </a:schemeClr>
              </a:buClr>
            </a:pPr>
            <a:r>
              <a:rPr lang="en-US" sz="2800" dirty="0"/>
              <a:t>Fostering Connections</a:t>
            </a:r>
          </a:p>
          <a:p>
            <a:pPr lvl="1">
              <a:buClr>
                <a:schemeClr val="accent1">
                  <a:lumMod val="60000"/>
                  <a:lumOff val="40000"/>
                </a:schemeClr>
              </a:buClr>
            </a:pPr>
            <a:r>
              <a:rPr lang="en-US" sz="2800" dirty="0"/>
              <a:t>Uninterrupted Scholars Act </a:t>
            </a:r>
            <a:endParaRPr lang="en-US" sz="2800" dirty="0" smtClean="0"/>
          </a:p>
          <a:p>
            <a:r>
              <a:rPr lang="en-US" sz="2800" dirty="0" smtClean="0"/>
              <a:t>State Regulations</a:t>
            </a:r>
          </a:p>
          <a:p>
            <a:r>
              <a:rPr lang="en-US" sz="2800" dirty="0" smtClean="0"/>
              <a:t>Best Interest Determinations</a:t>
            </a:r>
          </a:p>
          <a:p>
            <a:r>
              <a:rPr lang="en-US" sz="2800" dirty="0" smtClean="0"/>
              <a:t>Work in Progress</a:t>
            </a:r>
          </a:p>
          <a:p>
            <a:pPr marL="411480" lvl="1" indent="0">
              <a:buClr>
                <a:schemeClr val="accent1">
                  <a:lumMod val="60000"/>
                  <a:lumOff val="40000"/>
                </a:schemeClr>
              </a:buClr>
              <a:buNone/>
            </a:pPr>
            <a:endParaRPr lang="en-US" sz="2800" dirty="0"/>
          </a:p>
          <a:p>
            <a:pPr marL="411480" lvl="1" indent="0">
              <a:buClr>
                <a:schemeClr val="accent1">
                  <a:lumMod val="60000"/>
                  <a:lumOff val="40000"/>
                </a:schemeClr>
              </a:buClr>
              <a:buNone/>
            </a:pPr>
            <a:endParaRPr lang="en-US" sz="2800" dirty="0"/>
          </a:p>
          <a:p>
            <a:pPr marL="411480" lvl="1" indent="0">
              <a:buClr>
                <a:schemeClr val="accent1">
                  <a:lumMod val="60000"/>
                  <a:lumOff val="40000"/>
                </a:schemeClr>
              </a:buClr>
              <a:buNone/>
            </a:pPr>
            <a:endParaRPr lang="en-US" sz="2800" dirty="0" smtClean="0"/>
          </a:p>
          <a:p>
            <a:pPr marL="114300" indent="0">
              <a:buNone/>
            </a:pPr>
            <a:endParaRPr lang="en-US" sz="2800" dirty="0" smtClean="0"/>
          </a:p>
          <a:p>
            <a:endParaRPr lang="en-US" sz="2800"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5414" y="2286000"/>
            <a:ext cx="2362200" cy="2905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6873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Emergencies</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a:p>
          <a:p>
            <a:pPr marL="114300" indent="0">
              <a:buNone/>
            </a:pPr>
            <a:endParaRPr lang="en-US" dirty="0"/>
          </a:p>
          <a:p>
            <a:endParaRPr lang="en-US" dirty="0" smtClean="0"/>
          </a:p>
          <a:p>
            <a:r>
              <a:rPr lang="en-US" dirty="0" smtClean="0"/>
              <a:t>What happens when the school needs to contact DHS immediately?</a:t>
            </a:r>
          </a:p>
          <a:p>
            <a:pPr lvl="1"/>
            <a:r>
              <a:rPr lang="en-US" dirty="0" smtClean="0"/>
              <a:t>Foster Parent</a:t>
            </a:r>
          </a:p>
          <a:p>
            <a:pPr lvl="1"/>
            <a:r>
              <a:rPr lang="en-US" dirty="0" smtClean="0"/>
              <a:t>Caseworker</a:t>
            </a:r>
          </a:p>
          <a:p>
            <a:pPr lvl="1"/>
            <a:r>
              <a:rPr lang="en-US" dirty="0" smtClean="0"/>
              <a:t>Worker of the Day or Person In Charge</a:t>
            </a:r>
          </a:p>
          <a:p>
            <a:pPr lvl="1"/>
            <a:r>
              <a:rPr lang="en-US" sz="1800" dirty="0">
                <a:hlinkClick r:id="rId2"/>
              </a:rPr>
              <a:t>http://</a:t>
            </a:r>
            <a:r>
              <a:rPr lang="en-US" sz="1800" dirty="0" smtClean="0">
                <a:hlinkClick r:id="rId2"/>
              </a:rPr>
              <a:t>www.oregon.gov/dhs/children/pages/localoffices.aspx</a:t>
            </a:r>
            <a:endParaRPr lang="en-US" sz="1800" dirty="0" smtClean="0"/>
          </a:p>
          <a:p>
            <a:pPr lvl="1"/>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1611" y="1734207"/>
            <a:ext cx="1683789" cy="16185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73827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3" name="Content Placeholder 2"/>
          <p:cNvSpPr>
            <a:spLocks noGrp="1"/>
          </p:cNvSpPr>
          <p:nvPr>
            <p:ph idx="1"/>
          </p:nvPr>
        </p:nvSpPr>
        <p:spPr/>
        <p:txBody>
          <a:bodyPr/>
          <a:lstStyle/>
          <a:p>
            <a:r>
              <a:rPr lang="en-US" dirty="0" smtClean="0"/>
              <a:t>Student is placed in a foster home outside of your school boundaries, 45 minutes away.  The Court made a best interest finding to keep the student attending his school of origin (You!).  </a:t>
            </a:r>
          </a:p>
          <a:p>
            <a:endParaRPr lang="en-US" dirty="0"/>
          </a:p>
          <a:p>
            <a:r>
              <a:rPr lang="en-US" dirty="0" smtClean="0"/>
              <a:t>You are a small, rural school district with only 3 school buses, and no other obvious options for transportation to pick up the student each morning.</a:t>
            </a:r>
          </a:p>
          <a:p>
            <a:endParaRPr lang="en-US" dirty="0"/>
          </a:p>
          <a:p>
            <a:r>
              <a:rPr lang="en-US" dirty="0" smtClean="0"/>
              <a:t>What could you/the team do?</a:t>
            </a:r>
          </a:p>
        </p:txBody>
      </p:sp>
    </p:spTree>
    <p:extLst>
      <p:ext uri="{BB962C8B-B14F-4D97-AF65-F5344CB8AC3E}">
        <p14:creationId xmlns:p14="http://schemas.microsoft.com/office/powerpoint/2010/main" val="914206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a:t>
            </a:r>
            <a:endParaRPr lang="en-US" dirty="0"/>
          </a:p>
        </p:txBody>
      </p:sp>
      <p:sp>
        <p:nvSpPr>
          <p:cNvPr id="3" name="Content Placeholder 2"/>
          <p:cNvSpPr>
            <a:spLocks noGrp="1"/>
          </p:cNvSpPr>
          <p:nvPr>
            <p:ph idx="1"/>
          </p:nvPr>
        </p:nvSpPr>
        <p:spPr/>
        <p:txBody>
          <a:bodyPr/>
          <a:lstStyle/>
          <a:p>
            <a:r>
              <a:rPr lang="en-US" dirty="0" smtClean="0"/>
              <a:t>Your registrar has contacted you and explained that a student’s CASA came in and requested copies of the student’s grades for planning purposes.</a:t>
            </a:r>
          </a:p>
          <a:p>
            <a:endParaRPr lang="en-US" dirty="0"/>
          </a:p>
          <a:p>
            <a:r>
              <a:rPr lang="en-US" dirty="0" smtClean="0"/>
              <a:t>What could you/the team do?</a:t>
            </a:r>
            <a:endParaRPr lang="en-US" dirty="0"/>
          </a:p>
        </p:txBody>
      </p:sp>
    </p:spTree>
    <p:extLst>
      <p:ext uri="{BB962C8B-B14F-4D97-AF65-F5344CB8AC3E}">
        <p14:creationId xmlns:p14="http://schemas.microsoft.com/office/powerpoint/2010/main" val="1880630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endParaRPr lang="en-US" dirty="0"/>
          </a:p>
        </p:txBody>
      </p:sp>
      <p:sp>
        <p:nvSpPr>
          <p:cNvPr id="3" name="Content Placeholder 2"/>
          <p:cNvSpPr>
            <a:spLocks noGrp="1"/>
          </p:cNvSpPr>
          <p:nvPr>
            <p:ph idx="1"/>
          </p:nvPr>
        </p:nvSpPr>
        <p:spPr/>
        <p:txBody>
          <a:bodyPr/>
          <a:lstStyle/>
          <a:p>
            <a:r>
              <a:rPr lang="en-US" dirty="0" smtClean="0"/>
              <a:t>A foster parent contacts your and informs you that their child has runaway from the foster placement and is staying with friends.  You look up attendance and find the student has been out of school for the past 9 days.  </a:t>
            </a:r>
          </a:p>
          <a:p>
            <a:endParaRPr lang="en-US" dirty="0"/>
          </a:p>
          <a:p>
            <a:r>
              <a:rPr lang="en-US" dirty="0" smtClean="0"/>
              <a:t>What could you/the team do?</a:t>
            </a:r>
          </a:p>
        </p:txBody>
      </p:sp>
    </p:spTree>
    <p:extLst>
      <p:ext uri="{BB962C8B-B14F-4D97-AF65-F5344CB8AC3E}">
        <p14:creationId xmlns:p14="http://schemas.microsoft.com/office/powerpoint/2010/main" val="2165790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4</a:t>
            </a:r>
            <a:endParaRPr lang="en-US" dirty="0"/>
          </a:p>
        </p:txBody>
      </p:sp>
      <p:sp>
        <p:nvSpPr>
          <p:cNvPr id="3" name="Content Placeholder 2"/>
          <p:cNvSpPr>
            <a:spLocks noGrp="1"/>
          </p:cNvSpPr>
          <p:nvPr>
            <p:ph idx="1"/>
          </p:nvPr>
        </p:nvSpPr>
        <p:spPr/>
        <p:txBody>
          <a:bodyPr/>
          <a:lstStyle/>
          <a:p>
            <a:r>
              <a:rPr lang="en-US" dirty="0" smtClean="0"/>
              <a:t>You have a foster student graduating this year.  What are some steps your team could take to support this transition?</a:t>
            </a:r>
            <a:endParaRPr lang="en-US" dirty="0"/>
          </a:p>
        </p:txBody>
      </p:sp>
    </p:spTree>
    <p:extLst>
      <p:ext uri="{BB962C8B-B14F-4D97-AF65-F5344CB8AC3E}">
        <p14:creationId xmlns:p14="http://schemas.microsoft.com/office/powerpoint/2010/main" val="3503816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Work </a:t>
            </a:r>
            <a:endParaRPr lang="en-US" dirty="0"/>
          </a:p>
        </p:txBody>
      </p:sp>
      <p:sp>
        <p:nvSpPr>
          <p:cNvPr id="3" name="Content Placeholder 2"/>
          <p:cNvSpPr>
            <a:spLocks noGrp="1"/>
          </p:cNvSpPr>
          <p:nvPr>
            <p:ph idx="1"/>
          </p:nvPr>
        </p:nvSpPr>
        <p:spPr/>
        <p:txBody>
          <a:bodyPr/>
          <a:lstStyle/>
          <a:p>
            <a:r>
              <a:rPr lang="en-US" dirty="0" smtClean="0"/>
              <a:t>ODE and DHS working through a Joint </a:t>
            </a:r>
            <a:r>
              <a:rPr lang="en-US" dirty="0"/>
              <a:t>A</a:t>
            </a:r>
            <a:r>
              <a:rPr lang="en-US" dirty="0" smtClean="0"/>
              <a:t>greement addressing Education of Kids in Foster Care</a:t>
            </a:r>
          </a:p>
          <a:p>
            <a:r>
              <a:rPr lang="en-US" dirty="0" smtClean="0"/>
              <a:t>Researching options for data sharing between ODE and DHS</a:t>
            </a:r>
            <a:endParaRPr lang="en-US" dirty="0"/>
          </a:p>
          <a:p>
            <a:r>
              <a:rPr lang="en-US" dirty="0" smtClean="0"/>
              <a:t>Creation of Foster Care Page on ODE site</a:t>
            </a:r>
          </a:p>
          <a:p>
            <a:r>
              <a:rPr lang="en-US" dirty="0" smtClean="0"/>
              <a:t>Transportation Changes</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4366132"/>
            <a:ext cx="5105400" cy="2028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2778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&amp; Contact</a:t>
            </a:r>
            <a:endParaRPr lang="en-US" dirty="0"/>
          </a:p>
        </p:txBody>
      </p:sp>
      <p:pic>
        <p:nvPicPr>
          <p:cNvPr id="921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791200" y="2667000"/>
            <a:ext cx="2541766" cy="3654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04800" y="1828800"/>
            <a:ext cx="6324600" cy="4524315"/>
          </a:xfrm>
          <a:prstGeom prst="rect">
            <a:avLst/>
          </a:prstGeom>
        </p:spPr>
        <p:txBody>
          <a:bodyPr wrap="square">
            <a:spAutoFit/>
          </a:bodyPr>
          <a:lstStyle/>
          <a:p>
            <a:r>
              <a:rPr lang="en-US" b="1" dirty="0"/>
              <a:t>Melissa Glover</a:t>
            </a:r>
            <a:endParaRPr lang="en-US" dirty="0"/>
          </a:p>
          <a:p>
            <a:r>
              <a:rPr lang="en-US" b="1" dirty="0" smtClean="0"/>
              <a:t>Special Education Program Assistant</a:t>
            </a:r>
            <a:endParaRPr lang="en-US" dirty="0"/>
          </a:p>
          <a:p>
            <a:r>
              <a:rPr lang="en-US" dirty="0" smtClean="0"/>
              <a:t>Salem-Keizer School District</a:t>
            </a:r>
            <a:endParaRPr lang="en-US" dirty="0"/>
          </a:p>
          <a:p>
            <a:r>
              <a:rPr lang="en-US" dirty="0"/>
              <a:t>Phone: </a:t>
            </a:r>
            <a:r>
              <a:rPr lang="en-US" i="1" dirty="0" smtClean="0"/>
              <a:t>(503) 991-2339</a:t>
            </a:r>
            <a:endParaRPr lang="en-US" dirty="0"/>
          </a:p>
          <a:p>
            <a:r>
              <a:rPr lang="en-US" u="sng" dirty="0" smtClean="0">
                <a:hlinkClick r:id="rId3"/>
              </a:rPr>
              <a:t>Glover_Melissa@salkeiz.k12.or.us</a:t>
            </a:r>
            <a:r>
              <a:rPr lang="en-US" u="sng" dirty="0" smtClean="0"/>
              <a:t> </a:t>
            </a:r>
            <a:endParaRPr lang="en-US" dirty="0" smtClean="0"/>
          </a:p>
          <a:p>
            <a:endParaRPr lang="en-US" dirty="0"/>
          </a:p>
          <a:p>
            <a:r>
              <a:rPr lang="en-US" b="1" dirty="0" smtClean="0"/>
              <a:t>Catherine Stelzer, MSW</a:t>
            </a:r>
          </a:p>
          <a:p>
            <a:r>
              <a:rPr lang="en-US" b="1" dirty="0" smtClean="0"/>
              <a:t>DHS, Education Program Coordinator</a:t>
            </a:r>
          </a:p>
          <a:p>
            <a:r>
              <a:rPr lang="en-US" dirty="0" smtClean="0"/>
              <a:t>Phone: (503) 945-5631</a:t>
            </a:r>
          </a:p>
          <a:p>
            <a:r>
              <a:rPr lang="en-US" dirty="0" smtClean="0">
                <a:hlinkClick r:id="rId4"/>
              </a:rPr>
              <a:t>Catherine.R.Stelzer@state.or.us</a:t>
            </a:r>
            <a:endParaRPr lang="en-US" dirty="0" smtClean="0"/>
          </a:p>
          <a:p>
            <a:endParaRPr lang="en-US" dirty="0"/>
          </a:p>
          <a:p>
            <a:r>
              <a:rPr lang="en-US" b="1" dirty="0" smtClean="0"/>
              <a:t>Cynthia Richardson</a:t>
            </a:r>
          </a:p>
          <a:p>
            <a:r>
              <a:rPr lang="en-US" b="1" dirty="0" smtClean="0"/>
              <a:t>North Salem High School, Principal</a:t>
            </a:r>
          </a:p>
          <a:p>
            <a:r>
              <a:rPr lang="en-US" dirty="0" smtClean="0"/>
              <a:t>Salem-Keizer School District</a:t>
            </a:r>
          </a:p>
          <a:p>
            <a:r>
              <a:rPr lang="en-US" smtClean="0"/>
              <a:t>Phone: 503-399-3241</a:t>
            </a:r>
            <a:endParaRPr lang="en-US" dirty="0" smtClean="0"/>
          </a:p>
          <a:p>
            <a:endParaRPr lang="en-US" dirty="0"/>
          </a:p>
        </p:txBody>
      </p:sp>
    </p:spTree>
    <p:extLst>
      <p:ext uri="{BB962C8B-B14F-4D97-AF65-F5344CB8AC3E}">
        <p14:creationId xmlns:p14="http://schemas.microsoft.com/office/powerpoint/2010/main" val="1306171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Foster Students</a:t>
            </a:r>
            <a:endParaRPr lang="en-US" dirty="0"/>
          </a:p>
        </p:txBody>
      </p:sp>
      <p:sp>
        <p:nvSpPr>
          <p:cNvPr id="3" name="Content Placeholder 2"/>
          <p:cNvSpPr>
            <a:spLocks noGrp="1"/>
          </p:cNvSpPr>
          <p:nvPr>
            <p:ph idx="1"/>
          </p:nvPr>
        </p:nvSpPr>
        <p:spPr/>
        <p:txBody>
          <a:bodyPr/>
          <a:lstStyle/>
          <a:p>
            <a:r>
              <a:rPr lang="en-US" dirty="0" smtClean="0"/>
              <a:t>Walk a mile in their shoes…</a:t>
            </a:r>
          </a:p>
          <a:p>
            <a:pPr lvl="1"/>
            <a:r>
              <a:rPr lang="en-US" dirty="0" smtClean="0"/>
              <a:t>Trouble with long-term planning</a:t>
            </a:r>
          </a:p>
          <a:p>
            <a:pPr lvl="1"/>
            <a:r>
              <a:rPr lang="en-US" dirty="0" smtClean="0"/>
              <a:t>Caring for material possessions</a:t>
            </a:r>
          </a:p>
          <a:p>
            <a:pPr lvl="1"/>
            <a:r>
              <a:rPr lang="en-US" dirty="0" smtClean="0"/>
              <a:t>Basic behavior/social skills may have not been taught</a:t>
            </a:r>
          </a:p>
          <a:p>
            <a:pPr lvl="1"/>
            <a:r>
              <a:rPr lang="en-US" dirty="0" smtClean="0"/>
              <a:t>Fear of connecting and building relationships</a:t>
            </a:r>
          </a:p>
          <a:p>
            <a:pPr lvl="1"/>
            <a:r>
              <a:rPr lang="en-US" dirty="0" smtClean="0"/>
              <a:t>Not used to structure</a:t>
            </a:r>
          </a:p>
          <a:p>
            <a:pPr lvl="1"/>
            <a:r>
              <a:rPr lang="en-US" dirty="0" smtClean="0"/>
              <a:t>Trauma may be impacting reactions/decisions</a:t>
            </a:r>
          </a:p>
          <a:p>
            <a:pPr lvl="1"/>
            <a:r>
              <a:rPr lang="en-US" dirty="0" smtClean="0"/>
              <a:t>Motivation is challenging</a:t>
            </a:r>
          </a:p>
          <a:p>
            <a:pPr lvl="1"/>
            <a:endParaRPr lang="en-US" dirty="0"/>
          </a:p>
          <a:p>
            <a:pPr lvl="1"/>
            <a:endParaRPr lang="en-US" dirty="0" smtClean="0"/>
          </a:p>
          <a:p>
            <a:r>
              <a:rPr lang="en-US" dirty="0" smtClean="0"/>
              <a:t>KNOW WHO YOUR STUDENTS IN FOSTER CARE ARE!</a:t>
            </a:r>
            <a:endParaRPr lang="en-US" dirty="0"/>
          </a:p>
        </p:txBody>
      </p:sp>
    </p:spTree>
    <p:extLst>
      <p:ext uri="{BB962C8B-B14F-4D97-AF65-F5344CB8AC3E}">
        <p14:creationId xmlns:p14="http://schemas.microsoft.com/office/powerpoint/2010/main" val="1786522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Regulations	</a:t>
            </a:r>
            <a:endParaRPr lang="en-US" dirty="0"/>
          </a:p>
        </p:txBody>
      </p:sp>
      <p:sp>
        <p:nvSpPr>
          <p:cNvPr id="3" name="Content Placeholder 2"/>
          <p:cNvSpPr>
            <a:spLocks noGrp="1"/>
          </p:cNvSpPr>
          <p:nvPr>
            <p:ph idx="1"/>
          </p:nvPr>
        </p:nvSpPr>
        <p:spPr/>
        <p:txBody>
          <a:bodyPr>
            <a:normAutofit/>
          </a:bodyPr>
          <a:lstStyle/>
          <a:p>
            <a:r>
              <a:rPr lang="en-US" sz="3200" dirty="0" smtClean="0"/>
              <a:t>Fostering Connections</a:t>
            </a:r>
          </a:p>
          <a:p>
            <a:r>
              <a:rPr lang="en-US" sz="3200" dirty="0" smtClean="0"/>
              <a:t>FERPA</a:t>
            </a:r>
          </a:p>
          <a:p>
            <a:r>
              <a:rPr lang="en-US" sz="3200" dirty="0" smtClean="0"/>
              <a:t>Uninterrupted Scholars Act</a:t>
            </a:r>
            <a:endParaRPr lang="en-US" sz="3200"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7400" y="3657600"/>
            <a:ext cx="4920007" cy="2767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0622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Fostering Connections</a:t>
            </a:r>
            <a:endParaRPr lang="en-US" dirty="0"/>
          </a:p>
        </p:txBody>
      </p:sp>
      <p:sp>
        <p:nvSpPr>
          <p:cNvPr id="3" name="Content Placeholder 2"/>
          <p:cNvSpPr>
            <a:spLocks noGrp="1"/>
          </p:cNvSpPr>
          <p:nvPr>
            <p:ph idx="1"/>
          </p:nvPr>
        </p:nvSpPr>
        <p:spPr/>
        <p:txBody>
          <a:bodyPr/>
          <a:lstStyle/>
          <a:p>
            <a:r>
              <a:rPr lang="en-US" dirty="0"/>
              <a:t>In 2008, federal legislation was passed called The Fostering Connections to Success and Increasing Adoptions Act.  </a:t>
            </a:r>
            <a:endParaRPr lang="en-US" dirty="0" smtClean="0"/>
          </a:p>
          <a:p>
            <a:r>
              <a:rPr lang="en-US" dirty="0"/>
              <a:t>This Act requires Child Welfare to make certain assurances for children in their care which include</a:t>
            </a:r>
            <a:r>
              <a:rPr lang="en-US" dirty="0" smtClean="0"/>
              <a:t>:</a:t>
            </a:r>
          </a:p>
          <a:p>
            <a:pPr lvl="1"/>
            <a:r>
              <a:rPr lang="en-US" dirty="0" smtClean="0"/>
              <a:t>Consideration of foster care placement to continue school stability and Best Interest of the Child.</a:t>
            </a:r>
          </a:p>
          <a:p>
            <a:pPr lvl="1"/>
            <a:r>
              <a:rPr lang="en-US" dirty="0" smtClean="0"/>
              <a:t>Immediate enrollment and timely transfer of school records.</a:t>
            </a:r>
          </a:p>
          <a:p>
            <a:pPr lvl="1"/>
            <a:r>
              <a:rPr lang="en-US" dirty="0" smtClean="0"/>
              <a:t>Allows IV-E funds to be used for school transportation.</a:t>
            </a:r>
          </a:p>
          <a:p>
            <a:pPr marL="411480" lvl="1" indent="0">
              <a:buNone/>
            </a:pPr>
            <a:endParaRPr lang="en-US" dirty="0" smtClean="0"/>
          </a:p>
          <a:p>
            <a:pPr lvl="1"/>
            <a:endParaRPr lang="en-US" dirty="0"/>
          </a:p>
          <a:p>
            <a:endParaRPr lang="en-US" dirty="0" smtClean="0"/>
          </a:p>
          <a:p>
            <a:endParaRPr lang="en-US" dirty="0"/>
          </a:p>
          <a:p>
            <a:endParaRPr lang="en-US" dirty="0"/>
          </a:p>
        </p:txBody>
      </p:sp>
      <p:pic>
        <p:nvPicPr>
          <p:cNvPr id="1536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9000" y="5324390"/>
            <a:ext cx="2209801" cy="1242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3344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FERPA</a:t>
            </a:r>
            <a:endParaRPr lang="en-US" dirty="0"/>
          </a:p>
        </p:txBody>
      </p:sp>
      <p:sp>
        <p:nvSpPr>
          <p:cNvPr id="3" name="Content Placeholder 2"/>
          <p:cNvSpPr>
            <a:spLocks noGrp="1"/>
          </p:cNvSpPr>
          <p:nvPr>
            <p:ph idx="1"/>
          </p:nvPr>
        </p:nvSpPr>
        <p:spPr/>
        <p:txBody>
          <a:bodyPr/>
          <a:lstStyle/>
          <a:p>
            <a:r>
              <a:rPr lang="en-US" dirty="0" smtClean="0"/>
              <a:t>Gives parents and eligible students the right to access and seek to amend education records</a:t>
            </a:r>
          </a:p>
          <a:p>
            <a:r>
              <a:rPr lang="en-US" dirty="0" smtClean="0"/>
              <a:t>Protects personally identifiable information (PII) from education records from unauthorized disclosure</a:t>
            </a:r>
          </a:p>
          <a:p>
            <a:r>
              <a:rPr lang="en-US" dirty="0" smtClean="0"/>
              <a:t>Written consent is required to disclose PII- </a:t>
            </a:r>
            <a:r>
              <a:rPr lang="en-US" b="1" dirty="0" smtClean="0"/>
              <a:t>unless an exception applies</a:t>
            </a:r>
            <a:endParaRPr lang="en-US" b="1"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3055" y="4114800"/>
            <a:ext cx="2066131"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2091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exceptions to consent?</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pPr marL="0" indent="0">
              <a:buNone/>
            </a:pPr>
            <a:r>
              <a:rPr lang="en-US" b="1" dirty="0" smtClean="0"/>
              <a:t>Some</a:t>
            </a:r>
            <a:r>
              <a:rPr lang="en-US" dirty="0" smtClean="0"/>
              <a:t> of the exceptions include:</a:t>
            </a:r>
          </a:p>
          <a:p>
            <a:r>
              <a:rPr lang="en-US" dirty="0" smtClean="0"/>
              <a:t>School officials with legitimate educational interests</a:t>
            </a:r>
          </a:p>
          <a:p>
            <a:r>
              <a:rPr lang="en-US" dirty="0" smtClean="0"/>
              <a:t>Schools in which a student seeks or intends to enroll</a:t>
            </a:r>
          </a:p>
          <a:p>
            <a:r>
              <a:rPr lang="en-US" dirty="0" smtClean="0"/>
              <a:t>State and local officials pursuant to a State statute in connection with serving the student under the juvenile justice system</a:t>
            </a:r>
          </a:p>
          <a:p>
            <a:r>
              <a:rPr lang="en-US" dirty="0" smtClean="0"/>
              <a:t>To comply with a judicial order or subpoena</a:t>
            </a:r>
          </a:p>
          <a:p>
            <a:r>
              <a:rPr lang="en-US" dirty="0" smtClean="0"/>
              <a:t>Audits, evaluations, and studies</a:t>
            </a:r>
          </a:p>
          <a:p>
            <a:r>
              <a:rPr lang="en-US" dirty="0" smtClean="0"/>
              <a:t>Directory Information</a:t>
            </a:r>
          </a:p>
          <a:p>
            <a:r>
              <a:rPr lang="en-US" dirty="0" smtClean="0"/>
              <a:t>Health and safety emergencies</a:t>
            </a:r>
          </a:p>
          <a:p>
            <a:r>
              <a:rPr lang="en-US" dirty="0" smtClean="0"/>
              <a:t>…and now…</a:t>
            </a:r>
            <a:endParaRPr lang="en-US" dirty="0"/>
          </a:p>
        </p:txBody>
      </p:sp>
      <p:pic>
        <p:nvPicPr>
          <p:cNvPr id="1638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4572000"/>
            <a:ext cx="19050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3051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Uninterrupted Scholars Act</a:t>
            </a:r>
            <a:endParaRPr lang="en-US" dirty="0"/>
          </a:p>
        </p:txBody>
      </p:sp>
      <p:sp>
        <p:nvSpPr>
          <p:cNvPr id="3" name="Content Placeholder 2"/>
          <p:cNvSpPr>
            <a:spLocks noGrp="1"/>
          </p:cNvSpPr>
          <p:nvPr>
            <p:ph idx="1"/>
          </p:nvPr>
        </p:nvSpPr>
        <p:spPr/>
        <p:txBody>
          <a:bodyPr/>
          <a:lstStyle/>
          <a:p>
            <a:r>
              <a:rPr lang="en-US" dirty="0" smtClean="0"/>
              <a:t>A new exception to FERPA</a:t>
            </a:r>
          </a:p>
          <a:p>
            <a:r>
              <a:rPr lang="en-US" dirty="0" smtClean="0"/>
              <a:t>Passed Congress with bipartisan support, effective January 14, 2013</a:t>
            </a:r>
          </a:p>
          <a:p>
            <a:r>
              <a:rPr lang="en-US" dirty="0" smtClean="0"/>
              <a:t>Supported by U.S. Department of Education and U.S. Department of Health and Human Services</a:t>
            </a:r>
          </a:p>
          <a:p>
            <a:r>
              <a:rPr lang="en-US" dirty="0" smtClean="0"/>
              <a:t>Referred to in Congress as The A+ Act</a:t>
            </a:r>
            <a:endParaRPr lang="en-US"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4495800"/>
            <a:ext cx="4267200"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9075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has changed in FERPA?</a:t>
            </a:r>
            <a:endParaRPr lang="en-US" dirty="0"/>
          </a:p>
        </p:txBody>
      </p:sp>
      <p:sp>
        <p:nvSpPr>
          <p:cNvPr id="3" name="Content Placeholder 2"/>
          <p:cNvSpPr>
            <a:spLocks noGrp="1"/>
          </p:cNvSpPr>
          <p:nvPr>
            <p:ph idx="1"/>
          </p:nvPr>
        </p:nvSpPr>
        <p:spPr/>
        <p:txBody>
          <a:bodyPr>
            <a:normAutofit/>
          </a:bodyPr>
          <a:lstStyle/>
          <a:p>
            <a:r>
              <a:rPr lang="en-US" dirty="0" smtClean="0"/>
              <a:t>FERPA unintentionally created obstacles for children in foster care to receive needed educational supports</a:t>
            </a:r>
          </a:p>
          <a:p>
            <a:r>
              <a:rPr lang="en-US" dirty="0" smtClean="0"/>
              <a:t>USA now allows schools to release a child’s education records to child welfare agencies </a:t>
            </a:r>
            <a:r>
              <a:rPr lang="en-US" u="sng" dirty="0" smtClean="0"/>
              <a:t>without the prior written consent of the parents</a:t>
            </a:r>
          </a:p>
        </p:txBody>
      </p:sp>
      <p:pic>
        <p:nvPicPr>
          <p:cNvPr id="1126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4267200"/>
            <a:ext cx="3733800" cy="225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66108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14742</TotalTime>
  <Words>1457</Words>
  <Application>Microsoft Office PowerPoint</Application>
  <PresentationFormat>On-screen Show (4:3)</PresentationFormat>
  <Paragraphs>212</Paragraphs>
  <Slides>26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Book Antiqua</vt:lpstr>
      <vt:lpstr>Calibri</vt:lpstr>
      <vt:lpstr>Century Gothic</vt:lpstr>
      <vt:lpstr>Apothecary</vt:lpstr>
      <vt:lpstr>Oregon Education Stability Matters</vt:lpstr>
      <vt:lpstr>Presentation Overview</vt:lpstr>
      <vt:lpstr>Foster Students</vt:lpstr>
      <vt:lpstr>Federal Regulations </vt:lpstr>
      <vt:lpstr>Fostering Connections</vt:lpstr>
      <vt:lpstr>FERPA</vt:lpstr>
      <vt:lpstr>What are the exceptions to consent?</vt:lpstr>
      <vt:lpstr>The Uninterrupted Scholars Act</vt:lpstr>
      <vt:lpstr>What has changed in FERPA?</vt:lpstr>
      <vt:lpstr>To Whom Can Schools Release Records?</vt:lpstr>
      <vt:lpstr>And that means…?</vt:lpstr>
      <vt:lpstr>What is a case worker?</vt:lpstr>
      <vt:lpstr>Foster Care con’t</vt:lpstr>
      <vt:lpstr>What can schools do?</vt:lpstr>
      <vt:lpstr>What can schools do?</vt:lpstr>
      <vt:lpstr>Foster care con’t</vt:lpstr>
      <vt:lpstr>Best interest, Residency, and Transportation Connections</vt:lpstr>
      <vt:lpstr>ORS 339.133- Residency</vt:lpstr>
      <vt:lpstr>Foster Care and McKinney Vento</vt:lpstr>
      <vt:lpstr>Emergencies</vt:lpstr>
      <vt:lpstr>Scenario 1</vt:lpstr>
      <vt:lpstr>Scenario 2</vt:lpstr>
      <vt:lpstr>Scenario 3</vt:lpstr>
      <vt:lpstr>Scenario 4</vt:lpstr>
      <vt:lpstr>Current Work </vt:lpstr>
      <vt:lpstr>Questions &amp; Contact</vt:lpstr>
    </vt:vector>
  </TitlesOfParts>
  <Company>Oregon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GLOVER Melissa</dc:creator>
  <cp:lastModifiedBy>Stelzer Catherine R</cp:lastModifiedBy>
  <cp:revision>79</cp:revision>
  <cp:lastPrinted>2013-09-30T22:04:28Z</cp:lastPrinted>
  <dcterms:created xsi:type="dcterms:W3CDTF">2013-08-29T18:48:50Z</dcterms:created>
  <dcterms:modified xsi:type="dcterms:W3CDTF">2015-10-19T21:54:16Z</dcterms:modified>
</cp:coreProperties>
</file>