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2" r:id="rId4"/>
    <p:sldId id="263" r:id="rId5"/>
    <p:sldId id="257" r:id="rId6"/>
    <p:sldId id="258" r:id="rId7"/>
    <p:sldId id="284" r:id="rId8"/>
    <p:sldId id="261" r:id="rId9"/>
    <p:sldId id="290" r:id="rId10"/>
    <p:sldId id="291" r:id="rId11"/>
    <p:sldId id="264" r:id="rId12"/>
    <p:sldId id="288" r:id="rId13"/>
    <p:sldId id="289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45E507-3F63-44C5-80EE-E85E8E85DFA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1F183FA5-92F7-4815-BE5D-F25C0DD825A6}">
      <dgm:prSet phldrT="[Text]"/>
      <dgm:spPr/>
      <dgm:t>
        <a:bodyPr/>
        <a:lstStyle/>
        <a:p>
          <a:r>
            <a:rPr lang="en-US" dirty="0" smtClean="0"/>
            <a:t>Education  </a:t>
          </a:r>
          <a:endParaRPr lang="en-US" dirty="0"/>
        </a:p>
      </dgm:t>
    </dgm:pt>
    <dgm:pt modelId="{486D5B25-CDA6-430F-AC7B-B1F8A12F1C04}" type="parTrans" cxnId="{78A78F44-554F-4076-B237-469CD8192CAC}">
      <dgm:prSet/>
      <dgm:spPr/>
      <dgm:t>
        <a:bodyPr/>
        <a:lstStyle/>
        <a:p>
          <a:endParaRPr lang="en-US"/>
        </a:p>
      </dgm:t>
    </dgm:pt>
    <dgm:pt modelId="{7229EE7F-EEB4-41AE-A2E9-D629797D7398}" type="sibTrans" cxnId="{78A78F44-554F-4076-B237-469CD8192CAC}">
      <dgm:prSet/>
      <dgm:spPr/>
      <dgm:t>
        <a:bodyPr/>
        <a:lstStyle/>
        <a:p>
          <a:endParaRPr lang="en-US"/>
        </a:p>
      </dgm:t>
    </dgm:pt>
    <dgm:pt modelId="{A74130EC-0F0D-499F-9ECA-1FC7F757EA3A}">
      <dgm:prSet phldrT="[Text]"/>
      <dgm:spPr/>
      <dgm:t>
        <a:bodyPr/>
        <a:lstStyle/>
        <a:p>
          <a:r>
            <a:rPr lang="en-US" dirty="0" smtClean="0"/>
            <a:t>Life Skills</a:t>
          </a:r>
        </a:p>
      </dgm:t>
    </dgm:pt>
    <dgm:pt modelId="{49AF76CD-39A4-41E4-9347-986720336673}" type="parTrans" cxnId="{9A271385-A675-479F-B818-A3198C35258F}">
      <dgm:prSet/>
      <dgm:spPr/>
      <dgm:t>
        <a:bodyPr/>
        <a:lstStyle/>
        <a:p>
          <a:endParaRPr lang="en-US"/>
        </a:p>
      </dgm:t>
    </dgm:pt>
    <dgm:pt modelId="{E92526FD-2D5D-4CE8-9F43-B6216C362D9E}" type="sibTrans" cxnId="{9A271385-A675-479F-B818-A3198C35258F}">
      <dgm:prSet/>
      <dgm:spPr/>
      <dgm:t>
        <a:bodyPr/>
        <a:lstStyle/>
        <a:p>
          <a:endParaRPr lang="en-US"/>
        </a:p>
      </dgm:t>
    </dgm:pt>
    <dgm:pt modelId="{C42939CA-2239-4484-A4BB-60A85D40991B}">
      <dgm:prSet phldrT="[Text]"/>
      <dgm:spPr/>
      <dgm:t>
        <a:bodyPr/>
        <a:lstStyle/>
        <a:p>
          <a:r>
            <a:rPr lang="en-US" dirty="0" smtClean="0"/>
            <a:t>Parenting</a:t>
          </a:r>
          <a:endParaRPr lang="en-US" dirty="0"/>
        </a:p>
      </dgm:t>
    </dgm:pt>
    <dgm:pt modelId="{9AA41CF5-B886-4135-9F5D-4490A25923B3}" type="parTrans" cxnId="{79F5B6EA-914A-4CD9-B913-DDE6D443811A}">
      <dgm:prSet/>
      <dgm:spPr/>
      <dgm:t>
        <a:bodyPr/>
        <a:lstStyle/>
        <a:p>
          <a:endParaRPr lang="en-US"/>
        </a:p>
      </dgm:t>
    </dgm:pt>
    <dgm:pt modelId="{6E907C8C-51A4-44FF-B9FF-6CBBA58B14C0}" type="sibTrans" cxnId="{79F5B6EA-914A-4CD9-B913-DDE6D443811A}">
      <dgm:prSet/>
      <dgm:spPr/>
      <dgm:t>
        <a:bodyPr/>
        <a:lstStyle/>
        <a:p>
          <a:endParaRPr lang="en-US"/>
        </a:p>
      </dgm:t>
    </dgm:pt>
    <dgm:pt modelId="{7D002E79-3619-4031-AB82-2F47F407D4F3}" type="pres">
      <dgm:prSet presAssocID="{1745E507-3F63-44C5-80EE-E85E8E85DFAE}" presName="compositeShape" presStyleCnt="0">
        <dgm:presLayoutVars>
          <dgm:chMax val="7"/>
          <dgm:dir/>
          <dgm:resizeHandles val="exact"/>
        </dgm:presLayoutVars>
      </dgm:prSet>
      <dgm:spPr/>
    </dgm:pt>
    <dgm:pt modelId="{2E181098-9528-4797-9A6D-42A0EAC573B3}" type="pres">
      <dgm:prSet presAssocID="{1F183FA5-92F7-4815-BE5D-F25C0DD825A6}" presName="circ1" presStyleLbl="vennNode1" presStyleIdx="0" presStyleCnt="3"/>
      <dgm:spPr/>
      <dgm:t>
        <a:bodyPr/>
        <a:lstStyle/>
        <a:p>
          <a:endParaRPr lang="en-US"/>
        </a:p>
      </dgm:t>
    </dgm:pt>
    <dgm:pt modelId="{BB96E150-722B-4DBF-BFC0-639356A01965}" type="pres">
      <dgm:prSet presAssocID="{1F183FA5-92F7-4815-BE5D-F25C0DD825A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059EE3-A00E-4CE1-8937-6793131F0917}" type="pres">
      <dgm:prSet presAssocID="{A74130EC-0F0D-499F-9ECA-1FC7F757EA3A}" presName="circ2" presStyleLbl="vennNode1" presStyleIdx="1" presStyleCnt="3"/>
      <dgm:spPr/>
      <dgm:t>
        <a:bodyPr/>
        <a:lstStyle/>
        <a:p>
          <a:endParaRPr lang="en-US"/>
        </a:p>
      </dgm:t>
    </dgm:pt>
    <dgm:pt modelId="{1237C6F6-522C-4A65-820B-F4CEC528A118}" type="pres">
      <dgm:prSet presAssocID="{A74130EC-0F0D-499F-9ECA-1FC7F757EA3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23615A-BC6F-44FE-BB3D-9FAAEE799A7A}" type="pres">
      <dgm:prSet presAssocID="{C42939CA-2239-4484-A4BB-60A85D40991B}" presName="circ3" presStyleLbl="vennNode1" presStyleIdx="2" presStyleCnt="3"/>
      <dgm:spPr/>
      <dgm:t>
        <a:bodyPr/>
        <a:lstStyle/>
        <a:p>
          <a:endParaRPr lang="en-US"/>
        </a:p>
      </dgm:t>
    </dgm:pt>
    <dgm:pt modelId="{0E38556E-E5D9-4A9F-8885-FDD2417D0C7C}" type="pres">
      <dgm:prSet presAssocID="{C42939CA-2239-4484-A4BB-60A85D40991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0DCC7D-0CCB-4D7B-8793-5E1A614CFDC0}" type="presOf" srcId="{A74130EC-0F0D-499F-9ECA-1FC7F757EA3A}" destId="{1237C6F6-522C-4A65-820B-F4CEC528A118}" srcOrd="1" destOrd="0" presId="urn:microsoft.com/office/officeart/2005/8/layout/venn1"/>
    <dgm:cxn modelId="{FA1D609C-C018-4A6C-AAF6-0260C756F5D0}" type="presOf" srcId="{A74130EC-0F0D-499F-9ECA-1FC7F757EA3A}" destId="{5F059EE3-A00E-4CE1-8937-6793131F0917}" srcOrd="0" destOrd="0" presId="urn:microsoft.com/office/officeart/2005/8/layout/venn1"/>
    <dgm:cxn modelId="{0E629687-A534-4483-8F84-7277A9B02133}" type="presOf" srcId="{C42939CA-2239-4484-A4BB-60A85D40991B}" destId="{8623615A-BC6F-44FE-BB3D-9FAAEE799A7A}" srcOrd="0" destOrd="0" presId="urn:microsoft.com/office/officeart/2005/8/layout/venn1"/>
    <dgm:cxn modelId="{9A271385-A675-479F-B818-A3198C35258F}" srcId="{1745E507-3F63-44C5-80EE-E85E8E85DFAE}" destId="{A74130EC-0F0D-499F-9ECA-1FC7F757EA3A}" srcOrd="1" destOrd="0" parTransId="{49AF76CD-39A4-41E4-9347-986720336673}" sibTransId="{E92526FD-2D5D-4CE8-9F43-B6216C362D9E}"/>
    <dgm:cxn modelId="{2945F9F6-B693-490F-B1AF-793DA70BE95A}" type="presOf" srcId="{1745E507-3F63-44C5-80EE-E85E8E85DFAE}" destId="{7D002E79-3619-4031-AB82-2F47F407D4F3}" srcOrd="0" destOrd="0" presId="urn:microsoft.com/office/officeart/2005/8/layout/venn1"/>
    <dgm:cxn modelId="{A95AFDFC-FF61-42FE-91E1-757BB823013F}" type="presOf" srcId="{C42939CA-2239-4484-A4BB-60A85D40991B}" destId="{0E38556E-E5D9-4A9F-8885-FDD2417D0C7C}" srcOrd="1" destOrd="0" presId="urn:microsoft.com/office/officeart/2005/8/layout/venn1"/>
    <dgm:cxn modelId="{00B17223-8AD0-4FC6-9C48-B0913A5B7C3D}" type="presOf" srcId="{1F183FA5-92F7-4815-BE5D-F25C0DD825A6}" destId="{BB96E150-722B-4DBF-BFC0-639356A01965}" srcOrd="1" destOrd="0" presId="urn:microsoft.com/office/officeart/2005/8/layout/venn1"/>
    <dgm:cxn modelId="{78A78F44-554F-4076-B237-469CD8192CAC}" srcId="{1745E507-3F63-44C5-80EE-E85E8E85DFAE}" destId="{1F183FA5-92F7-4815-BE5D-F25C0DD825A6}" srcOrd="0" destOrd="0" parTransId="{486D5B25-CDA6-430F-AC7B-B1F8A12F1C04}" sibTransId="{7229EE7F-EEB4-41AE-A2E9-D629797D7398}"/>
    <dgm:cxn modelId="{79F5B6EA-914A-4CD9-B913-DDE6D443811A}" srcId="{1745E507-3F63-44C5-80EE-E85E8E85DFAE}" destId="{C42939CA-2239-4484-A4BB-60A85D40991B}" srcOrd="2" destOrd="0" parTransId="{9AA41CF5-B886-4135-9F5D-4490A25923B3}" sibTransId="{6E907C8C-51A4-44FF-B9FF-6CBBA58B14C0}"/>
    <dgm:cxn modelId="{7C0F8F58-421E-4DD9-8AB1-EC2357FCE103}" type="presOf" srcId="{1F183FA5-92F7-4815-BE5D-F25C0DD825A6}" destId="{2E181098-9528-4797-9A6D-42A0EAC573B3}" srcOrd="0" destOrd="0" presId="urn:microsoft.com/office/officeart/2005/8/layout/venn1"/>
    <dgm:cxn modelId="{BA2DB634-C048-426C-947E-7D42F64486F8}" type="presParOf" srcId="{7D002E79-3619-4031-AB82-2F47F407D4F3}" destId="{2E181098-9528-4797-9A6D-42A0EAC573B3}" srcOrd="0" destOrd="0" presId="urn:microsoft.com/office/officeart/2005/8/layout/venn1"/>
    <dgm:cxn modelId="{5682D071-A5B1-4EA0-86FA-B7BBFDC2461F}" type="presParOf" srcId="{7D002E79-3619-4031-AB82-2F47F407D4F3}" destId="{BB96E150-722B-4DBF-BFC0-639356A01965}" srcOrd="1" destOrd="0" presId="urn:microsoft.com/office/officeart/2005/8/layout/venn1"/>
    <dgm:cxn modelId="{6D427B86-981E-49B0-A1BD-BC6294CB166C}" type="presParOf" srcId="{7D002E79-3619-4031-AB82-2F47F407D4F3}" destId="{5F059EE3-A00E-4CE1-8937-6793131F0917}" srcOrd="2" destOrd="0" presId="urn:microsoft.com/office/officeart/2005/8/layout/venn1"/>
    <dgm:cxn modelId="{A541875E-C72C-4509-B48A-64F7C8028853}" type="presParOf" srcId="{7D002E79-3619-4031-AB82-2F47F407D4F3}" destId="{1237C6F6-522C-4A65-820B-F4CEC528A118}" srcOrd="3" destOrd="0" presId="urn:microsoft.com/office/officeart/2005/8/layout/venn1"/>
    <dgm:cxn modelId="{78006175-0B5F-4923-8F9E-0477727CDF75}" type="presParOf" srcId="{7D002E79-3619-4031-AB82-2F47F407D4F3}" destId="{8623615A-BC6F-44FE-BB3D-9FAAEE799A7A}" srcOrd="4" destOrd="0" presId="urn:microsoft.com/office/officeart/2005/8/layout/venn1"/>
    <dgm:cxn modelId="{009CF224-51BB-4B80-AD0E-4E4535C7EE2C}" type="presParOf" srcId="{7D002E79-3619-4031-AB82-2F47F407D4F3}" destId="{0E38556E-E5D9-4A9F-8885-FDD2417D0C7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DFE68C-E5D1-4206-9FD6-C151B9865D77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</dgm:pt>
    <dgm:pt modelId="{2EC593A3-68C3-4682-B5D5-227F3C2BC4A6}">
      <dgm:prSet phldrT="[Text]"/>
      <dgm:spPr/>
      <dgm:t>
        <a:bodyPr/>
        <a:lstStyle/>
        <a:p>
          <a:r>
            <a:rPr lang="en-US" dirty="0" smtClean="0"/>
            <a:t>Case Management</a:t>
          </a:r>
          <a:endParaRPr lang="en-US" dirty="0"/>
        </a:p>
      </dgm:t>
    </dgm:pt>
    <dgm:pt modelId="{270B2248-AC8B-495D-BBCD-A45A0D075E28}" type="parTrans" cxnId="{DF3B75ED-5163-4565-B7E6-B72CF2A12103}">
      <dgm:prSet/>
      <dgm:spPr/>
      <dgm:t>
        <a:bodyPr/>
        <a:lstStyle/>
        <a:p>
          <a:endParaRPr lang="en-US"/>
        </a:p>
      </dgm:t>
    </dgm:pt>
    <dgm:pt modelId="{AAB25AEE-289B-4DB1-BD74-D175A600BCDE}" type="sibTrans" cxnId="{DF3B75ED-5163-4565-B7E6-B72CF2A12103}">
      <dgm:prSet/>
      <dgm:spPr/>
      <dgm:t>
        <a:bodyPr/>
        <a:lstStyle/>
        <a:p>
          <a:endParaRPr lang="en-US"/>
        </a:p>
      </dgm:t>
    </dgm:pt>
    <dgm:pt modelId="{AC304A3F-7FA9-48ED-8233-F9FCDB30A62D}">
      <dgm:prSet phldrT="[Text]"/>
      <dgm:spPr/>
      <dgm:t>
        <a:bodyPr/>
        <a:lstStyle/>
        <a:p>
          <a:r>
            <a:rPr lang="en-US" dirty="0" smtClean="0"/>
            <a:t>Parenting Education Classes</a:t>
          </a:r>
          <a:endParaRPr lang="en-US" dirty="0"/>
        </a:p>
      </dgm:t>
    </dgm:pt>
    <dgm:pt modelId="{9A3EE1C9-9D71-47AD-B9F4-66A3DB6CD403}" type="parTrans" cxnId="{B0FFAB15-BC32-4512-8A9B-540E92E47B70}">
      <dgm:prSet/>
      <dgm:spPr/>
      <dgm:t>
        <a:bodyPr/>
        <a:lstStyle/>
        <a:p>
          <a:endParaRPr lang="en-US"/>
        </a:p>
      </dgm:t>
    </dgm:pt>
    <dgm:pt modelId="{F7C000BB-4DEA-4085-A3B4-7DD57BC9F482}" type="sibTrans" cxnId="{B0FFAB15-BC32-4512-8A9B-540E92E47B70}">
      <dgm:prSet/>
      <dgm:spPr/>
      <dgm:t>
        <a:bodyPr/>
        <a:lstStyle/>
        <a:p>
          <a:endParaRPr lang="en-US"/>
        </a:p>
      </dgm:t>
    </dgm:pt>
    <dgm:pt modelId="{687072EB-4D09-4C41-9195-371834949230}">
      <dgm:prSet phldrT="[Text]"/>
      <dgm:spPr/>
      <dgm:t>
        <a:bodyPr/>
        <a:lstStyle/>
        <a:p>
          <a:r>
            <a:rPr lang="en-US" dirty="0" smtClean="0"/>
            <a:t>On-Site Child Care</a:t>
          </a:r>
          <a:endParaRPr lang="en-US" dirty="0"/>
        </a:p>
      </dgm:t>
    </dgm:pt>
    <dgm:pt modelId="{D9C2DDBA-251B-40E3-A60B-B26F56F43A74}" type="parTrans" cxnId="{32391D2E-A7D1-47BD-A9E5-E6A578B48E89}">
      <dgm:prSet/>
      <dgm:spPr/>
      <dgm:t>
        <a:bodyPr/>
        <a:lstStyle/>
        <a:p>
          <a:endParaRPr lang="en-US"/>
        </a:p>
      </dgm:t>
    </dgm:pt>
    <dgm:pt modelId="{BB348C35-A4F9-4304-A89C-7F45EAFB64B5}" type="sibTrans" cxnId="{32391D2E-A7D1-47BD-A9E5-E6A578B48E89}">
      <dgm:prSet/>
      <dgm:spPr/>
      <dgm:t>
        <a:bodyPr/>
        <a:lstStyle/>
        <a:p>
          <a:endParaRPr lang="en-US"/>
        </a:p>
      </dgm:t>
    </dgm:pt>
    <dgm:pt modelId="{13F502AA-E22C-4CFC-88DF-2CF560FB55AF}" type="pres">
      <dgm:prSet presAssocID="{3ADFE68C-E5D1-4206-9FD6-C151B9865D77}" presName="compositeShape" presStyleCnt="0">
        <dgm:presLayoutVars>
          <dgm:chMax val="7"/>
          <dgm:dir/>
          <dgm:resizeHandles val="exact"/>
        </dgm:presLayoutVars>
      </dgm:prSet>
      <dgm:spPr/>
    </dgm:pt>
    <dgm:pt modelId="{E745FE8C-1646-49D1-BD53-256075F6E449}" type="pres">
      <dgm:prSet presAssocID="{2EC593A3-68C3-4682-B5D5-227F3C2BC4A6}" presName="circ1" presStyleLbl="vennNode1" presStyleIdx="0" presStyleCnt="3"/>
      <dgm:spPr/>
      <dgm:t>
        <a:bodyPr/>
        <a:lstStyle/>
        <a:p>
          <a:endParaRPr lang="en-US"/>
        </a:p>
      </dgm:t>
    </dgm:pt>
    <dgm:pt modelId="{474DDB0E-EB55-490F-B4EA-504246CFD82B}" type="pres">
      <dgm:prSet presAssocID="{2EC593A3-68C3-4682-B5D5-227F3C2BC4A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06EC94-777B-498F-91DD-E3E9E154C6D7}" type="pres">
      <dgm:prSet presAssocID="{AC304A3F-7FA9-48ED-8233-F9FCDB30A62D}" presName="circ2" presStyleLbl="vennNode1" presStyleIdx="1" presStyleCnt="3"/>
      <dgm:spPr/>
      <dgm:t>
        <a:bodyPr/>
        <a:lstStyle/>
        <a:p>
          <a:endParaRPr lang="en-US"/>
        </a:p>
      </dgm:t>
    </dgm:pt>
    <dgm:pt modelId="{6391EC72-9BB2-4A7C-B5E4-15CABBE5D832}" type="pres">
      <dgm:prSet presAssocID="{AC304A3F-7FA9-48ED-8233-F9FCDB30A62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2040CB-D1C9-40AE-B5EF-C7DA2ABAFE71}" type="pres">
      <dgm:prSet presAssocID="{687072EB-4D09-4C41-9195-371834949230}" presName="circ3" presStyleLbl="vennNode1" presStyleIdx="2" presStyleCnt="3"/>
      <dgm:spPr/>
      <dgm:t>
        <a:bodyPr/>
        <a:lstStyle/>
        <a:p>
          <a:endParaRPr lang="en-US"/>
        </a:p>
      </dgm:t>
    </dgm:pt>
    <dgm:pt modelId="{EBD5C28F-7D04-4A7B-925F-90DE96F0A276}" type="pres">
      <dgm:prSet presAssocID="{687072EB-4D09-4C41-9195-37183494923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3F393E-438A-4729-AC3F-6FC6C7390AE1}" type="presOf" srcId="{AC304A3F-7FA9-48ED-8233-F9FCDB30A62D}" destId="{9006EC94-777B-498F-91DD-E3E9E154C6D7}" srcOrd="0" destOrd="0" presId="urn:microsoft.com/office/officeart/2005/8/layout/venn1"/>
    <dgm:cxn modelId="{587B5752-F2AB-4EA4-984C-64CA3BA6BF0B}" type="presOf" srcId="{687072EB-4D09-4C41-9195-371834949230}" destId="{EBD5C28F-7D04-4A7B-925F-90DE96F0A276}" srcOrd="1" destOrd="0" presId="urn:microsoft.com/office/officeart/2005/8/layout/venn1"/>
    <dgm:cxn modelId="{B680972E-014A-458B-BA05-F0C5083C2480}" type="presOf" srcId="{AC304A3F-7FA9-48ED-8233-F9FCDB30A62D}" destId="{6391EC72-9BB2-4A7C-B5E4-15CABBE5D832}" srcOrd="1" destOrd="0" presId="urn:microsoft.com/office/officeart/2005/8/layout/venn1"/>
    <dgm:cxn modelId="{DF3B75ED-5163-4565-B7E6-B72CF2A12103}" srcId="{3ADFE68C-E5D1-4206-9FD6-C151B9865D77}" destId="{2EC593A3-68C3-4682-B5D5-227F3C2BC4A6}" srcOrd="0" destOrd="0" parTransId="{270B2248-AC8B-495D-BBCD-A45A0D075E28}" sibTransId="{AAB25AEE-289B-4DB1-BD74-D175A600BCDE}"/>
    <dgm:cxn modelId="{6FF51901-F949-4120-A058-EA19CACAA35A}" type="presOf" srcId="{2EC593A3-68C3-4682-B5D5-227F3C2BC4A6}" destId="{E745FE8C-1646-49D1-BD53-256075F6E449}" srcOrd="0" destOrd="0" presId="urn:microsoft.com/office/officeart/2005/8/layout/venn1"/>
    <dgm:cxn modelId="{8ADF4B0B-EF71-4261-ACDC-B361648D9E2A}" type="presOf" srcId="{687072EB-4D09-4C41-9195-371834949230}" destId="{4A2040CB-D1C9-40AE-B5EF-C7DA2ABAFE71}" srcOrd="0" destOrd="0" presId="urn:microsoft.com/office/officeart/2005/8/layout/venn1"/>
    <dgm:cxn modelId="{B0FFAB15-BC32-4512-8A9B-540E92E47B70}" srcId="{3ADFE68C-E5D1-4206-9FD6-C151B9865D77}" destId="{AC304A3F-7FA9-48ED-8233-F9FCDB30A62D}" srcOrd="1" destOrd="0" parTransId="{9A3EE1C9-9D71-47AD-B9F4-66A3DB6CD403}" sibTransId="{F7C000BB-4DEA-4085-A3B4-7DD57BC9F482}"/>
    <dgm:cxn modelId="{76F3E9DF-11FF-4359-887B-4EAB9BAD5BD8}" type="presOf" srcId="{2EC593A3-68C3-4682-B5D5-227F3C2BC4A6}" destId="{474DDB0E-EB55-490F-B4EA-504246CFD82B}" srcOrd="1" destOrd="0" presId="urn:microsoft.com/office/officeart/2005/8/layout/venn1"/>
    <dgm:cxn modelId="{32391D2E-A7D1-47BD-A9E5-E6A578B48E89}" srcId="{3ADFE68C-E5D1-4206-9FD6-C151B9865D77}" destId="{687072EB-4D09-4C41-9195-371834949230}" srcOrd="2" destOrd="0" parTransId="{D9C2DDBA-251B-40E3-A60B-B26F56F43A74}" sibTransId="{BB348C35-A4F9-4304-A89C-7F45EAFB64B5}"/>
    <dgm:cxn modelId="{9830F624-996E-42C9-A023-DD5AFA1131DD}" type="presOf" srcId="{3ADFE68C-E5D1-4206-9FD6-C151B9865D77}" destId="{13F502AA-E22C-4CFC-88DF-2CF560FB55AF}" srcOrd="0" destOrd="0" presId="urn:microsoft.com/office/officeart/2005/8/layout/venn1"/>
    <dgm:cxn modelId="{6FEFCE34-2CD0-4556-A8E6-F775F1EBD1FE}" type="presParOf" srcId="{13F502AA-E22C-4CFC-88DF-2CF560FB55AF}" destId="{E745FE8C-1646-49D1-BD53-256075F6E449}" srcOrd="0" destOrd="0" presId="urn:microsoft.com/office/officeart/2005/8/layout/venn1"/>
    <dgm:cxn modelId="{BF4C24B6-3DBC-4776-AA0D-8360F5143842}" type="presParOf" srcId="{13F502AA-E22C-4CFC-88DF-2CF560FB55AF}" destId="{474DDB0E-EB55-490F-B4EA-504246CFD82B}" srcOrd="1" destOrd="0" presId="urn:microsoft.com/office/officeart/2005/8/layout/venn1"/>
    <dgm:cxn modelId="{B081EFD9-16E5-4252-A840-0DFB213F6F65}" type="presParOf" srcId="{13F502AA-E22C-4CFC-88DF-2CF560FB55AF}" destId="{9006EC94-777B-498F-91DD-E3E9E154C6D7}" srcOrd="2" destOrd="0" presId="urn:microsoft.com/office/officeart/2005/8/layout/venn1"/>
    <dgm:cxn modelId="{CA934895-B42F-4DD7-AC8C-93971FBD82B9}" type="presParOf" srcId="{13F502AA-E22C-4CFC-88DF-2CF560FB55AF}" destId="{6391EC72-9BB2-4A7C-B5E4-15CABBE5D832}" srcOrd="3" destOrd="0" presId="urn:microsoft.com/office/officeart/2005/8/layout/venn1"/>
    <dgm:cxn modelId="{1EC49312-FC3C-400F-AC28-B1EFBBAAA0A0}" type="presParOf" srcId="{13F502AA-E22C-4CFC-88DF-2CF560FB55AF}" destId="{4A2040CB-D1C9-40AE-B5EF-C7DA2ABAFE71}" srcOrd="4" destOrd="0" presId="urn:microsoft.com/office/officeart/2005/8/layout/venn1"/>
    <dgm:cxn modelId="{3FBBD8D9-79A7-4E4A-B4E9-721B066D85A6}" type="presParOf" srcId="{13F502AA-E22C-4CFC-88DF-2CF560FB55AF}" destId="{EBD5C28F-7D04-4A7B-925F-90DE96F0A27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181098-9528-4797-9A6D-42A0EAC573B3}">
      <dsp:nvSpPr>
        <dsp:cNvPr id="0" name=""/>
        <dsp:cNvSpPr/>
      </dsp:nvSpPr>
      <dsp:spPr>
        <a:xfrm>
          <a:off x="2567939" y="64452"/>
          <a:ext cx="3093720" cy="30937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Education  </a:t>
          </a:r>
          <a:endParaRPr lang="en-US" sz="3900" kern="1200" dirty="0"/>
        </a:p>
      </dsp:txBody>
      <dsp:txXfrm>
        <a:off x="2980436" y="605853"/>
        <a:ext cx="2268728" cy="1392174"/>
      </dsp:txXfrm>
    </dsp:sp>
    <dsp:sp modelId="{5F059EE3-A00E-4CE1-8937-6793131F0917}">
      <dsp:nvSpPr>
        <dsp:cNvPr id="0" name=""/>
        <dsp:cNvSpPr/>
      </dsp:nvSpPr>
      <dsp:spPr>
        <a:xfrm>
          <a:off x="3684257" y="1998027"/>
          <a:ext cx="3093720" cy="30937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Life Skills</a:t>
          </a:r>
        </a:p>
      </dsp:txBody>
      <dsp:txXfrm>
        <a:off x="4630420" y="2797238"/>
        <a:ext cx="1856232" cy="1701546"/>
      </dsp:txXfrm>
    </dsp:sp>
    <dsp:sp modelId="{8623615A-BC6F-44FE-BB3D-9FAAEE799A7A}">
      <dsp:nvSpPr>
        <dsp:cNvPr id="0" name=""/>
        <dsp:cNvSpPr/>
      </dsp:nvSpPr>
      <dsp:spPr>
        <a:xfrm>
          <a:off x="1451622" y="1998027"/>
          <a:ext cx="3093720" cy="30937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Parenting</a:t>
          </a:r>
          <a:endParaRPr lang="en-US" sz="3900" kern="1200" dirty="0"/>
        </a:p>
      </dsp:txBody>
      <dsp:txXfrm>
        <a:off x="1742947" y="2797238"/>
        <a:ext cx="1856232" cy="17015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45FE8C-1646-49D1-BD53-256075F6E449}">
      <dsp:nvSpPr>
        <dsp:cNvPr id="0" name=""/>
        <dsp:cNvSpPr/>
      </dsp:nvSpPr>
      <dsp:spPr>
        <a:xfrm>
          <a:off x="2834639" y="72389"/>
          <a:ext cx="3474720" cy="34747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Case Management</a:t>
          </a:r>
          <a:endParaRPr lang="en-US" sz="3800" kern="1200" dirty="0"/>
        </a:p>
      </dsp:txBody>
      <dsp:txXfrm>
        <a:off x="3297936" y="680466"/>
        <a:ext cx="2548128" cy="1563624"/>
      </dsp:txXfrm>
    </dsp:sp>
    <dsp:sp modelId="{9006EC94-777B-498F-91DD-E3E9E154C6D7}">
      <dsp:nvSpPr>
        <dsp:cNvPr id="0" name=""/>
        <dsp:cNvSpPr/>
      </dsp:nvSpPr>
      <dsp:spPr>
        <a:xfrm>
          <a:off x="4088434" y="2244090"/>
          <a:ext cx="3474720" cy="34747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Parenting Education Classes</a:t>
          </a:r>
          <a:endParaRPr lang="en-US" sz="3800" kern="1200" dirty="0"/>
        </a:p>
      </dsp:txBody>
      <dsp:txXfrm>
        <a:off x="5151120" y="3141726"/>
        <a:ext cx="2084832" cy="1911096"/>
      </dsp:txXfrm>
    </dsp:sp>
    <dsp:sp modelId="{4A2040CB-D1C9-40AE-B5EF-C7DA2ABAFE71}">
      <dsp:nvSpPr>
        <dsp:cNvPr id="0" name=""/>
        <dsp:cNvSpPr/>
      </dsp:nvSpPr>
      <dsp:spPr>
        <a:xfrm>
          <a:off x="1580845" y="2244090"/>
          <a:ext cx="3474720" cy="34747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On-Site Child Care</a:t>
          </a:r>
          <a:endParaRPr lang="en-US" sz="3800" kern="1200" dirty="0"/>
        </a:p>
      </dsp:txBody>
      <dsp:txXfrm>
        <a:off x="1908048" y="3141726"/>
        <a:ext cx="2084832" cy="19110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9C66335-6D3E-4EBF-8304-392692A0873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316E50-12E7-4441-A4B0-6FD9B3C463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6335-6D3E-4EBF-8304-392692A0873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6E50-12E7-4441-A4B0-6FD9B3C463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9C66335-6D3E-4EBF-8304-392692A0873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5316E50-12E7-4441-A4B0-6FD9B3C463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6335-6D3E-4EBF-8304-392692A0873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316E50-12E7-4441-A4B0-6FD9B3C463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6335-6D3E-4EBF-8304-392692A0873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5316E50-12E7-4441-A4B0-6FD9B3C463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9C66335-6D3E-4EBF-8304-392692A0873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316E50-12E7-4441-A4B0-6FD9B3C463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9C66335-6D3E-4EBF-8304-392692A0873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316E50-12E7-4441-A4B0-6FD9B3C463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6335-6D3E-4EBF-8304-392692A0873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316E50-12E7-4441-A4B0-6FD9B3C463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6335-6D3E-4EBF-8304-392692A0873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316E50-12E7-4441-A4B0-6FD9B3C463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6335-6D3E-4EBF-8304-392692A0873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316E50-12E7-4441-A4B0-6FD9B3C463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9C66335-6D3E-4EBF-8304-392692A0873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5316E50-12E7-4441-A4B0-6FD9B3C463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9C66335-6D3E-4EBF-8304-392692A0873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316E50-12E7-4441-A4B0-6FD9B3C463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crystal.persi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.health.oregon.gov/BirthDeathCertificates/VitalStatistics/TeenPregnancy/Pages/index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Teen Parents In Oregon high schools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09800"/>
            <a:ext cx="8763000" cy="3657600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Presented by:</a:t>
            </a:r>
          </a:p>
          <a:p>
            <a:r>
              <a:rPr lang="en-US" dirty="0" smtClean="0"/>
              <a:t>Crystal Persi</a:t>
            </a:r>
          </a:p>
          <a:p>
            <a:r>
              <a:rPr lang="en-US" dirty="0" smtClean="0"/>
              <a:t>	Teen Parenting Quality Improvement Coordinator</a:t>
            </a:r>
          </a:p>
          <a:p>
            <a:r>
              <a:rPr lang="en-US" dirty="0" smtClean="0"/>
              <a:t>	ODE Consultant for Teen Parenting and Child Development</a:t>
            </a:r>
          </a:p>
          <a:p>
            <a:r>
              <a:rPr lang="en-US" dirty="0" smtClean="0"/>
              <a:t>Rachel Krieger</a:t>
            </a:r>
          </a:p>
          <a:p>
            <a:r>
              <a:rPr lang="en-US" dirty="0" smtClean="0"/>
              <a:t>	Teen Parent Coordinator, Stayton High </a:t>
            </a:r>
          </a:p>
          <a:p>
            <a:r>
              <a:rPr lang="en-US" dirty="0" smtClean="0"/>
              <a:t>Julie Mitchell</a:t>
            </a:r>
          </a:p>
          <a:p>
            <a:r>
              <a:rPr lang="en-US" dirty="0" smtClean="0"/>
              <a:t>	Teen Parent Coordinator, Center Director, Madras High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Programs in Oregon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286000"/>
            <a:ext cx="8077200" cy="3352800"/>
          </a:xfrm>
        </p:spPr>
        <p:txBody>
          <a:bodyPr>
            <a:normAutofit/>
          </a:bodyPr>
          <a:lstStyle/>
          <a:p>
            <a:pPr lvl="0">
              <a:buNone/>
              <a:defRPr/>
            </a:pPr>
            <a:r>
              <a:rPr lang="en-US" sz="2400" dirty="0" smtClean="0"/>
              <a:t>Cottage Grove --------------------------------(Community Provider)</a:t>
            </a:r>
          </a:p>
          <a:p>
            <a:pPr lvl="0">
              <a:buNone/>
              <a:defRPr/>
            </a:pPr>
            <a:r>
              <a:rPr lang="en-US" sz="2400" dirty="0" smtClean="0"/>
              <a:t>Stayton -----------------------------------------(YMCA)</a:t>
            </a:r>
          </a:p>
          <a:p>
            <a:pPr lvl="0">
              <a:buNone/>
              <a:defRPr/>
            </a:pPr>
            <a:r>
              <a:rPr lang="en-US" sz="2400" dirty="0" smtClean="0"/>
              <a:t>Madison ----------------------------------------(Early Head Start)</a:t>
            </a:r>
          </a:p>
          <a:p>
            <a:pPr lvl="0">
              <a:buNone/>
              <a:defRPr/>
            </a:pPr>
            <a:r>
              <a:rPr lang="en-US" sz="2400" dirty="0" smtClean="0"/>
              <a:t>Roosevelt ---------------------------------------(Early Head Start)</a:t>
            </a:r>
          </a:p>
          <a:p>
            <a:pPr lvl="0">
              <a:buNone/>
              <a:defRPr/>
            </a:pPr>
            <a:r>
              <a:rPr lang="en-US" sz="2400" dirty="0" smtClean="0"/>
              <a:t>Forest Grove -----------------------------------(YMCA)</a:t>
            </a:r>
          </a:p>
          <a:p>
            <a:pPr lvl="0">
              <a:buNone/>
              <a:defRPr/>
            </a:pPr>
            <a:r>
              <a:rPr lang="en-US" sz="2400" dirty="0" smtClean="0"/>
              <a:t>All Umatilla/Morrow County Schools -------(Early Head Start)</a:t>
            </a:r>
          </a:p>
          <a:p>
            <a:pPr lvl="0">
              <a:buNone/>
              <a:defRPr/>
            </a:pPr>
            <a:r>
              <a:rPr lang="en-US" sz="2400" dirty="0" smtClean="0"/>
              <a:t>Dallas -------------------------------------------(Community Provider)</a:t>
            </a:r>
          </a:p>
          <a:p>
            <a:pPr lvl="0">
              <a:buNone/>
              <a:defRPr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4800" y="1676400"/>
            <a:ext cx="845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600" b="1" u="sng" dirty="0" smtClean="0"/>
              <a:t>High Schools that Contract their Child Care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Quality Programs in Oregon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1066800"/>
          <a:ext cx="9144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43400" y="4038600"/>
            <a:ext cx="533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/>
              <a:t>27</a:t>
            </a:r>
            <a:endParaRPr lang="en-US" sz="23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3581400"/>
            <a:ext cx="533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/>
              <a:t>4</a:t>
            </a:r>
            <a:endParaRPr lang="en-US" sz="23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3581400"/>
            <a:ext cx="533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/>
              <a:t>11</a:t>
            </a:r>
            <a:endParaRPr lang="en-US" sz="23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3048000"/>
            <a:ext cx="685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/>
              <a:t>2+</a:t>
            </a:r>
            <a:endParaRPr lang="en-US" sz="23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Stayton High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Rachel Krieger – </a:t>
            </a:r>
          </a:p>
          <a:p>
            <a:pPr>
              <a:buNone/>
            </a:pPr>
            <a:r>
              <a:rPr lang="en-US" dirty="0" smtClean="0"/>
              <a:t>	Licensed Teacher – Health Endorsement</a:t>
            </a:r>
          </a:p>
          <a:p>
            <a:pPr>
              <a:buNone/>
            </a:pPr>
            <a:r>
              <a:rPr lang="en-US" dirty="0" smtClean="0"/>
              <a:t>	Teen Parent Case Management</a:t>
            </a:r>
          </a:p>
          <a:p>
            <a:pPr>
              <a:buNone/>
            </a:pPr>
            <a:r>
              <a:rPr lang="en-US" dirty="0" smtClean="0"/>
              <a:t>	Teen Parent Class Period </a:t>
            </a:r>
            <a:r>
              <a:rPr lang="en-US" dirty="0" smtClean="0"/>
              <a:t>(as an elective)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Collaboration with child care contractor (YMCA)</a:t>
            </a:r>
          </a:p>
          <a:p>
            <a:pPr>
              <a:buNone/>
            </a:pPr>
            <a:r>
              <a:rPr lang="en-US" dirty="0" smtClean="0"/>
              <a:t>YMCA –</a:t>
            </a:r>
          </a:p>
          <a:p>
            <a:pPr>
              <a:buNone/>
            </a:pPr>
            <a:r>
              <a:rPr lang="en-US" dirty="0" smtClean="0"/>
              <a:t>	Collaboration with school district</a:t>
            </a:r>
          </a:p>
          <a:p>
            <a:pPr>
              <a:buNone/>
            </a:pPr>
            <a:r>
              <a:rPr lang="en-US" dirty="0" smtClean="0"/>
              <a:t>	Reserve and prioritize slots for teen parent children</a:t>
            </a:r>
          </a:p>
          <a:p>
            <a:pPr>
              <a:buNone/>
            </a:pPr>
            <a:r>
              <a:rPr lang="en-US" dirty="0" smtClean="0"/>
              <a:t>	Maintain state license with Office of Child Care</a:t>
            </a:r>
          </a:p>
          <a:p>
            <a:pPr>
              <a:buNone/>
            </a:pPr>
            <a:r>
              <a:rPr lang="en-US" dirty="0" smtClean="0"/>
              <a:t>	Willingness to participate in Quality Improvement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Madras High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Julie Mitchell – </a:t>
            </a:r>
          </a:p>
          <a:p>
            <a:pPr>
              <a:buNone/>
            </a:pPr>
            <a:r>
              <a:rPr lang="en-US" dirty="0" smtClean="0"/>
              <a:t>	Classified Staff</a:t>
            </a:r>
          </a:p>
          <a:p>
            <a:pPr>
              <a:buNone/>
            </a:pPr>
            <a:r>
              <a:rPr lang="en-US" dirty="0" smtClean="0"/>
              <a:t>	Teen Parent Case Management</a:t>
            </a:r>
          </a:p>
          <a:p>
            <a:pPr>
              <a:buNone/>
            </a:pPr>
            <a:r>
              <a:rPr lang="en-US" dirty="0" smtClean="0"/>
              <a:t>	Teen Parent Class Period (small group in the center)</a:t>
            </a:r>
          </a:p>
          <a:p>
            <a:pPr>
              <a:buNone/>
            </a:pPr>
            <a:r>
              <a:rPr lang="en-US" dirty="0" smtClean="0"/>
              <a:t>	Child Development Center Director</a:t>
            </a:r>
          </a:p>
          <a:p>
            <a:pPr>
              <a:buNone/>
            </a:pPr>
            <a:r>
              <a:rPr lang="en-US" dirty="0" smtClean="0"/>
              <a:t>	Reserve and prioritize slots for teen parent children</a:t>
            </a:r>
          </a:p>
          <a:p>
            <a:pPr>
              <a:buNone/>
            </a:pPr>
            <a:r>
              <a:rPr lang="en-US" dirty="0" smtClean="0"/>
              <a:t>	Maintain state license with Office of Child Care</a:t>
            </a:r>
          </a:p>
          <a:p>
            <a:pPr>
              <a:buNone/>
            </a:pPr>
            <a:r>
              <a:rPr lang="en-US" dirty="0" smtClean="0"/>
              <a:t>	Willingness to participate in Quality Improvement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798637"/>
            <a:ext cx="88392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/>
              <a:t>I am available to support you with any questions, concerns, or brainstorms that you may have.</a:t>
            </a:r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US" sz="3200" dirty="0" smtClean="0"/>
              <a:t>Crystal Persi</a:t>
            </a:r>
          </a:p>
          <a:p>
            <a:pPr algn="ctr">
              <a:buNone/>
            </a:pPr>
            <a:r>
              <a:rPr lang="en-US" sz="3200" dirty="0" smtClean="0"/>
              <a:t>ODE Consultant for Teen Parenting and Child Development</a:t>
            </a:r>
          </a:p>
          <a:p>
            <a:pPr algn="ctr">
              <a:buNone/>
            </a:pPr>
            <a:r>
              <a:rPr lang="en-US" sz="3200" dirty="0" smtClean="0">
                <a:hlinkClick r:id="rId2"/>
              </a:rPr>
              <a:t>crystal.persi@gmail.com</a:t>
            </a:r>
            <a:endParaRPr lang="en-US" sz="3200" dirty="0" smtClean="0"/>
          </a:p>
          <a:p>
            <a:pPr algn="ctr">
              <a:buNone/>
            </a:pPr>
            <a:r>
              <a:rPr lang="en-US" sz="3200" dirty="0" smtClean="0"/>
              <a:t>(541) 510-5704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young parents?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00200" y="1524000"/>
            <a:ext cx="57150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Pregnant</a:t>
            </a:r>
          </a:p>
          <a:p>
            <a:r>
              <a:rPr lang="en-US" sz="4000" dirty="0" smtClean="0"/>
              <a:t>Parenting</a:t>
            </a:r>
          </a:p>
          <a:p>
            <a:pPr lvl="1"/>
            <a:r>
              <a:rPr lang="en-US" sz="3600" dirty="0" smtClean="0"/>
              <a:t>Mothers</a:t>
            </a:r>
          </a:p>
          <a:p>
            <a:pPr lvl="1"/>
            <a:r>
              <a:rPr lang="en-US" sz="3600" dirty="0" smtClean="0"/>
              <a:t>Fathers</a:t>
            </a:r>
          </a:p>
          <a:p>
            <a:r>
              <a:rPr lang="en-US" sz="4000" dirty="0" smtClean="0"/>
              <a:t>With or without custody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young parents?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29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Data by county</a:t>
            </a:r>
          </a:p>
          <a:p>
            <a:pPr algn="ctr">
              <a:buNone/>
            </a:pPr>
            <a:r>
              <a:rPr lang="en-US" sz="4000" dirty="0" smtClean="0"/>
              <a:t>Data by zip code</a:t>
            </a:r>
          </a:p>
          <a:p>
            <a:pPr algn="ctr">
              <a:buNone/>
            </a:pPr>
            <a:r>
              <a:rPr lang="en-US" sz="4000" dirty="0" smtClean="0">
                <a:hlinkClick r:id="rId2"/>
              </a:rPr>
              <a:t> Oregon Health Authority Data</a:t>
            </a:r>
            <a:endParaRPr lang="en-US" sz="4000" dirty="0" smtClean="0"/>
          </a:p>
          <a:p>
            <a:pPr algn="ctr">
              <a:buNone/>
            </a:pPr>
            <a:endParaRPr lang="en-US" sz="3000" dirty="0" smtClean="0"/>
          </a:p>
          <a:p>
            <a:pPr algn="ctr">
              <a:buNone/>
            </a:pPr>
            <a:r>
              <a:rPr lang="en-US" sz="4000" dirty="0" smtClean="0"/>
              <a:t>Data by county including ADM and Program Numbers </a:t>
            </a:r>
          </a:p>
          <a:p>
            <a:pPr algn="ctr">
              <a:buNone/>
            </a:pPr>
            <a:r>
              <a:rPr lang="en-US" sz="4000" dirty="0" smtClean="0"/>
              <a:t>(Handout)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needs of young parents?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33400" y="1397000"/>
          <a:ext cx="82296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77000" y="2667000"/>
            <a:ext cx="2286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Employment</a:t>
            </a:r>
          </a:p>
          <a:p>
            <a:r>
              <a:rPr lang="en-US" dirty="0" smtClean="0"/>
              <a:t>Relationship Building</a:t>
            </a:r>
          </a:p>
          <a:p>
            <a:r>
              <a:rPr lang="en-US" dirty="0" smtClean="0"/>
              <a:t>Domestic Violence</a:t>
            </a:r>
          </a:p>
          <a:p>
            <a:r>
              <a:rPr lang="en-US" dirty="0" smtClean="0"/>
              <a:t>Mental Health</a:t>
            </a:r>
          </a:p>
          <a:p>
            <a:r>
              <a:rPr lang="en-US" dirty="0" smtClean="0"/>
              <a:t>Legal Guidance</a:t>
            </a:r>
          </a:p>
          <a:p>
            <a:r>
              <a:rPr lang="en-US" dirty="0" smtClean="0"/>
              <a:t>Time Management</a:t>
            </a:r>
          </a:p>
          <a:p>
            <a:r>
              <a:rPr lang="en-US" dirty="0" smtClean="0"/>
              <a:t>Multiple Roles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3962400"/>
            <a:ext cx="2133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Child Care</a:t>
            </a:r>
          </a:p>
          <a:p>
            <a:r>
              <a:rPr lang="en-US" dirty="0" smtClean="0"/>
              <a:t>Parenting Guidance</a:t>
            </a:r>
          </a:p>
          <a:p>
            <a:r>
              <a:rPr lang="en-US" dirty="0" smtClean="0"/>
              <a:t>Housing</a:t>
            </a:r>
          </a:p>
          <a:p>
            <a:r>
              <a:rPr lang="en-US" dirty="0" smtClean="0"/>
              <a:t>Food</a:t>
            </a:r>
          </a:p>
          <a:p>
            <a:r>
              <a:rPr lang="en-US" dirty="0" smtClean="0"/>
              <a:t>Clothing</a:t>
            </a:r>
          </a:p>
          <a:p>
            <a:r>
              <a:rPr lang="en-US" dirty="0" smtClean="0"/>
              <a:t>Health Care</a:t>
            </a:r>
          </a:p>
          <a:p>
            <a:r>
              <a:rPr lang="en-US" dirty="0" smtClean="0"/>
              <a:t>Transportation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1676400"/>
            <a:ext cx="419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Fitting into the High School environment</a:t>
            </a:r>
          </a:p>
          <a:p>
            <a:r>
              <a:rPr lang="en-US" dirty="0" smtClean="0"/>
              <a:t>Value of</a:t>
            </a:r>
          </a:p>
          <a:p>
            <a:r>
              <a:rPr lang="en-US" dirty="0" smtClean="0"/>
              <a:t>Delay of</a:t>
            </a:r>
          </a:p>
          <a:p>
            <a:r>
              <a:rPr lang="en-US" dirty="0" smtClean="0"/>
              <a:t>Time for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  <p:bldP spid="10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114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600" dirty="0" smtClean="0"/>
              <a:t>Title IX, Section 106.4</a:t>
            </a:r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6600" dirty="0" smtClean="0"/>
              <a:t>Section 504 of the Rehabilitation Act</a:t>
            </a:r>
          </a:p>
          <a:p>
            <a:pPr algn="ctr">
              <a:buNone/>
            </a:pP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Oregon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smtClean="0"/>
              <a:t>ORS 659.850</a:t>
            </a:r>
          </a:p>
          <a:p>
            <a:pPr lvl="1"/>
            <a:r>
              <a:rPr lang="en-US" sz="2800" dirty="0" smtClean="0"/>
              <a:t>Discrimination in Education Prohibited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sz="3200" dirty="0" smtClean="0"/>
              <a:t>ORS 336.640 </a:t>
            </a:r>
          </a:p>
          <a:p>
            <a:pPr lvl="1"/>
            <a:r>
              <a:rPr lang="en-US" sz="2800" dirty="0" smtClean="0"/>
              <a:t>Rules governing education for pregnant and parenting students.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3200" dirty="0" smtClean="0"/>
              <a:t>OAR 581-23-100 </a:t>
            </a:r>
          </a:p>
          <a:p>
            <a:pPr lvl="1"/>
            <a:r>
              <a:rPr lang="en-US" sz="2800" dirty="0" smtClean="0"/>
              <a:t>Eligibility criteria for student weighting for purposes of state school fund distribution.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Indicators of Success: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Supportive, respectful staff</a:t>
            </a:r>
          </a:p>
          <a:p>
            <a:r>
              <a:rPr lang="en-US" dirty="0" smtClean="0"/>
              <a:t>Flexible scheduling</a:t>
            </a:r>
          </a:p>
          <a:p>
            <a:r>
              <a:rPr lang="en-US" dirty="0" smtClean="0"/>
              <a:t>Allowing them to be parents first and students second</a:t>
            </a:r>
          </a:p>
          <a:p>
            <a:r>
              <a:rPr lang="en-US" dirty="0" smtClean="0"/>
              <a:t>Parenting guidance based on where they are with their child now (how do they deal with the current age and/or crisis)</a:t>
            </a:r>
          </a:p>
          <a:p>
            <a:r>
              <a:rPr lang="en-US" b="1" dirty="0" smtClean="0"/>
              <a:t>Availability of child care (preferably on-site)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District run</a:t>
            </a:r>
          </a:p>
          <a:p>
            <a:r>
              <a:rPr lang="en-US" sz="3200" dirty="0" smtClean="0"/>
              <a:t>Private run</a:t>
            </a:r>
          </a:p>
          <a:p>
            <a:r>
              <a:rPr lang="en-US" sz="3200" dirty="0" smtClean="0"/>
              <a:t>Funding </a:t>
            </a:r>
          </a:p>
          <a:p>
            <a:pPr lvl="1"/>
            <a:r>
              <a:rPr lang="en-US" sz="2800" dirty="0" smtClean="0"/>
              <a:t>Child Care Development Fund (CCDF) “Block Grant”</a:t>
            </a:r>
          </a:p>
          <a:p>
            <a:pPr lvl="1"/>
            <a:r>
              <a:rPr lang="en-US" sz="2800" dirty="0" smtClean="0"/>
              <a:t>Department of Human Services “JOBS” funding through their Self Sufficiency Programs</a:t>
            </a:r>
          </a:p>
          <a:p>
            <a:pPr lvl="1"/>
            <a:r>
              <a:rPr lang="en-US" sz="2800" dirty="0" smtClean="0"/>
              <a:t>Office of Child Care Quality Rating Improvement System</a:t>
            </a:r>
          </a:p>
          <a:p>
            <a:pPr lvl="1">
              <a:buNone/>
            </a:pPr>
            <a:endParaRPr lang="en-US" sz="2800" dirty="0" smtClean="0"/>
          </a:p>
          <a:p>
            <a:pPr lvl="1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Programs in Oregon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305800" cy="4876800"/>
          </a:xfrm>
        </p:spPr>
        <p:txBody>
          <a:bodyPr numCol="3">
            <a:noAutofit/>
          </a:bodyPr>
          <a:lstStyle/>
          <a:p>
            <a:pPr>
              <a:buNone/>
            </a:pPr>
            <a:r>
              <a:rPr lang="en-US" sz="2400" dirty="0" smtClean="0"/>
              <a:t>Canby</a:t>
            </a:r>
          </a:p>
          <a:p>
            <a:pPr>
              <a:buNone/>
            </a:pPr>
            <a:r>
              <a:rPr lang="en-US" sz="2400" dirty="0" smtClean="0"/>
              <a:t>Sabin Skills/PACE</a:t>
            </a:r>
          </a:p>
          <a:p>
            <a:pPr>
              <a:buNone/>
            </a:pPr>
            <a:r>
              <a:rPr lang="en-US" sz="2400" dirty="0" smtClean="0"/>
              <a:t>St. Helens</a:t>
            </a:r>
          </a:p>
          <a:p>
            <a:pPr>
              <a:buNone/>
            </a:pPr>
            <a:r>
              <a:rPr lang="en-US" sz="2400" dirty="0" smtClean="0"/>
              <a:t>Bend</a:t>
            </a:r>
          </a:p>
          <a:p>
            <a:pPr>
              <a:buNone/>
            </a:pPr>
            <a:r>
              <a:rPr lang="en-US" sz="2400" dirty="0" smtClean="0"/>
              <a:t>Redmond</a:t>
            </a:r>
          </a:p>
          <a:p>
            <a:pPr>
              <a:buNone/>
            </a:pPr>
            <a:r>
              <a:rPr lang="en-US" sz="2400" dirty="0" smtClean="0"/>
              <a:t>Phoenix Charter</a:t>
            </a:r>
          </a:p>
          <a:p>
            <a:pPr>
              <a:buNone/>
            </a:pPr>
            <a:r>
              <a:rPr lang="en-US" sz="2400" dirty="0" smtClean="0"/>
              <a:t>Roseburg</a:t>
            </a:r>
          </a:p>
          <a:p>
            <a:pPr>
              <a:buNone/>
            </a:pPr>
            <a:r>
              <a:rPr lang="en-US" sz="2400" dirty="0" smtClean="0"/>
              <a:t>Hood River Valley</a:t>
            </a:r>
          </a:p>
          <a:p>
            <a:pPr>
              <a:buNone/>
            </a:pPr>
            <a:r>
              <a:rPr lang="en-US" sz="2400" dirty="0" smtClean="0"/>
              <a:t>Madras</a:t>
            </a:r>
          </a:p>
          <a:p>
            <a:pPr>
              <a:buNone/>
            </a:pPr>
            <a:r>
              <a:rPr lang="en-US" sz="2400" dirty="0" smtClean="0"/>
              <a:t>Klamath Union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Mazama</a:t>
            </a:r>
          </a:p>
          <a:p>
            <a:pPr>
              <a:buNone/>
            </a:pPr>
            <a:r>
              <a:rPr lang="en-US" sz="2400" dirty="0" smtClean="0"/>
              <a:t>Eugene (ECCO)</a:t>
            </a:r>
          </a:p>
          <a:p>
            <a:pPr>
              <a:buNone/>
            </a:pPr>
            <a:r>
              <a:rPr lang="en-US" sz="2400" dirty="0" smtClean="0"/>
              <a:t>Willamette</a:t>
            </a:r>
          </a:p>
          <a:p>
            <a:pPr>
              <a:buNone/>
            </a:pPr>
            <a:r>
              <a:rPr lang="en-US" sz="2400" dirty="0" smtClean="0"/>
              <a:t>Woodburn</a:t>
            </a:r>
          </a:p>
          <a:p>
            <a:pPr>
              <a:buNone/>
            </a:pPr>
            <a:r>
              <a:rPr lang="en-US" sz="2400" dirty="0" smtClean="0"/>
              <a:t>Centennial</a:t>
            </a:r>
          </a:p>
          <a:p>
            <a:pPr>
              <a:buNone/>
            </a:pPr>
            <a:r>
              <a:rPr lang="en-US" sz="2400" dirty="0" smtClean="0"/>
              <a:t>David Douglas</a:t>
            </a:r>
          </a:p>
          <a:p>
            <a:pPr>
              <a:buNone/>
            </a:pPr>
            <a:r>
              <a:rPr lang="en-US" sz="2400" dirty="0" smtClean="0"/>
              <a:t>Gresham</a:t>
            </a:r>
          </a:p>
          <a:p>
            <a:pPr>
              <a:buNone/>
            </a:pPr>
            <a:r>
              <a:rPr lang="en-US" sz="2400" dirty="0" smtClean="0"/>
              <a:t>Century</a:t>
            </a:r>
          </a:p>
          <a:p>
            <a:pPr>
              <a:buNone/>
            </a:pPr>
            <a:r>
              <a:rPr lang="en-US" sz="2400" dirty="0" smtClean="0"/>
              <a:t>Durham Education Center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Glencoe</a:t>
            </a:r>
          </a:p>
          <a:p>
            <a:pPr>
              <a:buNone/>
            </a:pPr>
            <a:r>
              <a:rPr lang="en-US" sz="2400" dirty="0" smtClean="0"/>
              <a:t>Merlo Station</a:t>
            </a:r>
          </a:p>
          <a:p>
            <a:pPr>
              <a:buNone/>
            </a:pPr>
            <a:r>
              <a:rPr lang="en-US" sz="2400" dirty="0" smtClean="0"/>
              <a:t>Miller Education Center</a:t>
            </a:r>
          </a:p>
          <a:p>
            <a:pPr>
              <a:buNone/>
            </a:pPr>
            <a:r>
              <a:rPr lang="en-US" sz="2400" dirty="0" smtClean="0"/>
              <a:t>McMinnville</a:t>
            </a:r>
          </a:p>
          <a:p>
            <a:pPr>
              <a:buNone/>
            </a:pPr>
            <a:r>
              <a:rPr lang="en-US" sz="2400" dirty="0" smtClean="0"/>
              <a:t>Newberg</a:t>
            </a:r>
          </a:p>
          <a:p>
            <a:pPr>
              <a:buNone/>
            </a:pPr>
            <a:r>
              <a:rPr lang="en-US" sz="2400" dirty="0" smtClean="0"/>
              <a:t>Harding Learning Center</a:t>
            </a:r>
          </a:p>
          <a:p>
            <a:pPr>
              <a:buNone/>
            </a:pPr>
            <a:r>
              <a:rPr lang="en-US" sz="2400" dirty="0" smtClean="0"/>
              <a:t>Roberts Teen Parent</a:t>
            </a:r>
          </a:p>
          <a:p>
            <a:pPr>
              <a:buNone/>
            </a:pPr>
            <a:r>
              <a:rPr lang="en-US" sz="2400" dirty="0" smtClean="0"/>
              <a:t>North Medford</a:t>
            </a:r>
          </a:p>
          <a:p>
            <a:pPr>
              <a:buNone/>
            </a:pPr>
            <a:r>
              <a:rPr lang="en-US" sz="2400" dirty="0" smtClean="0"/>
              <a:t>Newport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488757"/>
            <a:ext cx="830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u="sng" dirty="0" smtClean="0"/>
              <a:t>High Schools that Operate Their Own Child Care Centers</a:t>
            </a:r>
            <a:endParaRPr lang="en-US" sz="26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1791</TotalTime>
  <Words>416</Words>
  <Application>Microsoft Office PowerPoint</Application>
  <PresentationFormat>On-screen Show (4:3)</PresentationFormat>
  <Paragraphs>152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Teen Parents In Oregon high schools</vt:lpstr>
      <vt:lpstr>Who are young parents?</vt:lpstr>
      <vt:lpstr>Where are young parents?</vt:lpstr>
      <vt:lpstr>What are the needs of young parents?</vt:lpstr>
      <vt:lpstr>Federal Legislation</vt:lpstr>
      <vt:lpstr>Oregon Legislation</vt:lpstr>
      <vt:lpstr>Best Indicators of Success:</vt:lpstr>
      <vt:lpstr>Child Care</vt:lpstr>
      <vt:lpstr>Quality Programs in Oregon</vt:lpstr>
      <vt:lpstr>Quality Programs in Oregon</vt:lpstr>
      <vt:lpstr>Quality Programs in Oregon</vt:lpstr>
      <vt:lpstr>Stayton High School</vt:lpstr>
      <vt:lpstr>Madras High School</vt:lpstr>
      <vt:lpstr>Questions?</vt:lpstr>
    </vt:vector>
  </TitlesOfParts>
  <Company>Lane Education Service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Teen Parenting</dc:title>
  <dc:creator>Crystal Persi</dc:creator>
  <cp:lastModifiedBy>Crystal Persi</cp:lastModifiedBy>
  <cp:revision>76</cp:revision>
  <dcterms:created xsi:type="dcterms:W3CDTF">2013-07-23T17:55:51Z</dcterms:created>
  <dcterms:modified xsi:type="dcterms:W3CDTF">2013-10-16T22:23:53Z</dcterms:modified>
</cp:coreProperties>
</file>