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74" r:id="rId4"/>
    <p:sldId id="272" r:id="rId5"/>
    <p:sldId id="269" r:id="rId6"/>
    <p:sldId id="271" r:id="rId7"/>
    <p:sldId id="270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76" r:id="rId17"/>
    <p:sldId id="266" r:id="rId18"/>
    <p:sldId id="273" r:id="rId19"/>
    <p:sldId id="275" r:id="rId20"/>
    <p:sldId id="268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82983" autoAdjust="0"/>
  </p:normalViewPr>
  <p:slideViewPr>
    <p:cSldViewPr snapToGrid="0">
      <p:cViewPr>
        <p:scale>
          <a:sx n="61" d="100"/>
          <a:sy n="61" d="100"/>
        </p:scale>
        <p:origin x="-416" y="-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UAL (billions)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Sheet1!$B$2:$H$2</c:f>
              <c:numCache>
                <c:formatCode>_("$"* #,##0.0_);_("$"* \(#,##0.0\);_("$"* "-"??_);_(@_)</c:formatCode>
                <c:ptCount val="7"/>
                <c:pt idx="0">
                  <c:v>8.1</c:v>
                </c:pt>
                <c:pt idx="1">
                  <c:v>7.7</c:v>
                </c:pt>
                <c:pt idx="2">
                  <c:v>11</c:v>
                </c:pt>
                <c:pt idx="3">
                  <c:v>5.6</c:v>
                </c:pt>
                <c:pt idx="4">
                  <c:v>2.6</c:v>
                </c:pt>
                <c:pt idx="5">
                  <c:v>12.1</c:v>
                </c:pt>
                <c:pt idx="6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25952"/>
        <c:axId val="46426944"/>
      </c:barChart>
      <c:catAx>
        <c:axId val="465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26944"/>
        <c:crosses val="autoZero"/>
        <c:auto val="1"/>
        <c:lblAlgn val="ctr"/>
        <c:lblOffset val="100"/>
        <c:noMultiLvlLbl val="0"/>
      </c:catAx>
      <c:valAx>
        <c:axId val="464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Employer Rates</a:t>
            </a:r>
            <a:r>
              <a:rPr lang="en-US" baseline="0" dirty="0" smtClean="0"/>
              <a:t> and Rate Changes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Rates (reflecting side accounts)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17-'19</c:v>
                </c:pt>
                <c:pt idx="1">
                  <c:v>19-'21</c:v>
                </c:pt>
                <c:pt idx="2">
                  <c:v>21-'23</c:v>
                </c:pt>
                <c:pt idx="3">
                  <c:v>23-'25</c:v>
                </c:pt>
                <c:pt idx="4">
                  <c:v>25-'27</c:v>
                </c:pt>
                <c:pt idx="5">
                  <c:v>27-'29</c:v>
                </c:pt>
                <c:pt idx="6">
                  <c:v>29-'31</c:v>
                </c:pt>
                <c:pt idx="7">
                  <c:v>31-'33</c:v>
                </c:pt>
                <c:pt idx="8">
                  <c:v>33-'35</c:v>
                </c:pt>
                <c:pt idx="9">
                  <c:v>35-'37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0.14199999999999999</c:v>
                </c:pt>
                <c:pt idx="1">
                  <c:v>0.189</c:v>
                </c:pt>
                <c:pt idx="2">
                  <c:v>0.252</c:v>
                </c:pt>
                <c:pt idx="3">
                  <c:v>0.26300000000000001</c:v>
                </c:pt>
                <c:pt idx="4">
                  <c:v>0.26800000000000002</c:v>
                </c:pt>
                <c:pt idx="5">
                  <c:v>0.26600000000000001</c:v>
                </c:pt>
                <c:pt idx="6">
                  <c:v>0.32300000000000001</c:v>
                </c:pt>
                <c:pt idx="7">
                  <c:v>0.317</c:v>
                </c:pt>
                <c:pt idx="8">
                  <c:v>0.309</c:v>
                </c:pt>
                <c:pt idx="9">
                  <c:v>0.247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049856"/>
        <c:axId val="464309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Percent Increase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17-'19</c:v>
                </c:pt>
                <c:pt idx="1">
                  <c:v>19-'21</c:v>
                </c:pt>
                <c:pt idx="2">
                  <c:v>21-'23</c:v>
                </c:pt>
                <c:pt idx="3">
                  <c:v>23-'25</c:v>
                </c:pt>
                <c:pt idx="4">
                  <c:v>25-'27</c:v>
                </c:pt>
                <c:pt idx="5">
                  <c:v>27-'29</c:v>
                </c:pt>
                <c:pt idx="6">
                  <c:v>29-'31</c:v>
                </c:pt>
                <c:pt idx="7">
                  <c:v>31-'33</c:v>
                </c:pt>
                <c:pt idx="8">
                  <c:v>33-'35</c:v>
                </c:pt>
                <c:pt idx="9">
                  <c:v>35-'37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0.34</c:v>
                </c:pt>
                <c:pt idx="1">
                  <c:v>0.33</c:v>
                </c:pt>
                <c:pt idx="2">
                  <c:v>0.33</c:v>
                </c:pt>
                <c:pt idx="3">
                  <c:v>0.04</c:v>
                </c:pt>
                <c:pt idx="4">
                  <c:v>0.02</c:v>
                </c:pt>
                <c:pt idx="5">
                  <c:v>-0.01</c:v>
                </c:pt>
                <c:pt idx="6">
                  <c:v>0.21</c:v>
                </c:pt>
                <c:pt idx="7">
                  <c:v>-0.02</c:v>
                </c:pt>
                <c:pt idx="8">
                  <c:v>-0.03</c:v>
                </c:pt>
                <c:pt idx="9">
                  <c:v>-0.1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049856"/>
        <c:axId val="46430976"/>
      </c:lineChart>
      <c:catAx>
        <c:axId val="5304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0976"/>
        <c:crosses val="autoZero"/>
        <c:auto val="1"/>
        <c:lblAlgn val="ctr"/>
        <c:lblOffset val="100"/>
        <c:noMultiLvlLbl val="0"/>
      </c:catAx>
      <c:valAx>
        <c:axId val="464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4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Unclaimed Property Claim</a:t>
            </a:r>
            <a:r>
              <a:rPr lang="en-US" baseline="0" dirty="0" smtClean="0"/>
              <a:t> Rate + 35%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Already Claimed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  <c:pt idx="0" formatCode="0.00%">
                  <c:v>5665604.3190000001</c:v>
                </c:pt>
                <c:pt idx="1">
                  <c:v>5841744.9750000006</c:v>
                </c:pt>
                <c:pt idx="2">
                  <c:v>6806136.8727700002</c:v>
                </c:pt>
                <c:pt idx="3">
                  <c:v>8095767.4433920011</c:v>
                </c:pt>
                <c:pt idx="4">
                  <c:v>7055567.1785340011</c:v>
                </c:pt>
                <c:pt idx="5">
                  <c:v>7810836.6257100003</c:v>
                </c:pt>
                <c:pt idx="6">
                  <c:v>8887199.2177290004</c:v>
                </c:pt>
                <c:pt idx="7">
                  <c:v>10744383.681035001</c:v>
                </c:pt>
                <c:pt idx="8">
                  <c:v>17005839.037824001</c:v>
                </c:pt>
                <c:pt idx="9">
                  <c:v>16231555.648522001</c:v>
                </c:pt>
                <c:pt idx="10">
                  <c:v>14543934.824700998</c:v>
                </c:pt>
                <c:pt idx="11">
                  <c:v>11951206.156161001</c:v>
                </c:pt>
                <c:pt idx="12">
                  <c:v>18972042.566471998</c:v>
                </c:pt>
                <c:pt idx="13">
                  <c:v>18034348.411894999</c:v>
                </c:pt>
                <c:pt idx="14">
                  <c:v>16674342.988218002</c:v>
                </c:pt>
                <c:pt idx="15">
                  <c:v>10265090.158875</c:v>
                </c:pt>
                <c:pt idx="16">
                  <c:v>12920573.211990001</c:v>
                </c:pt>
                <c:pt idx="17">
                  <c:v>10824811.327393001</c:v>
                </c:pt>
                <c:pt idx="18">
                  <c:v>7919792.9627080001</c:v>
                </c:pt>
                <c:pt idx="19">
                  <c:v>1484978.843322</c:v>
                </c:pt>
                <c:pt idx="20">
                  <c:v>7997100</c:v>
                </c:pt>
                <c:pt idx="21">
                  <c:v>2997200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35% of Total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lumMod val="110000"/>
                  </a:schemeClr>
                </a:gs>
                <a:gs pos="88000">
                  <a:schemeClr val="accent3">
                    <a:tint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Sheet1!$D$2:$D$23</c:f>
              <c:numCache>
                <c:formatCode>General</c:formatCode>
                <c:ptCount val="22"/>
                <c:pt idx="0" formatCode="0%">
                  <c:v>4038618.15</c:v>
                </c:pt>
                <c:pt idx="1">
                  <c:v>3903418.7499999995</c:v>
                </c:pt>
                <c:pt idx="2">
                  <c:v>4846689.5329999998</c:v>
                </c:pt>
                <c:pt idx="3">
                  <c:v>4941609.0080000004</c:v>
                </c:pt>
                <c:pt idx="4">
                  <c:v>7057583.6310000001</c:v>
                </c:pt>
                <c:pt idx="5">
                  <c:v>7034978.9474999998</c:v>
                </c:pt>
                <c:pt idx="6">
                  <c:v>6357080.9855000004</c:v>
                </c:pt>
                <c:pt idx="7">
                  <c:v>8109843.1924999999</c:v>
                </c:pt>
                <c:pt idx="8">
                  <c:v>10219855.191</c:v>
                </c:pt>
                <c:pt idx="9">
                  <c:v>13427190.916999998</c:v>
                </c:pt>
                <c:pt idx="10">
                  <c:v>12157576.280499998</c:v>
                </c:pt>
                <c:pt idx="11">
                  <c:v>15509537.0955</c:v>
                </c:pt>
                <c:pt idx="12">
                  <c:v>17907807.169</c:v>
                </c:pt>
                <c:pt idx="13">
                  <c:v>17886148.892500002</c:v>
                </c:pt>
                <c:pt idx="14">
                  <c:v>18831945.937000003</c:v>
                </c:pt>
                <c:pt idx="15">
                  <c:v>16907207.320500001</c:v>
                </c:pt>
                <c:pt idx="16">
                  <c:v>16937080.989499997</c:v>
                </c:pt>
                <c:pt idx="17">
                  <c:v>18691090.1065</c:v>
                </c:pt>
                <c:pt idx="18">
                  <c:v>22139996.3015</c:v>
                </c:pt>
                <c:pt idx="19">
                  <c:v>17984172.842999998</c:v>
                </c:pt>
                <c:pt idx="20">
                  <c:v>24150000</c:v>
                </c:pt>
                <c:pt idx="21">
                  <c:v>20650000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5078912"/>
        <c:axId val="9051340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Reported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Sheet1!$B$2:$B$23</c:f>
              <c:numCache>
                <c:formatCode>#,##0</c:formatCode>
                <c:ptCount val="22"/>
                <c:pt idx="0" formatCode="&quot;$&quot;#,##0_);[Red]\(&quot;$&quot;#,##0\)">
                  <c:v>11538909</c:v>
                </c:pt>
                <c:pt idx="1">
                  <c:v>11152625</c:v>
                </c:pt>
                <c:pt idx="2" formatCode="&quot;$&quot;#,##0_);[Red]\(&quot;$&quot;#,##0\)">
                  <c:v>13847684.380000001</c:v>
                </c:pt>
                <c:pt idx="3" formatCode="&quot;$&quot;#,##0_);[Red]\(&quot;$&quot;#,##0\)">
                  <c:v>14118882.880000001</c:v>
                </c:pt>
                <c:pt idx="4" formatCode="&quot;$&quot;#,##0_);[Red]\(&quot;$&quot;#,##0\)">
                  <c:v>20164524.66</c:v>
                </c:pt>
                <c:pt idx="5" formatCode="&quot;$&quot;#,##0_);[Red]\(&quot;$&quot;#,##0\)">
                  <c:v>20099939.850000001</c:v>
                </c:pt>
                <c:pt idx="6" formatCode="&quot;$&quot;#,##0_);[Red]\(&quot;$&quot;#,##0\)">
                  <c:v>18163088.530000001</c:v>
                </c:pt>
                <c:pt idx="7" formatCode="&quot;$&quot;#,##0_);[Red]\(&quot;$&quot;#,##0\)">
                  <c:v>23170980.550000001</c:v>
                </c:pt>
                <c:pt idx="8" formatCode="&quot;$&quot;#,##0_);[Red]\(&quot;$&quot;#,##0\)">
                  <c:v>29199586.260000002</c:v>
                </c:pt>
                <c:pt idx="9" formatCode="&quot;$&quot;#,##0_);[Red]\(&quot;$&quot;#,##0\)">
                  <c:v>38363402.619999997</c:v>
                </c:pt>
                <c:pt idx="10" formatCode="&quot;$&quot;#,##0_);[Red]\(&quot;$&quot;#,##0\)">
                  <c:v>34735932.229999997</c:v>
                </c:pt>
                <c:pt idx="11" formatCode="&quot;$&quot;#,##0_);[Red]\(&quot;$&quot;#,##0\)">
                  <c:v>44312963.130000003</c:v>
                </c:pt>
                <c:pt idx="12" formatCode="&quot;$&quot;#,##0_);[Red]\(&quot;$&quot;#,##0\)">
                  <c:v>51165163.340000004</c:v>
                </c:pt>
                <c:pt idx="13" formatCode="&quot;$&quot;#,##0_);[Red]\(&quot;$&quot;#,##0\)">
                  <c:v>51103282.550000004</c:v>
                </c:pt>
                <c:pt idx="14" formatCode="&quot;$&quot;#,##0_);[Red]\(&quot;$&quot;#,##0\)">
                  <c:v>53805559.820000008</c:v>
                </c:pt>
                <c:pt idx="15" formatCode="&quot;$&quot;#,##0_);[Red]\(&quot;$&quot;#,##0\)">
                  <c:v>48306306.630000003</c:v>
                </c:pt>
                <c:pt idx="16" formatCode="&quot;$&quot;#,##0_);[Red]\(&quot;$&quot;#,##0\)">
                  <c:v>48391659.969999999</c:v>
                </c:pt>
                <c:pt idx="17" formatCode="&quot;$&quot;#,##0_);[Red]\(&quot;$&quot;#,##0\)">
                  <c:v>53403114.590000004</c:v>
                </c:pt>
                <c:pt idx="18" formatCode="&quot;$&quot;#,##0_);[Red]\(&quot;$&quot;#,##0\)">
                  <c:v>63257132.289999999</c:v>
                </c:pt>
                <c:pt idx="19" formatCode="&quot;$&quot;#,##0_);[Red]\(&quot;$&quot;#,##0\)">
                  <c:v>51383350.979999997</c:v>
                </c:pt>
                <c:pt idx="20" formatCode="&quot;$&quot;#,##0_);[Red]\(&quot;$&quot;#,##0\)">
                  <c:v>69000000</c:v>
                </c:pt>
                <c:pt idx="21" formatCode="&quot;$&quot;#,##0_);[Red]\(&quot;$&quot;#,##0\)">
                  <c:v>59000000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50% Claim Rate</c:v>
                </c:pt>
              </c:strCache>
            </c:strRef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Sheet1!$E$2:$E$23</c:f>
              <c:numCache>
                <c:formatCode>0%</c:formatCode>
                <c:ptCount val="22"/>
                <c:pt idx="0">
                  <c:v>5769454.5</c:v>
                </c:pt>
                <c:pt idx="1">
                  <c:v>5576312.5</c:v>
                </c:pt>
                <c:pt idx="2">
                  <c:v>6923842.1900000004</c:v>
                </c:pt>
                <c:pt idx="3">
                  <c:v>7059441.4400000004</c:v>
                </c:pt>
                <c:pt idx="4">
                  <c:v>10082262.33</c:v>
                </c:pt>
                <c:pt idx="5">
                  <c:v>10049969.925000001</c:v>
                </c:pt>
                <c:pt idx="6">
                  <c:v>9081544.2650000006</c:v>
                </c:pt>
                <c:pt idx="7">
                  <c:v>11585490.275</c:v>
                </c:pt>
                <c:pt idx="8">
                  <c:v>14599793.130000001</c:v>
                </c:pt>
                <c:pt idx="9">
                  <c:v>19181701.309999999</c:v>
                </c:pt>
                <c:pt idx="10">
                  <c:v>17367966.114999998</c:v>
                </c:pt>
                <c:pt idx="11">
                  <c:v>22156481.565000001</c:v>
                </c:pt>
                <c:pt idx="12">
                  <c:v>25582581.670000002</c:v>
                </c:pt>
                <c:pt idx="13">
                  <c:v>25551641.275000002</c:v>
                </c:pt>
                <c:pt idx="14">
                  <c:v>26902779.910000004</c:v>
                </c:pt>
                <c:pt idx="15">
                  <c:v>24153153.315000001</c:v>
                </c:pt>
                <c:pt idx="16">
                  <c:v>24195829.984999999</c:v>
                </c:pt>
                <c:pt idx="17">
                  <c:v>26701557.295000002</c:v>
                </c:pt>
                <c:pt idx="18">
                  <c:v>31628566.145</c:v>
                </c:pt>
                <c:pt idx="19">
                  <c:v>25691675.489999998</c:v>
                </c:pt>
                <c:pt idx="20">
                  <c:v>34500000</c:v>
                </c:pt>
                <c:pt idx="21">
                  <c:v>29500000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78912"/>
        <c:axId val="90513408"/>
      </c:lineChart>
      <c:catAx>
        <c:axId val="550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513408"/>
        <c:crosses val="autoZero"/>
        <c:auto val="1"/>
        <c:lblAlgn val="ctr"/>
        <c:lblOffset val="100"/>
        <c:noMultiLvlLbl val="0"/>
      </c:catAx>
      <c:valAx>
        <c:axId val="90513408"/>
        <c:scaling>
          <c:orientation val="minMax"/>
          <c:max val="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8912"/>
        <c:crosses val="autoZero"/>
        <c:crossBetween val="between"/>
        <c:minorUnit val="100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0.60641</cdr:x>
      <cdr:y>0.56481</cdr:y>
    </cdr:from>
    <cdr:to>
      <cdr:x>0.69586</cdr:x>
      <cdr:y>0.65598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10878" y="2499094"/>
          <a:ext cx="591671" cy="403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$9.5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0.68664</cdr:x>
      <cdr:y>0.40634</cdr:y>
    </cdr:from>
    <cdr:to>
      <cdr:x>0.73981</cdr:x>
      <cdr:y>0.79846</cdr:y>
    </cdr:to>
    <cdr:sp macro="" textlink="">
      <cdr:nvSpPr>
        <cdr:cNvPr id="3" name="Left Brace 2"/>
        <cdr:cNvSpPr/>
      </cdr:nvSpPr>
      <cdr:spPr>
        <a:xfrm xmlns:a="http://schemas.openxmlformats.org/drawingml/2006/main">
          <a:off x="4541520" y="1797929"/>
          <a:ext cx="351692" cy="1735016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BB3DE-A749-4F7E-803A-7C50A81D6442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C7C22-81D0-431C-9BA1-F41AF140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41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295DFD-E55B-4D38-B5EE-F30BA5F06EE6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88C954-A2AF-4382-A41E-B5E32C16B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eriod"/>
            </a:pPr>
            <a:r>
              <a:rPr lang="en-US" dirty="0" smtClean="0"/>
              <a:t>Elana:</a:t>
            </a:r>
            <a:r>
              <a:rPr lang="en-US" baseline="0" dirty="0" smtClean="0"/>
              <a:t> Background incl. Senate committee work, Governor’s three step approach, need to address current rate driver before 19-21 and 21-23 rate jumps (somewhat too late for 19-21)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E: Task Force structure, who, when, etc.</a:t>
            </a:r>
          </a:p>
          <a:p>
            <a:pPr marL="232943" indent="-232943">
              <a:buAutoNum type="arabicPeriod"/>
            </a:pPr>
            <a:r>
              <a:rPr lang="en-US" dirty="0" smtClean="0"/>
              <a:t>TF</a:t>
            </a:r>
            <a:r>
              <a:rPr lang="en-US" baseline="0" dirty="0" smtClean="0"/>
              <a:t> Member(s): What they did and learned, their values/principles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E: that brings us to the Governor’s 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C954-A2AF-4382-A41E-B5E32C16B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7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Force report was very thorough and included a number of interesting ideas.  When the Governor sat down to look at what</a:t>
            </a:r>
            <a:r>
              <a:rPr lang="en-US" baseline="0" dirty="0" smtClean="0"/>
              <a:t> was plausible in the short turn around time we had before next month’s legislative session, though, there was, frankly, limited capacity.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Governor wanted to stick to some key principles, though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C954-A2AF-4382-A41E-B5E32C16B8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0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C954-A2AF-4382-A41E-B5E32C16B8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1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CC39-9862-453E-B253-7DC0C126647D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4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B971B-CC21-40E8-A1D8-3612214AB37E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3A6F-7DD2-448C-A2DD-E88B2499986C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16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7287-AA75-490F-88A8-0620E111184D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096-5AE0-4C57-A181-3E1FE6460AFB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26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5EBA-E847-4161-92C0-E2E52914216F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49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36DF-B996-480B-A013-222781EC4E5E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24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DD9C-907E-40C3-81C2-B432736427DF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76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6471" y="6041362"/>
            <a:ext cx="6297612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Office of Governor Kate Brown – 1/9/18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5" y="5850544"/>
            <a:ext cx="74676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897-6435-4153-ADBD-62C45C6FE5A7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7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62-4944-4C89-91AC-A8CA487BC92E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DBC2-1888-4426-B750-24DB80B13313}" type="datetime1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9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857-3017-4D51-B730-F1564DE030A2}" type="datetime1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5D6F-0153-47C1-9E28-C4F4CB115E92}" type="datetime1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5B5E-421D-4FEE-8681-3BA7BC578C2C}" type="datetime1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6ED28-F195-4B17-A73F-50C34BB978FC}" type="datetime1">
              <a:rPr lang="en-US" smtClean="0"/>
              <a:t>1/23/2018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D6B9-EE97-4AED-8E93-70CCF0060F95}" type="datetime1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Office of Governor Kate Brown – 1/9/18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3D7168-676E-41D4-B05C-2C68CE79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88872"/>
            <a:ext cx="12192000" cy="8651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 UAL </a:t>
            </a:r>
            <a:r>
              <a:rPr lang="en-US" dirty="0" err="1" smtClean="0">
                <a:solidFill>
                  <a:schemeClr val="tx1"/>
                </a:solidFill>
              </a:rPr>
              <a:t>Paydown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66" y="744663"/>
            <a:ext cx="3164305" cy="3164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6531" y="5354051"/>
            <a:ext cx="217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Elana </a:t>
            </a:r>
            <a:r>
              <a:rPr lang="en-US" dirty="0" err="1" smtClean="0"/>
              <a:t>Pirtle-Guiney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Side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Unclaimed property</a:t>
            </a:r>
          </a:p>
          <a:p>
            <a:r>
              <a:rPr lang="en-US" sz="2400" dirty="0" smtClean="0"/>
              <a:t>Debt collection, lawsuit settlements, and other one-time funds</a:t>
            </a:r>
          </a:p>
          <a:p>
            <a:r>
              <a:rPr lang="en-US" sz="2400" dirty="0" smtClean="0"/>
              <a:t>Excess revenues above average</a:t>
            </a:r>
          </a:p>
          <a:p>
            <a:endParaRPr lang="en-US" sz="2400" dirty="0" smtClean="0"/>
          </a:p>
          <a:p>
            <a:r>
              <a:rPr lang="en-US" sz="2400" dirty="0" smtClean="0"/>
              <a:t>Lottery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Assisting All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Employer Incentive Fund</a:t>
            </a:r>
          </a:p>
          <a:p>
            <a:endParaRPr lang="en-US" sz="2400" dirty="0"/>
          </a:p>
          <a:p>
            <a:r>
              <a:rPr lang="en-US" sz="2400" dirty="0" smtClean="0"/>
              <a:t>Direct deposits into the Benefits in Force Reserve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609600"/>
            <a:ext cx="8596668" cy="1320800"/>
          </a:xfrm>
        </p:spPr>
        <p:txBody>
          <a:bodyPr/>
          <a:lstStyle/>
          <a:p>
            <a:r>
              <a:rPr lang="en-US" dirty="0" smtClean="0"/>
              <a:t>Unclaimed Property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66717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74539" y="379412"/>
            <a:ext cx="5888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At 35% of total reported since 1996: $139,441,157.20</a:t>
            </a:r>
          </a:p>
          <a:p>
            <a:pPr algn="r"/>
            <a:r>
              <a:rPr lang="en-US" sz="2000" b="1" i="1" dirty="0" smtClean="0"/>
              <a:t>At 35% of total ever reported: $265,556,033.90 </a:t>
            </a:r>
            <a:endParaRPr lang="en-US" sz="2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Time Revenue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Debt Collection: Established goal to increase 10% above 2017 collection by July 1, 2019</a:t>
            </a:r>
          </a:p>
          <a:p>
            <a:pPr marL="0" indent="0" algn="r">
              <a:buNone/>
            </a:pPr>
            <a:r>
              <a:rPr lang="en-US" b="1" i="1" dirty="0" smtClean="0"/>
              <a:t>$50 million</a:t>
            </a:r>
          </a:p>
          <a:p>
            <a:endParaRPr lang="en-US" dirty="0"/>
          </a:p>
          <a:p>
            <a:r>
              <a:rPr lang="en-US" dirty="0" smtClean="0"/>
              <a:t>Lawsuit Settlements</a:t>
            </a:r>
          </a:p>
          <a:p>
            <a:pPr marL="0" indent="0" algn="r">
              <a:buNone/>
            </a:pPr>
            <a:r>
              <a:rPr lang="en-US" b="1" i="1" dirty="0" smtClean="0"/>
              <a:t>$unknown</a:t>
            </a:r>
            <a:endParaRPr lang="en-US" b="1" i="1" dirty="0"/>
          </a:p>
          <a:p>
            <a:endParaRPr lang="en-US" dirty="0" smtClean="0"/>
          </a:p>
          <a:p>
            <a:r>
              <a:rPr lang="en-US" dirty="0" smtClean="0"/>
              <a:t>Tax Amnesty Bill– last done in 2009</a:t>
            </a:r>
          </a:p>
          <a:p>
            <a:pPr marL="0" indent="0" algn="r">
              <a:buNone/>
            </a:pPr>
            <a:r>
              <a:rPr lang="en-US" b="1" i="1" dirty="0" smtClean="0"/>
              <a:t>$19.6 ($39.8) million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Upsides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on volatile revenue streams: capital gains and estate taxes</a:t>
            </a:r>
          </a:p>
          <a:p>
            <a:r>
              <a:rPr lang="en-US" dirty="0" smtClean="0"/>
              <a:t>Upside above a multi-year average plus escalator</a:t>
            </a:r>
            <a:endParaRPr lang="en-US" dirty="0"/>
          </a:p>
          <a:p>
            <a:r>
              <a:rPr lang="en-US" dirty="0" smtClean="0"/>
              <a:t>Suspended if the kicker kicks</a:t>
            </a:r>
          </a:p>
          <a:p>
            <a:r>
              <a:rPr lang="en-US" dirty="0" smtClean="0"/>
              <a:t>Revenue potential unknown, especially in light of federal tax reforms</a:t>
            </a:r>
          </a:p>
          <a:p>
            <a:r>
              <a:rPr lang="en-US" dirty="0" smtClean="0"/>
              <a:t>Retrospectively, once in last ten years, 2011-13 for $192 million from capital gains</a:t>
            </a:r>
          </a:p>
          <a:p>
            <a:pPr marL="0" indent="0" algn="r">
              <a:buNone/>
            </a:pPr>
            <a:r>
              <a:rPr lang="en-US" sz="2000" b="1" i="1" dirty="0" smtClean="0"/>
              <a:t>$192 million +</a:t>
            </a:r>
            <a:endParaRPr lang="en-US" sz="2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Directed mainly to K12 with some revenue dedicated to Universities and Community Colleges</a:t>
            </a:r>
          </a:p>
          <a:p>
            <a:endParaRPr lang="en-US" dirty="0"/>
          </a:p>
          <a:p>
            <a:r>
              <a:rPr lang="en-US" dirty="0" smtClean="0"/>
              <a:t>Upsides from growth in users, game types, based on increases above latest projections which include annual escalator</a:t>
            </a:r>
          </a:p>
          <a:p>
            <a:endParaRPr lang="en-US" dirty="0" smtClean="0"/>
          </a:p>
          <a:p>
            <a:r>
              <a:rPr lang="en-US" dirty="0" smtClean="0"/>
              <a:t>After constitutional obligations</a:t>
            </a:r>
          </a:p>
          <a:p>
            <a:endParaRPr lang="en-US" dirty="0"/>
          </a:p>
          <a:p>
            <a:r>
              <a:rPr lang="en-US" dirty="0" smtClean="0"/>
              <a:t>Governor’s bill will not address lottery policy 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Add Up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ROUGH NUMBERS</a:t>
            </a:r>
          </a:p>
          <a:p>
            <a:endParaRPr lang="en-US" dirty="0"/>
          </a:p>
          <a:p>
            <a:r>
              <a:rPr lang="en-US" dirty="0" smtClean="0"/>
              <a:t>$200 million deposited in 2017 would lead to .37% rate reduction cross institutions, if amortized over 20 years.</a:t>
            </a:r>
          </a:p>
          <a:p>
            <a:endParaRPr lang="en-US" dirty="0"/>
          </a:p>
          <a:p>
            <a:r>
              <a:rPr lang="en-US" dirty="0" smtClean="0"/>
              <a:t>With a 16 year amortization period we expect that $500m would reduce rate increases by 1%.  We are looking for any way we can increase this number.</a:t>
            </a:r>
          </a:p>
          <a:p>
            <a:endParaRPr lang="en-US" dirty="0"/>
          </a:p>
          <a:p>
            <a:r>
              <a:rPr lang="en-US" dirty="0" smtClean="0"/>
              <a:t>On average, K-12 districts will see rates rise by 5-6% next biennium.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Incentive Fund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$0.25 on the $1 match</a:t>
            </a:r>
          </a:p>
          <a:p>
            <a:r>
              <a:rPr lang="en-US" dirty="0" smtClean="0"/>
              <a:t>Available for asset capital</a:t>
            </a:r>
          </a:p>
          <a:p>
            <a:r>
              <a:rPr lang="en-US" dirty="0" smtClean="0"/>
              <a:t>Available to employers with largest debt and smallest budgets first</a:t>
            </a:r>
          </a:p>
          <a:p>
            <a:r>
              <a:rPr lang="en-US" dirty="0" smtClean="0"/>
              <a:t>Eventually available to all</a:t>
            </a:r>
          </a:p>
          <a:p>
            <a:r>
              <a:rPr lang="en-US" dirty="0" smtClean="0"/>
              <a:t>Commitment of dollars within a short period of time followed by deposits within side accounts within next five years</a:t>
            </a:r>
          </a:p>
          <a:p>
            <a:r>
              <a:rPr lang="en-US" dirty="0" smtClean="0"/>
              <a:t>Cap for each individual employer</a:t>
            </a:r>
          </a:p>
          <a:p>
            <a:endParaRPr lang="en-US" dirty="0"/>
          </a:p>
          <a:p>
            <a:r>
              <a:rPr lang="en-US" dirty="0" smtClean="0"/>
              <a:t>Not currently capitalized, goal of $400m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65677" cy="1320800"/>
          </a:xfrm>
        </p:spPr>
        <p:txBody>
          <a:bodyPr/>
          <a:lstStyle/>
          <a:p>
            <a:r>
              <a:rPr lang="en-US" dirty="0" smtClean="0"/>
              <a:t>Deposits to the Benefits in Force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PERS dollars available to transfer to the BIF</a:t>
            </a:r>
          </a:p>
          <a:p>
            <a:endParaRPr lang="en-US" dirty="0"/>
          </a:p>
          <a:p>
            <a:r>
              <a:rPr lang="en-US" dirty="0" smtClean="0"/>
              <a:t>Treasurer’s Office study of reinvestments of Short Term Fund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3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Any of This Help Me?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168" y="1299946"/>
            <a:ext cx="8434479" cy="47420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7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PERS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9047"/>
            <a:ext cx="8596668" cy="4312316"/>
          </a:xfrm>
        </p:spPr>
        <p:txBody>
          <a:bodyPr>
            <a:normAutofit/>
          </a:bodyPr>
          <a:lstStyle/>
          <a:p>
            <a:r>
              <a:rPr lang="en-US" dirty="0" smtClean="0"/>
              <a:t>2017</a:t>
            </a:r>
          </a:p>
          <a:p>
            <a:pPr lvl="1"/>
            <a:r>
              <a:rPr lang="en-US" dirty="0" smtClean="0"/>
              <a:t>Secure more internal investment officers</a:t>
            </a:r>
          </a:p>
          <a:p>
            <a:pPr lvl="1"/>
            <a:r>
              <a:rPr lang="en-US" dirty="0" smtClean="0"/>
              <a:t>Redirect excess reserves and investments to pay down the UAL ($533 million)</a:t>
            </a:r>
          </a:p>
          <a:p>
            <a:pPr lvl="1"/>
            <a:r>
              <a:rPr lang="en-US" dirty="0" smtClean="0"/>
              <a:t>Make side accounts more accessible</a:t>
            </a:r>
          </a:p>
          <a:p>
            <a:pPr lvl="1"/>
            <a:r>
              <a:rPr lang="en-US" dirty="0" smtClean="0"/>
              <a:t>Ensure every employer understands their rates, effect of side accounts</a:t>
            </a:r>
          </a:p>
          <a:p>
            <a:pPr lvl="1"/>
            <a:r>
              <a:rPr lang="en-US" dirty="0" smtClean="0"/>
              <a:t>Obtain agreement by 95%+ State Employees to contribute to PERS</a:t>
            </a:r>
          </a:p>
          <a:p>
            <a:r>
              <a:rPr lang="en-US" dirty="0" smtClean="0"/>
              <a:t>2018</a:t>
            </a:r>
          </a:p>
          <a:p>
            <a:pPr lvl="1"/>
            <a:r>
              <a:rPr lang="en-US" dirty="0" smtClean="0"/>
              <a:t>Create side account for schools</a:t>
            </a:r>
          </a:p>
          <a:p>
            <a:pPr lvl="1"/>
            <a:r>
              <a:rPr lang="en-US" dirty="0" smtClean="0"/>
              <a:t>Create Employer Incentive Fund</a:t>
            </a:r>
          </a:p>
          <a:p>
            <a:r>
              <a:rPr lang="en-US" dirty="0" smtClean="0"/>
              <a:t>2019</a:t>
            </a:r>
          </a:p>
          <a:p>
            <a:pPr lvl="1"/>
            <a:r>
              <a:rPr lang="en-US" dirty="0" smtClean="0"/>
              <a:t>Convene conversation around employee contributions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1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9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Side Account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2423"/>
            <a:ext cx="8596668" cy="43289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Minimum </a:t>
            </a:r>
            <a:r>
              <a:rPr lang="en-US" sz="2400" dirty="0"/>
              <a:t>UAL </a:t>
            </a:r>
            <a:r>
              <a:rPr lang="en-US" sz="2400" dirty="0" smtClean="0"/>
              <a:t>lump-sum </a:t>
            </a:r>
            <a:r>
              <a:rPr lang="en-US" sz="2400" dirty="0"/>
              <a:t>payment required to establish a new side </a:t>
            </a:r>
            <a:r>
              <a:rPr lang="en-US" sz="2400" dirty="0" smtClean="0"/>
              <a:t>account:</a:t>
            </a:r>
            <a:endParaRPr lang="en-US" sz="2400" dirty="0"/>
          </a:p>
          <a:p>
            <a:pPr lvl="1"/>
            <a:r>
              <a:rPr lang="en-US" sz="2000" dirty="0" smtClean="0"/>
              <a:t>25% of UAL or </a:t>
            </a:r>
            <a:r>
              <a:rPr lang="en-US" sz="2000" dirty="0"/>
              <a:t>$</a:t>
            </a:r>
            <a:r>
              <a:rPr lang="en-US" sz="2000" dirty="0" smtClean="0"/>
              <a:t>250,000 </a:t>
            </a:r>
          </a:p>
          <a:p>
            <a:pPr lvl="1"/>
            <a:endParaRPr lang="en-US" sz="1000" dirty="0"/>
          </a:p>
          <a:p>
            <a:r>
              <a:rPr lang="en-US" sz="2400" dirty="0" smtClean="0"/>
              <a:t>Administration fee:</a:t>
            </a:r>
          </a:p>
          <a:p>
            <a:pPr lvl="1"/>
            <a:r>
              <a:rPr lang="en-US" sz="2000" dirty="0" smtClean="0"/>
              <a:t>$1,500 </a:t>
            </a:r>
            <a:r>
              <a:rPr lang="en-US" sz="2000" dirty="0"/>
              <a:t>for </a:t>
            </a:r>
            <a:r>
              <a:rPr lang="en-US" sz="2000" dirty="0" smtClean="0"/>
              <a:t>the initial year, $500 </a:t>
            </a:r>
            <a:r>
              <a:rPr lang="en-US" sz="2000" dirty="0"/>
              <a:t>per year </a:t>
            </a:r>
            <a:r>
              <a:rPr lang="en-US" sz="2000" dirty="0" smtClean="0"/>
              <a:t>thereafter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Additional deposits:</a:t>
            </a:r>
          </a:p>
          <a:p>
            <a:pPr lvl="1"/>
            <a:r>
              <a:rPr lang="en-US" sz="2000" dirty="0" smtClean="0"/>
              <a:t>Allowed, limited to </a:t>
            </a:r>
            <a:r>
              <a:rPr lang="en-US" sz="2000" dirty="0"/>
              <a:t>no more than two additional </a:t>
            </a:r>
            <a:r>
              <a:rPr lang="en-US" sz="2000" dirty="0" smtClean="0"/>
              <a:t>payments </a:t>
            </a:r>
            <a:r>
              <a:rPr lang="en-US" sz="2000" dirty="0"/>
              <a:t>per side </a:t>
            </a:r>
            <a:r>
              <a:rPr lang="en-US" sz="2000" dirty="0" smtClean="0"/>
              <a:t>account </a:t>
            </a:r>
            <a:r>
              <a:rPr lang="en-US" sz="2000" dirty="0"/>
              <a:t>per calendar year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57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93983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is the Unfunded Liability the Immediate Problem?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467901"/>
              </p:ext>
            </p:extLst>
          </p:nvPr>
        </p:nvGraphicFramePr>
        <p:xfrm>
          <a:off x="1196471" y="1616682"/>
          <a:ext cx="6614160" cy="442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76886" y="4399248"/>
            <a:ext cx="4595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Major causes of 2014 UAL growth: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Moro</a:t>
            </a:r>
            <a:r>
              <a:rPr lang="en-US" dirty="0" smtClean="0"/>
              <a:t> decision: $5.1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Reduced rate of return: $1.7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Update mortality assumptions: $1.8</a:t>
            </a:r>
          </a:p>
        </p:txBody>
      </p:sp>
    </p:spTree>
    <p:extLst>
      <p:ext uri="{BB962C8B-B14F-4D97-AF65-F5344CB8AC3E}">
        <p14:creationId xmlns:p14="http://schemas.microsoft.com/office/powerpoint/2010/main" val="206477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Unfunded Liability by Employee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1334"/>
            <a:ext cx="8596668" cy="3880773"/>
          </a:xfrm>
        </p:spPr>
        <p:txBody>
          <a:bodyPr/>
          <a:lstStyle/>
          <a:p>
            <a:r>
              <a:rPr lang="en-US" sz="2800" dirty="0"/>
              <a:t>Retirees and inactive members: </a:t>
            </a:r>
            <a:r>
              <a:rPr lang="en-US" sz="2800" b="1" dirty="0"/>
              <a:t>70</a:t>
            </a:r>
            <a:r>
              <a:rPr lang="en-US" sz="2800" b="1" dirty="0" smtClean="0"/>
              <a:t>%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sz="2800" dirty="0"/>
              <a:t>Tier 1 (not yet retired): 16</a:t>
            </a:r>
            <a:r>
              <a:rPr lang="en-US" sz="2800" dirty="0" smtClean="0"/>
              <a:t>%</a:t>
            </a:r>
          </a:p>
          <a:p>
            <a:endParaRPr lang="en-US" sz="1100" dirty="0" smtClean="0"/>
          </a:p>
          <a:p>
            <a:r>
              <a:rPr lang="en-US" sz="2800" dirty="0" smtClean="0"/>
              <a:t>Tier </a:t>
            </a:r>
            <a:r>
              <a:rPr lang="en-US" sz="2800" dirty="0"/>
              <a:t>2 (not yet retired): 9</a:t>
            </a:r>
            <a:r>
              <a:rPr lang="en-US" sz="2800" dirty="0" smtClean="0"/>
              <a:t>%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OPSRP (not yet retired): 5%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4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Unfunded Liability by Employer 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837205"/>
              </p:ext>
            </p:extLst>
          </p:nvPr>
        </p:nvGraphicFramePr>
        <p:xfrm>
          <a:off x="822946" y="1619681"/>
          <a:ext cx="7107397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342"/>
                <a:gridCol w="1941538"/>
                <a:gridCol w="22805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Employer group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UAL </a:t>
                      </a:r>
                      <a:r>
                        <a:rPr lang="en-US" sz="2000" baseline="0" dirty="0" smtClean="0"/>
                        <a:t>(billions)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UAL (%</a:t>
                      </a:r>
                      <a:r>
                        <a:rPr lang="en-US" sz="2000" baseline="0" dirty="0" smtClean="0"/>
                        <a:t> of payroll)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Community colleges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$0.52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Universities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$1.09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Special districts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$1.36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154%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Counties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$1.96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$1.99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162%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$3.26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155%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School districts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/>
                        <a:t>$5.38</a:t>
                      </a:r>
                      <a:endParaRPr lang="en-US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 smtClean="0"/>
                        <a:t>176%</a:t>
                      </a:r>
                      <a:endParaRPr lang="en-US" sz="20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Total: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$15.56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163%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42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Rates Over 20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919303"/>
              </p:ext>
            </p:extLst>
          </p:nvPr>
        </p:nvGraphicFramePr>
        <p:xfrm>
          <a:off x="677863" y="1930400"/>
          <a:ext cx="8596312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04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2975"/>
            <a:ext cx="8596668" cy="1320800"/>
          </a:xfrm>
        </p:spPr>
        <p:txBody>
          <a:bodyPr/>
          <a:lstStyle/>
          <a:p>
            <a:r>
              <a:rPr lang="en-US" dirty="0" smtClean="0"/>
              <a:t>UAL Pay Down Bill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all employers meet their PERS obligations in the best way possible – allowing flexibility to use side accounts or continue on their current track.</a:t>
            </a:r>
          </a:p>
          <a:p>
            <a:r>
              <a:rPr lang="en-US" dirty="0" smtClean="0"/>
              <a:t>Use percent of budget directed to payroll, total UAL as percent of payroll, to gauge impact of increases.</a:t>
            </a:r>
          </a:p>
          <a:p>
            <a:r>
              <a:rPr lang="en-US" dirty="0" smtClean="0"/>
              <a:t>3 biennium time frame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Education, particularly K-12</a:t>
            </a:r>
          </a:p>
          <a:p>
            <a:endParaRPr lang="en-US" sz="2800" dirty="0" smtClean="0"/>
          </a:p>
          <a:p>
            <a:r>
              <a:rPr lang="en-US" sz="2800" dirty="0" smtClean="0"/>
              <a:t>Assisting all employers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Office of Governor Kate Brown – 1/9/18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1596</TotalTime>
  <Words>980</Words>
  <Application>Microsoft Office PowerPoint</Application>
  <PresentationFormat>Custom</PresentationFormat>
  <Paragraphs>166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PERS UAL Paydown</vt:lpstr>
      <vt:lpstr>Governor’s PERS Plan</vt:lpstr>
      <vt:lpstr>New Side Account Rules</vt:lpstr>
      <vt:lpstr>Why is the Unfunded Liability the Immediate Problem?</vt:lpstr>
      <vt:lpstr>Unfunded Liability by Employee Status</vt:lpstr>
      <vt:lpstr>Unfunded Liability by Employer Type</vt:lpstr>
      <vt:lpstr>Employer Rates Over 20 Years</vt:lpstr>
      <vt:lpstr>UAL Pay Down Bill Principles</vt:lpstr>
      <vt:lpstr>Legislative Focus</vt:lpstr>
      <vt:lpstr>Education Side Accounts</vt:lpstr>
      <vt:lpstr>Assisting All Employers</vt:lpstr>
      <vt:lpstr>Unclaimed Property</vt:lpstr>
      <vt:lpstr>One Time Revenue Streams</vt:lpstr>
      <vt:lpstr>Revenue Upsides</vt:lpstr>
      <vt:lpstr>Lottery</vt:lpstr>
      <vt:lpstr>What Does This Add Up To?</vt:lpstr>
      <vt:lpstr>Employer Incentive Fund</vt:lpstr>
      <vt:lpstr>Deposits to the Benefits in Force Reserve</vt:lpstr>
      <vt:lpstr>Will Any of This Help Me?</vt:lpstr>
      <vt:lpstr>Questions?</vt:lpstr>
    </vt:vector>
  </TitlesOfParts>
  <Company>State of Oregon - DAS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 UAL Paydown</dc:title>
  <dc:creator>PIRTLE-GUINEY Elana * GOV</dc:creator>
  <cp:lastModifiedBy>Morgan Allen</cp:lastModifiedBy>
  <cp:revision>34</cp:revision>
  <cp:lastPrinted>2018-01-23T18:08:23Z</cp:lastPrinted>
  <dcterms:created xsi:type="dcterms:W3CDTF">2018-01-07T23:51:31Z</dcterms:created>
  <dcterms:modified xsi:type="dcterms:W3CDTF">2018-01-23T18:15:12Z</dcterms:modified>
</cp:coreProperties>
</file>