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1.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296" r:id="rId2"/>
    <p:sldId id="272" r:id="rId3"/>
    <p:sldId id="292" r:id="rId4"/>
    <p:sldId id="299" r:id="rId5"/>
    <p:sldId id="291" r:id="rId6"/>
    <p:sldId id="298" r:id="rId7"/>
    <p:sldId id="282" r:id="rId8"/>
    <p:sldId id="294" r:id="rId9"/>
    <p:sldId id="300" r:id="rId10"/>
    <p:sldId id="301" r:id="rId11"/>
    <p:sldId id="302" r:id="rId12"/>
    <p:sldId id="286" r:id="rId13"/>
    <p:sldId id="290" r:id="rId14"/>
    <p:sldId id="271" r:id="rId15"/>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95" autoAdjust="0"/>
    <p:restoredTop sz="82772" autoAdjust="0"/>
  </p:normalViewPr>
  <p:slideViewPr>
    <p:cSldViewPr snapToGrid="0" snapToObjects="1">
      <p:cViewPr>
        <p:scale>
          <a:sx n="116" d="100"/>
          <a:sy n="116" d="100"/>
        </p:scale>
        <p:origin x="1160" y="6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3" d="100"/>
          <a:sy n="53" d="100"/>
        </p:scale>
        <p:origin x="2850" y="7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5077"/>
          </a:xfrm>
          <a:prstGeom prst="rect">
            <a:avLst/>
          </a:prstGeom>
        </p:spPr>
        <p:txBody>
          <a:bodyPr vert="horz" lIns="87407" tIns="43704" rIns="87407" bIns="43704" rtlCol="0"/>
          <a:lstStyle>
            <a:lvl1pPr algn="l">
              <a:defRPr sz="1100"/>
            </a:lvl1pPr>
          </a:lstStyle>
          <a:p>
            <a:endParaRPr lang="en-US"/>
          </a:p>
        </p:txBody>
      </p:sp>
      <p:sp>
        <p:nvSpPr>
          <p:cNvPr id="3" name="Date Placeholder 2"/>
          <p:cNvSpPr>
            <a:spLocks noGrp="1"/>
          </p:cNvSpPr>
          <p:nvPr>
            <p:ph type="dt" sz="quarter" idx="1"/>
          </p:nvPr>
        </p:nvSpPr>
        <p:spPr>
          <a:xfrm>
            <a:off x="3884414" y="1"/>
            <a:ext cx="2972098" cy="465077"/>
          </a:xfrm>
          <a:prstGeom prst="rect">
            <a:avLst/>
          </a:prstGeom>
        </p:spPr>
        <p:txBody>
          <a:bodyPr vert="horz" lIns="87407" tIns="43704" rIns="87407" bIns="43704" rtlCol="0"/>
          <a:lstStyle>
            <a:lvl1pPr algn="r">
              <a:defRPr sz="1100"/>
            </a:lvl1pPr>
          </a:lstStyle>
          <a:p>
            <a:fld id="{85EF624A-E616-43DD-884A-A5362C102E0C}" type="datetimeFigureOut">
              <a:rPr lang="en-US" smtClean="0"/>
              <a:t>4/14/17</a:t>
            </a:fld>
            <a:endParaRPr lang="en-US"/>
          </a:p>
        </p:txBody>
      </p:sp>
      <p:sp>
        <p:nvSpPr>
          <p:cNvPr id="4" name="Footer Placeholder 3"/>
          <p:cNvSpPr>
            <a:spLocks noGrp="1"/>
          </p:cNvSpPr>
          <p:nvPr>
            <p:ph type="ftr" sz="quarter" idx="2"/>
          </p:nvPr>
        </p:nvSpPr>
        <p:spPr>
          <a:xfrm>
            <a:off x="0" y="8847247"/>
            <a:ext cx="2972098" cy="465077"/>
          </a:xfrm>
          <a:prstGeom prst="rect">
            <a:avLst/>
          </a:prstGeom>
        </p:spPr>
        <p:txBody>
          <a:bodyPr vert="horz" lIns="87407" tIns="43704" rIns="87407" bIns="43704"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847247"/>
            <a:ext cx="2972098" cy="465077"/>
          </a:xfrm>
          <a:prstGeom prst="rect">
            <a:avLst/>
          </a:prstGeom>
        </p:spPr>
        <p:txBody>
          <a:bodyPr vert="horz" lIns="87407" tIns="43704" rIns="87407" bIns="43704" rtlCol="0" anchor="b"/>
          <a:lstStyle>
            <a:lvl1pPr algn="r">
              <a:defRPr sz="1100"/>
            </a:lvl1pPr>
          </a:lstStyle>
          <a:p>
            <a:fld id="{349BD226-04B0-4F94-94A5-E0D562F56705}" type="slidenum">
              <a:rPr lang="en-US" smtClean="0"/>
              <a:t>‹#›</a:t>
            </a:fld>
            <a:endParaRPr lang="en-US"/>
          </a:p>
        </p:txBody>
      </p:sp>
    </p:spTree>
    <p:extLst>
      <p:ext uri="{BB962C8B-B14F-4D97-AF65-F5344CB8AC3E}">
        <p14:creationId xmlns:p14="http://schemas.microsoft.com/office/powerpoint/2010/main" val="32770249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7310"/>
          </a:xfrm>
          <a:prstGeom prst="rect">
            <a:avLst/>
          </a:prstGeom>
        </p:spPr>
        <p:txBody>
          <a:bodyPr vert="horz" lIns="92398" tIns="46200" rIns="92398" bIns="46200" rtlCol="0"/>
          <a:lstStyle>
            <a:lvl1pPr algn="l">
              <a:defRPr sz="1200"/>
            </a:lvl1pPr>
          </a:lstStyle>
          <a:p>
            <a:endParaRPr lang="en-US"/>
          </a:p>
        </p:txBody>
      </p:sp>
      <p:sp>
        <p:nvSpPr>
          <p:cNvPr id="3" name="Date Placeholder 2"/>
          <p:cNvSpPr>
            <a:spLocks noGrp="1"/>
          </p:cNvSpPr>
          <p:nvPr>
            <p:ph type="dt" idx="1"/>
          </p:nvPr>
        </p:nvSpPr>
        <p:spPr>
          <a:xfrm>
            <a:off x="3884613" y="1"/>
            <a:ext cx="2971800" cy="467310"/>
          </a:xfrm>
          <a:prstGeom prst="rect">
            <a:avLst/>
          </a:prstGeom>
        </p:spPr>
        <p:txBody>
          <a:bodyPr vert="horz" lIns="92398" tIns="46200" rIns="92398" bIns="46200" rtlCol="0"/>
          <a:lstStyle>
            <a:lvl1pPr algn="r">
              <a:defRPr sz="1200"/>
            </a:lvl1pPr>
          </a:lstStyle>
          <a:p>
            <a:fld id="{3E12655A-0251-D542-9542-A83121438C3A}" type="datetimeFigureOut">
              <a:rPr lang="en-US" smtClean="0"/>
              <a:t>4/14/17</a:t>
            </a:fld>
            <a:endParaRPr lang="en-US"/>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398" tIns="46200" rIns="92398" bIns="462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09"/>
          </a:xfrm>
          <a:prstGeom prst="rect">
            <a:avLst/>
          </a:prstGeom>
        </p:spPr>
        <p:txBody>
          <a:bodyPr vert="horz" lIns="92398" tIns="46200" rIns="92398"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398" tIns="46200" rIns="92398" bIns="46200" rtlCol="0" anchor="b"/>
          <a:lstStyle>
            <a:lvl1pPr algn="r">
              <a:defRPr sz="1200"/>
            </a:lvl1pPr>
          </a:lstStyle>
          <a:p>
            <a:fld id="{4E06C767-2183-C24C-AF69-E9F1A793EA17}" type="slidenum">
              <a:rPr lang="en-US" smtClean="0"/>
              <a:t>‹#›</a:t>
            </a:fld>
            <a:endParaRPr lang="en-US"/>
          </a:p>
        </p:txBody>
      </p:sp>
    </p:spTree>
    <p:extLst>
      <p:ext uri="{BB962C8B-B14F-4D97-AF65-F5344CB8AC3E}">
        <p14:creationId xmlns:p14="http://schemas.microsoft.com/office/powerpoint/2010/main" val="130099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oregonlegislature.gov/findyourlegislator/leg-districts.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introductions. </a:t>
            </a:r>
          </a:p>
        </p:txBody>
      </p:sp>
      <p:sp>
        <p:nvSpPr>
          <p:cNvPr id="4" name="Slide Number Placeholder 3"/>
          <p:cNvSpPr>
            <a:spLocks noGrp="1"/>
          </p:cNvSpPr>
          <p:nvPr>
            <p:ph type="sldNum" sz="quarter" idx="10"/>
          </p:nvPr>
        </p:nvSpPr>
        <p:spPr/>
        <p:txBody>
          <a:bodyPr/>
          <a:lstStyle/>
          <a:p>
            <a:fld id="{4E06C767-2183-C24C-AF69-E9F1A793EA17}" type="slidenum">
              <a:rPr lang="en-US" smtClean="0"/>
              <a:t>1</a:t>
            </a:fld>
            <a:endParaRPr lang="en-US"/>
          </a:p>
        </p:txBody>
      </p:sp>
    </p:spTree>
    <p:extLst>
      <p:ext uri="{BB962C8B-B14F-4D97-AF65-F5344CB8AC3E}">
        <p14:creationId xmlns:p14="http://schemas.microsoft.com/office/powerpoint/2010/main" val="2024642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WHAT THE</a:t>
            </a:r>
            <a:r>
              <a:rPr lang="en-US" baseline="0" dirty="0" smtClean="0"/>
              <a:t> FUNDING LEVELS WOULD MEAN FOR YOUR DISTRICT]</a:t>
            </a:r>
          </a:p>
          <a:p>
            <a:endParaRPr lang="en-US" baseline="0" dirty="0" smtClean="0"/>
          </a:p>
          <a:p>
            <a:r>
              <a:rPr lang="en-US" baseline="0" dirty="0" smtClean="0"/>
              <a:t>[SHARE YOUR LOCAL POSTER, IF AVAILABLE]</a:t>
            </a:r>
          </a:p>
          <a:p>
            <a:endParaRPr lang="en-US" baseline="0" dirty="0" smtClean="0"/>
          </a:p>
          <a:p>
            <a:r>
              <a:rPr lang="en-US" baseline="0" dirty="0" smtClean="0"/>
              <a:t>[GIVE SOME CONTEXT ABOUT RECENT BUDGET HISTORY, INCLUDING STATUS OF RECOVERY FROM THE RECESSION AND HOW THE PROGRAMS AND CLASS SIZES, ETC., YOU WILL BE ABLE TO OFFER </a:t>
            </a:r>
            <a:endParaRPr lang="en-US" dirty="0"/>
          </a:p>
        </p:txBody>
      </p:sp>
      <p:sp>
        <p:nvSpPr>
          <p:cNvPr id="4" name="Slide Number Placeholder 3"/>
          <p:cNvSpPr>
            <a:spLocks noGrp="1"/>
          </p:cNvSpPr>
          <p:nvPr>
            <p:ph type="sldNum" sz="quarter" idx="10"/>
          </p:nvPr>
        </p:nvSpPr>
        <p:spPr/>
        <p:txBody>
          <a:bodyPr/>
          <a:lstStyle/>
          <a:p>
            <a:fld id="{4E06C767-2183-C24C-AF69-E9F1A793EA17}" type="slidenum">
              <a:rPr lang="en-US" smtClean="0"/>
              <a:t>10</a:t>
            </a:fld>
            <a:endParaRPr lang="en-US"/>
          </a:p>
        </p:txBody>
      </p:sp>
    </p:spTree>
    <p:extLst>
      <p:ext uri="{BB962C8B-B14F-4D97-AF65-F5344CB8AC3E}">
        <p14:creationId xmlns:p14="http://schemas.microsoft.com/office/powerpoint/2010/main" val="1429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the video</a:t>
            </a:r>
            <a:endParaRPr lang="en-US" dirty="0"/>
          </a:p>
        </p:txBody>
      </p:sp>
      <p:sp>
        <p:nvSpPr>
          <p:cNvPr id="4" name="Slide Number Placeholder 3"/>
          <p:cNvSpPr>
            <a:spLocks noGrp="1"/>
          </p:cNvSpPr>
          <p:nvPr>
            <p:ph type="sldNum" sz="quarter" idx="10"/>
          </p:nvPr>
        </p:nvSpPr>
        <p:spPr/>
        <p:txBody>
          <a:bodyPr/>
          <a:lstStyle/>
          <a:p>
            <a:fld id="{4E06C767-2183-C24C-AF69-E9F1A793EA17}" type="slidenum">
              <a:rPr lang="en-US" smtClean="0"/>
              <a:t>11</a:t>
            </a:fld>
            <a:endParaRPr lang="en-US"/>
          </a:p>
        </p:txBody>
      </p:sp>
    </p:spTree>
    <p:extLst>
      <p:ext uri="{BB962C8B-B14F-4D97-AF65-F5344CB8AC3E}">
        <p14:creationId xmlns:p14="http://schemas.microsoft.com/office/powerpoint/2010/main" val="1100846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Elected officials represent their constituents. And most run for office claiming to be “the education candidate” because they know that voters consider education their top priority. </a:t>
            </a:r>
          </a:p>
          <a:p>
            <a:r>
              <a:rPr lang="en-US" dirty="0" smtClean="0">
                <a:effectLst/>
              </a:rPr>
              <a:t> </a:t>
            </a:r>
          </a:p>
          <a:p>
            <a:r>
              <a:rPr lang="en-US" dirty="0" smtClean="0">
                <a:effectLst/>
              </a:rPr>
              <a:t>Still, once they get to Salem, walking their talk is difficult. They must make tough choices among critical services. And to raise new revenue to pay for everything without cuts, each chamber must take “super majority” votes – not easy no matter which political party is in charge.</a:t>
            </a:r>
            <a:r>
              <a:rPr lang="en-US" baseline="0" dirty="0" smtClean="0">
                <a:effectLst/>
              </a:rPr>
              <a:t> </a:t>
            </a:r>
            <a:r>
              <a:rPr lang="en-US" dirty="0" smtClean="0">
                <a:effectLst/>
              </a:rPr>
              <a:t>The only way a super majority vote can happen, however, is if enough of you tell them that you want them to fund schools adequately.</a:t>
            </a:r>
          </a:p>
          <a:p>
            <a:endParaRPr lang="en-US" dirty="0">
              <a:effectLst/>
            </a:endParaRPr>
          </a:p>
        </p:txBody>
      </p:sp>
      <p:sp>
        <p:nvSpPr>
          <p:cNvPr id="4" name="Slide Number Placeholder 3"/>
          <p:cNvSpPr>
            <a:spLocks noGrp="1"/>
          </p:cNvSpPr>
          <p:nvPr>
            <p:ph type="sldNum" sz="quarter" idx="10"/>
          </p:nvPr>
        </p:nvSpPr>
        <p:spPr/>
        <p:txBody>
          <a:bodyPr/>
          <a:lstStyle/>
          <a:p>
            <a:fld id="{4E06C767-2183-C24C-AF69-E9F1A793EA17}" type="slidenum">
              <a:rPr lang="en-US" smtClean="0"/>
              <a:t>12</a:t>
            </a:fld>
            <a:endParaRPr lang="en-US"/>
          </a:p>
        </p:txBody>
      </p:sp>
    </p:spTree>
    <p:extLst>
      <p:ext uri="{BB962C8B-B14F-4D97-AF65-F5344CB8AC3E}">
        <p14:creationId xmlns:p14="http://schemas.microsoft.com/office/powerpoint/2010/main" val="146614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How can you make sure your representatives in Salem hear your voice?</a:t>
            </a:r>
          </a:p>
          <a:p>
            <a:r>
              <a:rPr lang="en-US" dirty="0" smtClean="0">
                <a:effectLst/>
              </a:rPr>
              <a:t> </a:t>
            </a:r>
          </a:p>
          <a:p>
            <a:r>
              <a:rPr lang="en-US" dirty="0" smtClean="0">
                <a:effectLst/>
              </a:rPr>
              <a:t>Go to: </a:t>
            </a:r>
            <a:r>
              <a:rPr lang="en-US" u="sng" dirty="0" smtClean="0">
                <a:effectLst/>
              </a:rPr>
              <a:t>oregon-rising.org/take-action</a:t>
            </a:r>
            <a:r>
              <a:rPr lang="en-US" dirty="0" smtClean="0">
                <a:effectLst/>
              </a:rPr>
              <a:t> and add your address to get your legislators’ </a:t>
            </a:r>
            <a:r>
              <a:rPr lang="en-US" b="1" dirty="0" smtClean="0">
                <a:effectLst/>
              </a:rPr>
              <a:t>email.</a:t>
            </a:r>
            <a:r>
              <a:rPr lang="en-US" dirty="0" smtClean="0">
                <a:effectLst/>
              </a:rPr>
              <a:t> </a:t>
            </a:r>
          </a:p>
          <a:p>
            <a:r>
              <a:rPr lang="en-US" sz="1200" kern="1200" dirty="0" smtClean="0">
                <a:solidFill>
                  <a:schemeClr val="tx1"/>
                </a:solidFill>
                <a:effectLst/>
                <a:latin typeface="+mn-lt"/>
                <a:ea typeface="+mn-ea"/>
                <a:cs typeface="+mn-cs"/>
              </a:rPr>
              <a:t>Or, to send a </a:t>
            </a:r>
            <a:r>
              <a:rPr lang="en-US" sz="1200" b="1" kern="1200" dirty="0" smtClean="0">
                <a:solidFill>
                  <a:schemeClr val="tx1"/>
                </a:solidFill>
                <a:effectLst/>
                <a:latin typeface="+mn-lt"/>
                <a:ea typeface="+mn-ea"/>
                <a:cs typeface="+mn-cs"/>
              </a:rPr>
              <a:t>letter</a:t>
            </a:r>
            <a:r>
              <a:rPr lang="en-US" sz="1200" kern="1200" dirty="0" smtClean="0">
                <a:solidFill>
                  <a:schemeClr val="tx1"/>
                </a:solidFill>
                <a:effectLst/>
                <a:latin typeface="+mn-lt"/>
                <a:ea typeface="+mn-ea"/>
                <a:cs typeface="+mn-cs"/>
              </a:rPr>
              <a:t>, go to: </a:t>
            </a:r>
            <a:r>
              <a:rPr lang="en-US" sz="1200" u="sng" kern="1200" dirty="0" smtClean="0">
                <a:solidFill>
                  <a:schemeClr val="tx1"/>
                </a:solidFill>
                <a:effectLst/>
                <a:latin typeface="+mn-lt"/>
                <a:ea typeface="+mn-ea"/>
                <a:cs typeface="+mn-cs"/>
                <a:hlinkClick r:id="rId3"/>
              </a:rPr>
              <a:t>https://www.oregonlegislature.gov/findyourlegislator/leg-districts.html</a:t>
            </a:r>
            <a:endParaRPr lang="en-US" baseline="0" dirty="0"/>
          </a:p>
        </p:txBody>
      </p:sp>
      <p:sp>
        <p:nvSpPr>
          <p:cNvPr id="4" name="Slide Number Placeholder 3"/>
          <p:cNvSpPr>
            <a:spLocks noGrp="1"/>
          </p:cNvSpPr>
          <p:nvPr>
            <p:ph type="sldNum" sz="quarter" idx="10"/>
          </p:nvPr>
        </p:nvSpPr>
        <p:spPr/>
        <p:txBody>
          <a:bodyPr/>
          <a:lstStyle/>
          <a:p>
            <a:fld id="{4E06C767-2183-C24C-AF69-E9F1A793EA17}" type="slidenum">
              <a:rPr lang="en-US" smtClean="0"/>
              <a:t>13</a:t>
            </a:fld>
            <a:endParaRPr lang="en-US"/>
          </a:p>
        </p:txBody>
      </p:sp>
    </p:spTree>
    <p:extLst>
      <p:ext uri="{BB962C8B-B14F-4D97-AF65-F5344CB8AC3E}">
        <p14:creationId xmlns:p14="http://schemas.microsoft.com/office/powerpoint/2010/main" val="1795462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other thing you can do is to share this information. Get the word out to your sphere of influence.  Post on social media, tell your friends, pass on the urgent message that NOW is the time to let your legislators know that you want them to fund schools at the $8.4 billion no-cuts budget level.</a:t>
            </a:r>
          </a:p>
          <a:p>
            <a:r>
              <a:rPr lang="en-US" smtClean="0">
                <a:effectLst/>
              </a:rPr>
              <a:t> </a:t>
            </a:r>
            <a:endParaRPr lang="en-US">
              <a:effectLst/>
            </a:endParaRPr>
          </a:p>
        </p:txBody>
      </p:sp>
      <p:sp>
        <p:nvSpPr>
          <p:cNvPr id="4" name="Slide Number Placeholder 3"/>
          <p:cNvSpPr>
            <a:spLocks noGrp="1"/>
          </p:cNvSpPr>
          <p:nvPr>
            <p:ph type="sldNum" sz="quarter" idx="10"/>
          </p:nvPr>
        </p:nvSpPr>
        <p:spPr/>
        <p:txBody>
          <a:bodyPr/>
          <a:lstStyle/>
          <a:p>
            <a:fld id="{4E06C767-2183-C24C-AF69-E9F1A793EA17}" type="slidenum">
              <a:rPr lang="en-US" smtClean="0"/>
              <a:t>14</a:t>
            </a:fld>
            <a:endParaRPr lang="en-US"/>
          </a:p>
        </p:txBody>
      </p:sp>
    </p:spTree>
    <p:extLst>
      <p:ext uri="{BB962C8B-B14F-4D97-AF65-F5344CB8AC3E}">
        <p14:creationId xmlns:p14="http://schemas.microsoft.com/office/powerpoint/2010/main" val="319038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Last year, thinking we’d have more to work with budget-wise, we wanted to learn what Oregonians would like to see in their K-12 education system. Nearly 11,000 Oregonians participated and took a survey, either in person or online.</a:t>
            </a:r>
          </a:p>
          <a:p>
            <a:r>
              <a:rPr lang="en-US" dirty="0" smtClean="0">
                <a:effectLst/>
              </a:rPr>
              <a:t> </a:t>
            </a:r>
          </a:p>
          <a:p>
            <a:r>
              <a:rPr lang="en-US" dirty="0" smtClean="0">
                <a:effectLst/>
              </a:rPr>
              <a:t>Most of the questions were open-ended, not multiple choice. We wanted to Oregonians to define their wishes, not us.  We were surprised that the many comments we received struck a remarkably similar chord. </a:t>
            </a:r>
            <a:endParaRPr lang="en-US" dirty="0">
              <a:effectLst/>
            </a:endParaRPr>
          </a:p>
        </p:txBody>
      </p:sp>
      <p:sp>
        <p:nvSpPr>
          <p:cNvPr id="4" name="Slide Number Placeholder 3"/>
          <p:cNvSpPr>
            <a:spLocks noGrp="1"/>
          </p:cNvSpPr>
          <p:nvPr>
            <p:ph type="sldNum" sz="quarter" idx="10"/>
          </p:nvPr>
        </p:nvSpPr>
        <p:spPr/>
        <p:txBody>
          <a:bodyPr/>
          <a:lstStyle/>
          <a:p>
            <a:fld id="{4E06C767-2183-C24C-AF69-E9F1A793EA17}" type="slidenum">
              <a:rPr lang="en-US" smtClean="0"/>
              <a:t>2</a:t>
            </a:fld>
            <a:endParaRPr lang="en-US"/>
          </a:p>
        </p:txBody>
      </p:sp>
    </p:spTree>
    <p:extLst>
      <p:ext uri="{BB962C8B-B14F-4D97-AF65-F5344CB8AC3E}">
        <p14:creationId xmlns:p14="http://schemas.microsoft.com/office/powerpoint/2010/main" val="7174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ffectLst/>
              </a:rPr>
              <a:t>In response to the question, “What are your top priorities for our schools and students?” a majority of Oregonians identified two priorities that they think are most important for our students and their future.</a:t>
            </a:r>
          </a:p>
          <a:p>
            <a:r>
              <a:rPr lang="en-US" dirty="0" smtClean="0">
                <a:effectLst/>
              </a:rPr>
              <a:t> </a:t>
            </a:r>
          </a:p>
          <a:p>
            <a:r>
              <a:rPr lang="en-US" dirty="0" smtClean="0">
                <a:effectLst/>
              </a:rPr>
              <a:t>The first was to add teachers to lower Oregon’s class sizes so that students could receive the personal attention they need to be successful.</a:t>
            </a:r>
            <a:endParaRPr lang="en-US" dirty="0">
              <a:effectLst/>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0737" indent="-288745">
              <a:defRPr>
                <a:solidFill>
                  <a:schemeClr val="tx1"/>
                </a:solidFill>
                <a:latin typeface="Calibri" pitchFamily="34" charset="0"/>
              </a:defRPr>
            </a:lvl2pPr>
            <a:lvl3pPr marL="1154981" indent="-230996">
              <a:defRPr>
                <a:solidFill>
                  <a:schemeClr val="tx1"/>
                </a:solidFill>
                <a:latin typeface="Calibri" pitchFamily="34" charset="0"/>
              </a:defRPr>
            </a:lvl3pPr>
            <a:lvl4pPr marL="1616973" indent="-230996">
              <a:defRPr>
                <a:solidFill>
                  <a:schemeClr val="tx1"/>
                </a:solidFill>
                <a:latin typeface="Calibri" pitchFamily="34" charset="0"/>
              </a:defRPr>
            </a:lvl4pPr>
            <a:lvl5pPr marL="2078966" indent="-230996">
              <a:defRPr>
                <a:solidFill>
                  <a:schemeClr val="tx1"/>
                </a:solidFill>
                <a:latin typeface="Calibri" pitchFamily="34" charset="0"/>
              </a:defRPr>
            </a:lvl5pPr>
            <a:lvl6pPr marL="2540958" indent="-230996" eaLnBrk="0" fontAlgn="base" hangingPunct="0">
              <a:spcBef>
                <a:spcPct val="0"/>
              </a:spcBef>
              <a:spcAft>
                <a:spcPct val="0"/>
              </a:spcAft>
              <a:defRPr>
                <a:solidFill>
                  <a:schemeClr val="tx1"/>
                </a:solidFill>
                <a:latin typeface="Calibri" pitchFamily="34" charset="0"/>
              </a:defRPr>
            </a:lvl6pPr>
            <a:lvl7pPr marL="3002950" indent="-230996" eaLnBrk="0" fontAlgn="base" hangingPunct="0">
              <a:spcBef>
                <a:spcPct val="0"/>
              </a:spcBef>
              <a:spcAft>
                <a:spcPct val="0"/>
              </a:spcAft>
              <a:defRPr>
                <a:solidFill>
                  <a:schemeClr val="tx1"/>
                </a:solidFill>
                <a:latin typeface="Calibri" pitchFamily="34" charset="0"/>
              </a:defRPr>
            </a:lvl7pPr>
            <a:lvl8pPr marL="3464942" indent="-230996" eaLnBrk="0" fontAlgn="base" hangingPunct="0">
              <a:spcBef>
                <a:spcPct val="0"/>
              </a:spcBef>
              <a:spcAft>
                <a:spcPct val="0"/>
              </a:spcAft>
              <a:defRPr>
                <a:solidFill>
                  <a:schemeClr val="tx1"/>
                </a:solidFill>
                <a:latin typeface="Calibri" pitchFamily="34" charset="0"/>
              </a:defRPr>
            </a:lvl8pPr>
            <a:lvl9pPr marL="3926935" indent="-230996" eaLnBrk="0" fontAlgn="base" hangingPunct="0">
              <a:spcBef>
                <a:spcPct val="0"/>
              </a:spcBef>
              <a:spcAft>
                <a:spcPct val="0"/>
              </a:spcAft>
              <a:defRPr>
                <a:solidFill>
                  <a:schemeClr val="tx1"/>
                </a:solidFill>
                <a:latin typeface="Calibri" pitchFamily="34" charset="0"/>
              </a:defRPr>
            </a:lvl9pPr>
          </a:lstStyle>
          <a:p>
            <a:fld id="{5A33D178-7079-4BAE-BE68-9AE1B6A6B697}" type="slidenum">
              <a:rPr lang="en-US" altLang="en-US" smtClean="0"/>
              <a:pPr/>
              <a:t>3</a:t>
            </a:fld>
            <a:endParaRPr lang="en-US" altLang="en-US"/>
          </a:p>
        </p:txBody>
      </p:sp>
    </p:spTree>
    <p:extLst>
      <p:ext uri="{BB962C8B-B14F-4D97-AF65-F5344CB8AC3E}">
        <p14:creationId xmlns:p14="http://schemas.microsoft.com/office/powerpoint/2010/main" val="129400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ffectLst/>
              </a:rPr>
              <a:t>The second answer was that people want students to have a well-rounded education. They called it a lot of different things, but essentially, all called for more than writing, reading and math. People provided lots of examples of the “extras” that they don’t see as “extras” at all.</a:t>
            </a:r>
            <a:endParaRPr lang="en-US" dirty="0">
              <a:effectLst/>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50737" indent="-288745">
              <a:defRPr>
                <a:solidFill>
                  <a:schemeClr val="tx1"/>
                </a:solidFill>
                <a:latin typeface="Calibri" pitchFamily="34" charset="0"/>
              </a:defRPr>
            </a:lvl2pPr>
            <a:lvl3pPr marL="1154981" indent="-230996">
              <a:defRPr>
                <a:solidFill>
                  <a:schemeClr val="tx1"/>
                </a:solidFill>
                <a:latin typeface="Calibri" pitchFamily="34" charset="0"/>
              </a:defRPr>
            </a:lvl3pPr>
            <a:lvl4pPr marL="1616973" indent="-230996">
              <a:defRPr>
                <a:solidFill>
                  <a:schemeClr val="tx1"/>
                </a:solidFill>
                <a:latin typeface="Calibri" pitchFamily="34" charset="0"/>
              </a:defRPr>
            </a:lvl4pPr>
            <a:lvl5pPr marL="2078966" indent="-230996">
              <a:defRPr>
                <a:solidFill>
                  <a:schemeClr val="tx1"/>
                </a:solidFill>
                <a:latin typeface="Calibri" pitchFamily="34" charset="0"/>
              </a:defRPr>
            </a:lvl5pPr>
            <a:lvl6pPr marL="2540958" indent="-230996" eaLnBrk="0" fontAlgn="base" hangingPunct="0">
              <a:spcBef>
                <a:spcPct val="0"/>
              </a:spcBef>
              <a:spcAft>
                <a:spcPct val="0"/>
              </a:spcAft>
              <a:defRPr>
                <a:solidFill>
                  <a:schemeClr val="tx1"/>
                </a:solidFill>
                <a:latin typeface="Calibri" pitchFamily="34" charset="0"/>
              </a:defRPr>
            </a:lvl6pPr>
            <a:lvl7pPr marL="3002950" indent="-230996" eaLnBrk="0" fontAlgn="base" hangingPunct="0">
              <a:spcBef>
                <a:spcPct val="0"/>
              </a:spcBef>
              <a:spcAft>
                <a:spcPct val="0"/>
              </a:spcAft>
              <a:defRPr>
                <a:solidFill>
                  <a:schemeClr val="tx1"/>
                </a:solidFill>
                <a:latin typeface="Calibri" pitchFamily="34" charset="0"/>
              </a:defRPr>
            </a:lvl7pPr>
            <a:lvl8pPr marL="3464942" indent="-230996" eaLnBrk="0" fontAlgn="base" hangingPunct="0">
              <a:spcBef>
                <a:spcPct val="0"/>
              </a:spcBef>
              <a:spcAft>
                <a:spcPct val="0"/>
              </a:spcAft>
              <a:defRPr>
                <a:solidFill>
                  <a:schemeClr val="tx1"/>
                </a:solidFill>
                <a:latin typeface="Calibri" pitchFamily="34" charset="0"/>
              </a:defRPr>
            </a:lvl8pPr>
            <a:lvl9pPr marL="3926935" indent="-230996" eaLnBrk="0" fontAlgn="base" hangingPunct="0">
              <a:spcBef>
                <a:spcPct val="0"/>
              </a:spcBef>
              <a:spcAft>
                <a:spcPct val="0"/>
              </a:spcAft>
              <a:defRPr>
                <a:solidFill>
                  <a:schemeClr val="tx1"/>
                </a:solidFill>
                <a:latin typeface="Calibri" pitchFamily="34" charset="0"/>
              </a:defRPr>
            </a:lvl9pPr>
          </a:lstStyle>
          <a:p>
            <a:fld id="{5A33D178-7079-4BAE-BE68-9AE1B6A6B697}" type="slidenum">
              <a:rPr lang="en-US" altLang="en-US" smtClean="0"/>
              <a:pPr/>
              <a:t>4</a:t>
            </a:fld>
            <a:endParaRPr lang="en-US" altLang="en-US"/>
          </a:p>
        </p:txBody>
      </p:sp>
    </p:spTree>
    <p:extLst>
      <p:ext uri="{BB962C8B-B14F-4D97-AF65-F5344CB8AC3E}">
        <p14:creationId xmlns:p14="http://schemas.microsoft.com/office/powerpoint/2010/main" val="122286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Smaller class sizes with more individual support for students … a broader, well-rounded education that engages and inspires students. That’s the dream. </a:t>
            </a:r>
          </a:p>
          <a:p>
            <a:r>
              <a:rPr lang="en-US" dirty="0" smtClean="0">
                <a:effectLst/>
              </a:rPr>
              <a:t> </a:t>
            </a:r>
          </a:p>
          <a:p>
            <a:r>
              <a:rPr lang="en-US" dirty="0" smtClean="0">
                <a:effectLst/>
              </a:rPr>
              <a:t>Our reality, however, is that Oregon’s students experience some of the highest class sizes and one of the shortest school years in the nation. All of this means that students aren’t getting the support or options they need.</a:t>
            </a:r>
            <a:endParaRPr lang="en-US" dirty="0">
              <a:effectLst/>
            </a:endParaRPr>
          </a:p>
        </p:txBody>
      </p:sp>
      <p:sp>
        <p:nvSpPr>
          <p:cNvPr id="4" name="Slide Number Placeholder 3"/>
          <p:cNvSpPr>
            <a:spLocks noGrp="1"/>
          </p:cNvSpPr>
          <p:nvPr>
            <p:ph type="sldNum" sz="quarter" idx="10"/>
          </p:nvPr>
        </p:nvSpPr>
        <p:spPr/>
        <p:txBody>
          <a:bodyPr/>
          <a:lstStyle/>
          <a:p>
            <a:fld id="{4E06C767-2183-C24C-AF69-E9F1A793EA17}" type="slidenum">
              <a:rPr lang="en-US" smtClean="0"/>
              <a:t>5</a:t>
            </a:fld>
            <a:endParaRPr lang="en-US"/>
          </a:p>
        </p:txBody>
      </p:sp>
    </p:spTree>
    <p:extLst>
      <p:ext uri="{BB962C8B-B14F-4D97-AF65-F5344CB8AC3E}">
        <p14:creationId xmlns:p14="http://schemas.microsoft.com/office/powerpoint/2010/main" val="71747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Since the passage of Measure 5 in 1990, budget cuts have taken a toll. Our schools used to be funded about 5% higher than the national average.  Today, our schools are funded at nearly 15% below the national average.  </a:t>
            </a:r>
            <a:endParaRPr lang="en-US" dirty="0">
              <a:effectLst/>
            </a:endParaRPr>
          </a:p>
        </p:txBody>
      </p:sp>
      <p:sp>
        <p:nvSpPr>
          <p:cNvPr id="4" name="Slide Number Placeholder 3"/>
          <p:cNvSpPr>
            <a:spLocks noGrp="1"/>
          </p:cNvSpPr>
          <p:nvPr>
            <p:ph type="sldNum" sz="quarter" idx="10"/>
          </p:nvPr>
        </p:nvSpPr>
        <p:spPr/>
        <p:txBody>
          <a:bodyPr/>
          <a:lstStyle/>
          <a:p>
            <a:fld id="{4E06C767-2183-C24C-AF69-E9F1A793EA17}" type="slidenum">
              <a:rPr lang="en-US" smtClean="0"/>
              <a:t>6</a:t>
            </a:fld>
            <a:endParaRPr lang="en-US"/>
          </a:p>
        </p:txBody>
      </p:sp>
    </p:spTree>
    <p:extLst>
      <p:ext uri="{BB962C8B-B14F-4D97-AF65-F5344CB8AC3E}">
        <p14:creationId xmlns:p14="http://schemas.microsoft.com/office/powerpoint/2010/main" val="127840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fact, were schools funded as they were before Measure 5, we would be approaching the 4-star, quality education, gold funding level in this graph.</a:t>
            </a:r>
          </a:p>
          <a:p>
            <a:r>
              <a:rPr lang="en-US" dirty="0" smtClean="0">
                <a:effectLst/>
              </a:rPr>
              <a:t> </a:t>
            </a:r>
          </a:p>
        </p:txBody>
      </p:sp>
      <p:sp>
        <p:nvSpPr>
          <p:cNvPr id="4" name="Slide Number Placeholder 3"/>
          <p:cNvSpPr>
            <a:spLocks noGrp="1"/>
          </p:cNvSpPr>
          <p:nvPr>
            <p:ph type="sldNum" sz="quarter" idx="10"/>
          </p:nvPr>
        </p:nvSpPr>
        <p:spPr/>
        <p:txBody>
          <a:bodyPr/>
          <a:lstStyle/>
          <a:p>
            <a:fld id="{4E06C767-2183-C24C-AF69-E9F1A793EA17}" type="slidenum">
              <a:rPr lang="en-US" smtClean="0"/>
              <a:t>7</a:t>
            </a:fld>
            <a:endParaRPr lang="en-US"/>
          </a:p>
        </p:txBody>
      </p:sp>
    </p:spTree>
    <p:extLst>
      <p:ext uri="{BB962C8B-B14F-4D97-AF65-F5344CB8AC3E}">
        <p14:creationId xmlns:p14="http://schemas.microsoft.com/office/powerpoint/2010/main" val="55193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Instead, the $8.02 billion school funding level proposed in the governor’s budget represents a huge shortfall for school districts – about $400 million less than the amount needed to prevents cuts in most school districts. </a:t>
            </a:r>
          </a:p>
          <a:p>
            <a:r>
              <a:rPr lang="en-US" dirty="0" smtClean="0">
                <a:effectLst/>
              </a:rPr>
              <a:t> </a:t>
            </a:r>
          </a:p>
          <a:p>
            <a:r>
              <a:rPr lang="en-US" dirty="0" smtClean="0">
                <a:effectLst/>
              </a:rPr>
              <a:t>At this level, class sizes would rise, and districts would cope with the shortfall by offering fewer school days and more cuts to programs and services. The $8 billion level is actually more like $7.9 billion, too, because of new “carve-outs” that would be taken off the top for state education initiatives that would not be invested directly into Oregon’s classrooms.</a:t>
            </a:r>
          </a:p>
          <a:p>
            <a:r>
              <a:rPr lang="en-US" dirty="0" smtClean="0">
                <a:effectLst/>
              </a:rPr>
              <a:t> </a:t>
            </a:r>
          </a:p>
          <a:p>
            <a:r>
              <a:rPr lang="en-US" dirty="0" smtClean="0">
                <a:effectLst/>
              </a:rPr>
              <a:t>As you think about the constant drum beat to improve graduation rates and close achievement gaps ask yourself how we can move the needle with a $400 million cut.</a:t>
            </a:r>
          </a:p>
          <a:p>
            <a:endParaRPr lang="en-US" baseline="0" dirty="0"/>
          </a:p>
          <a:p>
            <a:r>
              <a:rPr lang="en-US" baseline="0" dirty="0"/>
              <a:t>Without a meaningful revenue package, the state budget levels for schools currently being discussed would result in serious cuts in most districts.</a:t>
            </a:r>
            <a:endParaRPr lang="en-US" dirty="0"/>
          </a:p>
        </p:txBody>
      </p:sp>
      <p:sp>
        <p:nvSpPr>
          <p:cNvPr id="4" name="Slide Number Placeholder 3"/>
          <p:cNvSpPr>
            <a:spLocks noGrp="1"/>
          </p:cNvSpPr>
          <p:nvPr>
            <p:ph type="sldNum" sz="quarter" idx="10"/>
          </p:nvPr>
        </p:nvSpPr>
        <p:spPr/>
        <p:txBody>
          <a:bodyPr/>
          <a:lstStyle/>
          <a:p>
            <a:fld id="{4E06C767-2183-C24C-AF69-E9F1A793EA17}" type="slidenum">
              <a:rPr lang="en-US" smtClean="0"/>
              <a:t>8</a:t>
            </a:fld>
            <a:endParaRPr lang="en-US"/>
          </a:p>
        </p:txBody>
      </p:sp>
    </p:spTree>
    <p:extLst>
      <p:ext uri="{BB962C8B-B14F-4D97-AF65-F5344CB8AC3E}">
        <p14:creationId xmlns:p14="http://schemas.microsoft.com/office/powerpoint/2010/main" val="7174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Incidentally, think about two more numbers:  the legislative co-chairs have proposed an even lower, $7.8 billion budget, assuming no new revenue in 2017. </a:t>
            </a:r>
            <a:r>
              <a:rPr lang="en-US" baseline="0" dirty="0" smtClean="0">
                <a:effectLst/>
              </a:rPr>
              <a:t> </a:t>
            </a:r>
            <a:r>
              <a:rPr lang="en-US" dirty="0" smtClean="0">
                <a:effectLst/>
              </a:rPr>
              <a:t>And</a:t>
            </a:r>
            <a:r>
              <a:rPr lang="en-US" baseline="0" dirty="0" smtClean="0">
                <a:effectLst/>
              </a:rPr>
              <a:t> </a:t>
            </a:r>
            <a:r>
              <a:rPr lang="en-US" dirty="0" smtClean="0">
                <a:effectLst/>
              </a:rPr>
              <a:t>many districts have assumed a state budget level of $8.1 billion. Should the co-chairs’ number prevail, schools across the state would have to absorb a $600 million cut, which could translate to the loss of 3,000 teachers,</a:t>
            </a:r>
            <a:r>
              <a:rPr lang="en-US" baseline="0" dirty="0" smtClean="0">
                <a:effectLst/>
              </a:rPr>
              <a:t> according to the Oregon Education Association.</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4E06C767-2183-C24C-AF69-E9F1A793EA17}" type="slidenum">
              <a:rPr lang="en-US" smtClean="0"/>
              <a:t>9</a:t>
            </a:fld>
            <a:endParaRPr lang="en-US"/>
          </a:p>
        </p:txBody>
      </p:sp>
    </p:spTree>
    <p:extLst>
      <p:ext uri="{BB962C8B-B14F-4D97-AF65-F5344CB8AC3E}">
        <p14:creationId xmlns:p14="http://schemas.microsoft.com/office/powerpoint/2010/main" val="43640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B3F1BC-29EB-BD43-B82F-A50A1D488CF2}" type="datetimeFigureOut">
              <a:rPr lang="en-US" smtClean="0"/>
              <a:t>4/14/17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879674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3F1BC-29EB-BD43-B82F-A50A1D488CF2}" type="datetimeFigureOut">
              <a:rPr lang="en-US" smtClean="0"/>
              <a:t>4/14/17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324355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3F1BC-29EB-BD43-B82F-A50A1D488CF2}" type="datetimeFigureOut">
              <a:rPr lang="en-US" smtClean="0"/>
              <a:t>4/14/17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12791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B3F1BC-29EB-BD43-B82F-A50A1D488CF2}" type="datetimeFigureOut">
              <a:rPr lang="en-US" smtClean="0"/>
              <a:t>4/14/17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5360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B3F1BC-29EB-BD43-B82F-A50A1D488CF2}" type="datetimeFigureOut">
              <a:rPr lang="en-US" smtClean="0"/>
              <a:t>4/14/17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20926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B3F1BC-29EB-BD43-B82F-A50A1D488CF2}" type="datetimeFigureOut">
              <a:rPr lang="en-US" smtClean="0"/>
              <a:t>4/14/17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39318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B3F1BC-29EB-BD43-B82F-A50A1D488CF2}" type="datetimeFigureOut">
              <a:rPr lang="en-US" smtClean="0"/>
              <a:t>4/14/17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43349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B3F1BC-29EB-BD43-B82F-A50A1D488CF2}" type="datetimeFigureOut">
              <a:rPr lang="en-US" smtClean="0"/>
              <a:t>4/14/17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56008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3F1BC-29EB-BD43-B82F-A50A1D488CF2}" type="datetimeFigureOut">
              <a:rPr lang="en-US" smtClean="0"/>
              <a:t>4/14/17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75200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B3F1BC-29EB-BD43-B82F-A50A1D488CF2}" type="datetimeFigureOut">
              <a:rPr lang="en-US" smtClean="0"/>
              <a:t>4/14/17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88037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B3F1BC-29EB-BD43-B82F-A50A1D488CF2}" type="datetimeFigureOut">
              <a:rPr lang="en-US" smtClean="0"/>
              <a:t>4/14/17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B5E028-CC5E-7244-9CD3-1CB51FC34920}" type="slidenum">
              <a:rPr lang="en-US" smtClean="0"/>
              <a:t>‹#›</a:t>
            </a:fld>
            <a:endParaRPr lang="en-US"/>
          </a:p>
        </p:txBody>
      </p:sp>
    </p:spTree>
    <p:extLst>
      <p:ext uri="{BB962C8B-B14F-4D97-AF65-F5344CB8AC3E}">
        <p14:creationId xmlns:p14="http://schemas.microsoft.com/office/powerpoint/2010/main" val="10791914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3F1BC-29EB-BD43-B82F-A50A1D488CF2}" type="datetimeFigureOut">
              <a:rPr lang="en-US" smtClean="0"/>
              <a:t>4/14/17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B5E028-CC5E-7244-9CD3-1CB51FC34920}" type="slidenum">
              <a:rPr lang="en-US" smtClean="0"/>
              <a:t>‹#›</a:t>
            </a:fld>
            <a:endParaRPr lang="en-US"/>
          </a:p>
        </p:txBody>
      </p:sp>
    </p:spTree>
    <p:extLst>
      <p:ext uri="{BB962C8B-B14F-4D97-AF65-F5344CB8AC3E}">
        <p14:creationId xmlns:p14="http://schemas.microsoft.com/office/powerpoint/2010/main" val="877146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11/relationships/webextension" Target="../webextensions/webextension1.xml"/><Relationship Id="rId4" Type="http://schemas.openxmlformats.org/officeDocument/2006/relationships/image" Target="NUL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s://www.oregonlegislature.gov/findyourlegislator/leg-districts.html" TargetMode="External"/><Relationship Id="rId5" Type="http://schemas.openxmlformats.org/officeDocument/2006/relationships/hyperlink" Target="http://oregon-rising.org/take-action"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 y="0"/>
            <a:ext cx="9144000" cy="6877103"/>
          </a:xfrm>
          <a:prstGeom prst="rect">
            <a:avLst/>
          </a:prstGeom>
        </p:spPr>
      </p:pic>
    </p:spTree>
    <p:extLst>
      <p:ext uri="{BB962C8B-B14F-4D97-AF65-F5344CB8AC3E}">
        <p14:creationId xmlns:p14="http://schemas.microsoft.com/office/powerpoint/2010/main" val="165069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1084" y="895465"/>
            <a:ext cx="8122596" cy="5029582"/>
          </a:xfrm>
          <a:prstGeom prst="rect">
            <a:avLst/>
          </a:prstGeom>
          <a:noFill/>
        </p:spPr>
        <p:txBody>
          <a:bodyPr wrap="square" rtlCol="0">
            <a:spAutoFit/>
          </a:bodyPr>
          <a:lstStyle/>
          <a:p>
            <a:pPr>
              <a:spcAft>
                <a:spcPts val="2200"/>
              </a:spcAft>
            </a:pPr>
            <a:r>
              <a:rPr lang="en-US" sz="4300" b="1" dirty="0" smtClean="0">
                <a:solidFill>
                  <a:schemeClr val="accent1"/>
                </a:solidFill>
              </a:rPr>
              <a:t>What the budget means for our District:</a:t>
            </a:r>
            <a:endParaRPr lang="en-US" sz="4300" b="1" dirty="0">
              <a:solidFill>
                <a:schemeClr val="accent1"/>
              </a:solidFill>
            </a:endParaRPr>
          </a:p>
          <a:p>
            <a:pPr marL="285750" lvl="0" indent="-285750">
              <a:spcAft>
                <a:spcPts val="1500"/>
              </a:spcAft>
              <a:buFont typeface="Arial" charset="0"/>
              <a:buChar char="•"/>
            </a:pPr>
            <a:r>
              <a:rPr lang="en-US" sz="2600" dirty="0" smtClean="0">
                <a:solidFill>
                  <a:srgbClr val="FF0000"/>
                </a:solidFill>
              </a:rPr>
              <a:t>Budget shortfall is:</a:t>
            </a:r>
          </a:p>
          <a:p>
            <a:pPr marL="285750" lvl="0" indent="-285750">
              <a:spcAft>
                <a:spcPts val="1500"/>
              </a:spcAft>
              <a:buFont typeface="Arial" charset="0"/>
              <a:buChar char="•"/>
            </a:pPr>
            <a:r>
              <a:rPr lang="en-US" sz="2600" dirty="0" smtClean="0">
                <a:solidFill>
                  <a:srgbClr val="FF0000"/>
                </a:solidFill>
              </a:rPr>
              <a:t>[Staff layoffs?]</a:t>
            </a:r>
          </a:p>
          <a:p>
            <a:pPr marL="285750" lvl="0" indent="-285750">
              <a:spcAft>
                <a:spcPts val="1500"/>
              </a:spcAft>
              <a:buFont typeface="Arial" charset="0"/>
              <a:buChar char="•"/>
            </a:pPr>
            <a:r>
              <a:rPr lang="en-US" sz="2600" dirty="0" smtClean="0">
                <a:solidFill>
                  <a:srgbClr val="FF0000"/>
                </a:solidFill>
              </a:rPr>
              <a:t>[Larger classes?]</a:t>
            </a:r>
          </a:p>
          <a:p>
            <a:pPr marL="285750" lvl="0" indent="-285750">
              <a:spcAft>
                <a:spcPts val="1500"/>
              </a:spcAft>
              <a:buFont typeface="Arial" charset="0"/>
              <a:buChar char="•"/>
            </a:pPr>
            <a:r>
              <a:rPr lang="en-US" sz="2600" dirty="0" smtClean="0">
                <a:solidFill>
                  <a:srgbClr val="FF0000"/>
                </a:solidFill>
              </a:rPr>
              <a:t>[Reduction of school days?]</a:t>
            </a:r>
          </a:p>
          <a:p>
            <a:pPr marL="285750" lvl="0" indent="-285750">
              <a:spcAft>
                <a:spcPts val="1500"/>
              </a:spcAft>
              <a:buFont typeface="Arial" charset="0"/>
              <a:buChar char="•"/>
            </a:pPr>
            <a:r>
              <a:rPr lang="en-US" sz="2600" dirty="0" smtClean="0">
                <a:solidFill>
                  <a:srgbClr val="FF0000"/>
                </a:solidFill>
              </a:rPr>
              <a:t>[Reduced programs and electives?]</a:t>
            </a:r>
            <a:endParaRPr lang="en-US" sz="2600" dirty="0">
              <a:solidFill>
                <a:srgbClr val="FF0000"/>
              </a:solidFill>
            </a:endParaRPr>
          </a:p>
          <a:p>
            <a:pPr>
              <a:spcAft>
                <a:spcPts val="1200"/>
              </a:spcAft>
            </a:pPr>
            <a:endParaRPr lang="en-US" sz="2400" dirty="0"/>
          </a:p>
        </p:txBody>
      </p:sp>
    </p:spTree>
    <p:extLst>
      <p:ext uri="{BB962C8B-B14F-4D97-AF65-F5344CB8AC3E}">
        <p14:creationId xmlns:p14="http://schemas.microsoft.com/office/powerpoint/2010/main" val="1574677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Web Video Player"/>
              <p:cNvGraphicFramePr>
                <a:graphicFrameLocks noGrp="1"/>
              </p:cNvGraphicFramePr>
              <p:nvPr>
                <p:extLst/>
              </p:nvPr>
            </p:nvGraphicFramePr>
            <p:xfrm>
              <a:off x="-10330" y="849086"/>
              <a:ext cx="9144000" cy="518357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Web Video Player"/>
              <p:cNvPicPr>
                <a:picLocks noGrp="1" noRot="1" noChangeAspect="1" noMove="1" noResize="1" noEditPoints="1" noAdjustHandles="1" noChangeArrowheads="1" noChangeShapeType="1"/>
              </p:cNvPicPr>
              <p:nvPr/>
            </p:nvPicPr>
            <p:blipFill>
              <a:blip r:embed="rId4"/>
              <a:stretch>
                <a:fillRect/>
              </a:stretch>
            </p:blipFill>
            <p:spPr>
              <a:xfrm>
                <a:off x="-10330" y="849086"/>
                <a:ext cx="9144000" cy="5183579"/>
              </a:xfrm>
              <a:prstGeom prst="rect">
                <a:avLst/>
              </a:prstGeom>
            </p:spPr>
          </p:pic>
        </mc:Fallback>
      </mc:AlternateContent>
    </p:spTree>
    <p:extLst>
      <p:ext uri="{BB962C8B-B14F-4D97-AF65-F5344CB8AC3E}">
        <p14:creationId xmlns:p14="http://schemas.microsoft.com/office/powerpoint/2010/main" val="30276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263" y="747128"/>
            <a:ext cx="8261684" cy="5116785"/>
          </a:xfrm>
          <a:prstGeom prst="rect">
            <a:avLst/>
          </a:prstGeom>
          <a:noFill/>
        </p:spPr>
        <p:txBody>
          <a:bodyPr wrap="square" rtlCol="0">
            <a:spAutoFit/>
          </a:bodyPr>
          <a:lstStyle/>
          <a:p>
            <a:pPr algn="ctr">
              <a:spcAft>
                <a:spcPts val="2200"/>
              </a:spcAft>
            </a:pPr>
            <a:r>
              <a:rPr lang="en-US" sz="4300" b="1" dirty="0">
                <a:solidFill>
                  <a:schemeClr val="accent1"/>
                </a:solidFill>
              </a:rPr>
              <a:t>Contact your legislators</a:t>
            </a:r>
          </a:p>
          <a:p>
            <a:pPr marL="457200" indent="-457200">
              <a:spcAft>
                <a:spcPts val="2200"/>
              </a:spcAft>
              <a:buFont typeface="Arial" charset="0"/>
              <a:buChar char="•"/>
            </a:pPr>
            <a:r>
              <a:rPr lang="en-US" sz="3200" dirty="0"/>
              <a:t>The proposed budget moves us away from our dreams and priorities.</a:t>
            </a:r>
          </a:p>
          <a:p>
            <a:pPr marL="457200" indent="-457200">
              <a:spcAft>
                <a:spcPts val="2200"/>
              </a:spcAft>
              <a:buFont typeface="Arial" charset="0"/>
              <a:buChar char="•"/>
            </a:pPr>
            <a:r>
              <a:rPr lang="en-US" sz="3200" dirty="0"/>
              <a:t>Legislators have a choice: invest in our students or make untenable cuts.</a:t>
            </a:r>
          </a:p>
          <a:p>
            <a:pPr marL="457200" lvl="0" indent="-457200">
              <a:spcAft>
                <a:spcPts val="1500"/>
              </a:spcAft>
              <a:buFont typeface="Arial" charset="0"/>
              <a:buChar char="•"/>
            </a:pPr>
            <a:r>
              <a:rPr lang="en-US" sz="3200" dirty="0"/>
              <a:t>You can help! Ask your legislators to allocate at least </a:t>
            </a:r>
            <a:r>
              <a:rPr lang="en-US" sz="3200" b="1" dirty="0"/>
              <a:t>$8.4 billion </a:t>
            </a:r>
            <a:r>
              <a:rPr lang="en-US" sz="3200" dirty="0"/>
              <a:t>to the State School Fund.</a:t>
            </a:r>
          </a:p>
          <a:p>
            <a:pPr>
              <a:spcAft>
                <a:spcPts val="1200"/>
              </a:spcAft>
            </a:pPr>
            <a:endParaRPr lang="en-US" sz="2400" dirty="0"/>
          </a:p>
        </p:txBody>
      </p:sp>
    </p:spTree>
    <p:extLst>
      <p:ext uri="{BB962C8B-B14F-4D97-AF65-F5344CB8AC3E}">
        <p14:creationId xmlns:p14="http://schemas.microsoft.com/office/powerpoint/2010/main" val="1534642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5" y="669404"/>
            <a:ext cx="9235670" cy="3418609"/>
          </a:xfrm>
          <a:prstGeom prst="rect">
            <a:avLst/>
          </a:prstGeom>
        </p:spPr>
      </p:pic>
      <p:sp>
        <p:nvSpPr>
          <p:cNvPr id="5" name="Rectangle 4"/>
          <p:cNvSpPr/>
          <p:nvPr/>
        </p:nvSpPr>
        <p:spPr>
          <a:xfrm>
            <a:off x="913435" y="4197027"/>
            <a:ext cx="7349216" cy="2131353"/>
          </a:xfrm>
          <a:prstGeom prst="rect">
            <a:avLst/>
          </a:prstGeom>
        </p:spPr>
        <p:txBody>
          <a:bodyPr wrap="square">
            <a:spAutoFit/>
          </a:bodyPr>
          <a:lstStyle/>
          <a:p>
            <a:pPr marL="342900" lvl="0" indent="-342900">
              <a:spcAft>
                <a:spcPts val="1500"/>
              </a:spcAft>
              <a:buFont typeface="Arial" panose="020B0604020202020204" pitchFamily="34" charset="0"/>
              <a:buChar char="•"/>
            </a:pPr>
            <a:r>
              <a:rPr lang="en-US" sz="2400" b="1" dirty="0"/>
              <a:t>Postcards</a:t>
            </a:r>
            <a:r>
              <a:rPr lang="en-US" sz="2400" dirty="0"/>
              <a:t> to Senators and </a:t>
            </a:r>
            <a:r>
              <a:rPr lang="en-US" sz="2400" dirty="0" smtClean="0"/>
              <a:t>Representatives</a:t>
            </a:r>
            <a:br>
              <a:rPr lang="en-US" sz="2400" dirty="0" smtClean="0"/>
            </a:br>
            <a:r>
              <a:rPr lang="en-US" sz="2400" dirty="0" smtClean="0">
                <a:hlinkClick r:id="rId4"/>
              </a:rPr>
              <a:t>https</a:t>
            </a:r>
            <a:r>
              <a:rPr lang="en-US" sz="2400" dirty="0">
                <a:hlinkClick r:id="rId4"/>
              </a:rPr>
              <a:t>://www.oregonlegislature.gov/findyourlegislator/leg-districts.html</a:t>
            </a:r>
            <a:r>
              <a:rPr lang="en-US" sz="2400" dirty="0"/>
              <a:t> </a:t>
            </a:r>
            <a:endParaRPr lang="en-US" sz="2400" dirty="0" smtClean="0"/>
          </a:p>
          <a:p>
            <a:pPr marL="342900" lvl="0" indent="-342900">
              <a:spcAft>
                <a:spcPts val="1500"/>
              </a:spcAft>
              <a:buFont typeface="Arial" panose="020B0604020202020204" pitchFamily="34" charset="0"/>
              <a:buChar char="•"/>
            </a:pPr>
            <a:r>
              <a:rPr lang="en-US" sz="2400" b="1" dirty="0" smtClean="0"/>
              <a:t>Emails</a:t>
            </a:r>
            <a:r>
              <a:rPr lang="en-US" sz="2400" dirty="0" smtClean="0"/>
              <a:t>  </a:t>
            </a:r>
            <a:r>
              <a:rPr lang="en-US" sz="2400" dirty="0">
                <a:hlinkClick r:id="rId5"/>
              </a:rPr>
              <a:t>oregon-rising.org/take-action</a:t>
            </a:r>
            <a:r>
              <a:rPr lang="en-US" sz="2400" dirty="0"/>
              <a:t> </a:t>
            </a:r>
            <a:r>
              <a:rPr lang="en-US" sz="2400" dirty="0" smtClean="0"/>
              <a:t>AND</a:t>
            </a:r>
            <a:br>
              <a:rPr lang="en-US" sz="2400" dirty="0" smtClean="0"/>
            </a:br>
            <a:r>
              <a:rPr lang="en-US" sz="2400" u="sng" dirty="0" err="1" smtClean="0">
                <a:solidFill>
                  <a:schemeClr val="accent1">
                    <a:lumMod val="75000"/>
                  </a:schemeClr>
                </a:solidFill>
              </a:rPr>
              <a:t>waysandmeans.budget@oregonlegislature.gov</a:t>
            </a:r>
            <a:endParaRPr lang="en-US" sz="2000" dirty="0"/>
          </a:p>
        </p:txBody>
      </p:sp>
    </p:spTree>
    <p:extLst>
      <p:ext uri="{BB962C8B-B14F-4D97-AF65-F5344CB8AC3E}">
        <p14:creationId xmlns:p14="http://schemas.microsoft.com/office/powerpoint/2010/main" val="1925520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425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148" t="8157" r="21985" b="66158"/>
          <a:stretch/>
        </p:blipFill>
        <p:spPr bwMode="auto">
          <a:xfrm>
            <a:off x="0" y="685118"/>
            <a:ext cx="9144000" cy="591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9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nvSpPr>
        <p:spPr>
          <a:xfrm>
            <a:off x="350244" y="1351743"/>
            <a:ext cx="2946399" cy="2062103"/>
          </a:xfrm>
          <a:prstGeom prst="rect">
            <a:avLst/>
          </a:prstGeom>
        </p:spPr>
        <p:style>
          <a:lnRef idx="0">
            <a:scrgbClr r="0" g="0" b="0"/>
          </a:lnRef>
          <a:fillRef idx="0">
            <a:scrgbClr r="0" g="0" b="0"/>
          </a:fillRef>
          <a:effectRef idx="0">
            <a:scrgbClr r="0" g="0" b="0"/>
          </a:effectRef>
          <a:fontRef idx="major"/>
        </p:style>
        <p:txBody>
          <a:bodyPr>
            <a:no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j-lt"/>
                <a:ea typeface="+mj-ea"/>
                <a:cs typeface="+mj-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j-lt"/>
                <a:ea typeface="+mj-ea"/>
                <a:cs typeface="+mj-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9pPr>
          </a:lstStyle>
          <a:p>
            <a:pPr lvl="2" fontAlgn="auto">
              <a:spcAft>
                <a:spcPts val="0"/>
              </a:spcAft>
              <a:defRPr/>
            </a:pPr>
            <a:r>
              <a:rPr lang="en-US" sz="3800" b="1" dirty="0">
                <a:solidFill>
                  <a:schemeClr val="accent1"/>
                </a:solidFill>
                <a:latin typeface="Calibri" charset="0"/>
                <a:ea typeface="Calibri" charset="0"/>
                <a:cs typeface="Calibri" charset="0"/>
              </a:rPr>
              <a:t>Priority</a:t>
            </a:r>
          </a:p>
          <a:p>
            <a:pPr lvl="2" fontAlgn="auto">
              <a:spcAft>
                <a:spcPts val="0"/>
              </a:spcAft>
              <a:defRPr/>
            </a:pPr>
            <a:r>
              <a:rPr lang="en-US" sz="9600" b="1" dirty="0">
                <a:solidFill>
                  <a:schemeClr val="accent1"/>
                </a:solidFill>
                <a:latin typeface="Calibri" charset="0"/>
                <a:ea typeface="Calibri" charset="0"/>
                <a:cs typeface="Calibri" charset="0"/>
              </a:rPr>
              <a:t>#1</a:t>
            </a:r>
          </a:p>
        </p:txBody>
      </p:sp>
      <p:sp>
        <p:nvSpPr>
          <p:cNvPr id="5" name="TextBox 4"/>
          <p:cNvSpPr txBox="1"/>
          <p:nvPr/>
        </p:nvSpPr>
        <p:spPr>
          <a:xfrm>
            <a:off x="3136898" y="1351743"/>
            <a:ext cx="4625111" cy="1692771"/>
          </a:xfrm>
          <a:prstGeom prst="rect">
            <a:avLst/>
          </a:prstGeom>
          <a:noFill/>
        </p:spPr>
        <p:txBody>
          <a:bodyPr wrap="square">
            <a:spAutoFit/>
          </a:bodyPr>
          <a:lstStyle/>
          <a:p>
            <a:pPr marL="15875">
              <a:defRPr/>
            </a:pPr>
            <a:r>
              <a:rPr lang="en-US" sz="2600" dirty="0"/>
              <a:t>Add teachers and staff to make classes smaller and provide the individual attention students need to be successful.</a:t>
            </a:r>
          </a:p>
        </p:txBody>
      </p:sp>
      <p:sp>
        <p:nvSpPr>
          <p:cNvPr id="4" name="Text Placeholder 5"/>
          <p:cNvSpPr>
            <a:spLocks noGrp="1"/>
          </p:cNvSpPr>
          <p:nvPr/>
        </p:nvSpPr>
        <p:spPr>
          <a:xfrm>
            <a:off x="350244" y="3974464"/>
            <a:ext cx="3064933" cy="2038800"/>
          </a:xfrm>
          <a:prstGeom prst="rect">
            <a:avLst/>
          </a:prstGeom>
        </p:spPr>
        <p:style>
          <a:lnRef idx="0">
            <a:scrgbClr r="0" g="0" b="0"/>
          </a:lnRef>
          <a:fillRef idx="0">
            <a:scrgbClr r="0" g="0" b="0"/>
          </a:fillRef>
          <a:effectRef idx="0">
            <a:scrgbClr r="0" g="0" b="0"/>
          </a:effectRef>
          <a:fontRef idx="major"/>
        </p:style>
        <p:txBody>
          <a:bodyPr>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j-lt"/>
                <a:ea typeface="+mj-ea"/>
                <a:cs typeface="+mj-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j-lt"/>
                <a:ea typeface="+mj-ea"/>
                <a:cs typeface="+mj-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9pPr>
          </a:lstStyle>
          <a:p>
            <a:pPr lvl="2" fontAlgn="auto">
              <a:spcAft>
                <a:spcPts val="0"/>
              </a:spcAft>
              <a:defRPr/>
            </a:pPr>
            <a:r>
              <a:rPr lang="en-US" sz="3800" b="1" dirty="0">
                <a:solidFill>
                  <a:schemeClr val="accent1"/>
                </a:solidFill>
                <a:latin typeface="Calibri" charset="0"/>
                <a:ea typeface="Calibri" charset="0"/>
                <a:cs typeface="Calibri" charset="0"/>
              </a:rPr>
              <a:t>Budget Reality</a:t>
            </a:r>
          </a:p>
        </p:txBody>
      </p:sp>
      <p:sp>
        <p:nvSpPr>
          <p:cNvPr id="6" name="TextBox 5"/>
          <p:cNvSpPr txBox="1"/>
          <p:nvPr/>
        </p:nvSpPr>
        <p:spPr>
          <a:xfrm>
            <a:off x="3136898" y="4101312"/>
            <a:ext cx="5624513" cy="892552"/>
          </a:xfrm>
          <a:prstGeom prst="rect">
            <a:avLst/>
          </a:prstGeom>
          <a:noFill/>
        </p:spPr>
        <p:txBody>
          <a:bodyPr>
            <a:spAutoFit/>
          </a:bodyPr>
          <a:lstStyle/>
          <a:p>
            <a:pPr>
              <a:defRPr/>
            </a:pPr>
            <a:r>
              <a:rPr lang="en-US" sz="2600" dirty="0"/>
              <a:t>Districts are laying off staff and teachers. That means bigger classes.</a:t>
            </a:r>
          </a:p>
        </p:txBody>
      </p:sp>
      <p:cxnSp>
        <p:nvCxnSpPr>
          <p:cNvPr id="10" name="Straight Connector 9"/>
          <p:cNvCxnSpPr/>
          <p:nvPr/>
        </p:nvCxnSpPr>
        <p:spPr>
          <a:xfrm flipV="1">
            <a:off x="3136898" y="3734718"/>
            <a:ext cx="5624513" cy="5928"/>
          </a:xfrm>
          <a:prstGeom prst="line">
            <a:avLst/>
          </a:prstGeom>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756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a:spLocks noGrp="1"/>
          </p:cNvSpPr>
          <p:nvPr/>
        </p:nvSpPr>
        <p:spPr>
          <a:xfrm>
            <a:off x="190499" y="1351743"/>
            <a:ext cx="2946399" cy="2038800"/>
          </a:xfrm>
          <a:prstGeom prst="rect">
            <a:avLst/>
          </a:prstGeom>
        </p:spPr>
        <p:style>
          <a:lnRef idx="0">
            <a:scrgbClr r="0" g="0" b="0"/>
          </a:lnRef>
          <a:fillRef idx="0">
            <a:scrgbClr r="0" g="0" b="0"/>
          </a:fillRef>
          <a:effectRef idx="0">
            <a:scrgbClr r="0" g="0" b="0"/>
          </a:effectRef>
          <a:fontRef idx="major"/>
        </p:style>
        <p:txBody>
          <a:bodyPr>
            <a:no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j-lt"/>
                <a:ea typeface="+mj-ea"/>
                <a:cs typeface="+mj-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j-lt"/>
                <a:ea typeface="+mj-ea"/>
                <a:cs typeface="+mj-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9pPr>
          </a:lstStyle>
          <a:p>
            <a:pPr lvl="2" fontAlgn="auto">
              <a:spcAft>
                <a:spcPts val="0"/>
              </a:spcAft>
              <a:defRPr/>
            </a:pPr>
            <a:r>
              <a:rPr lang="en-US" sz="3800" b="1" dirty="0">
                <a:solidFill>
                  <a:schemeClr val="accent1"/>
                </a:solidFill>
                <a:latin typeface="Calibri" charset="0"/>
                <a:ea typeface="Calibri" charset="0"/>
                <a:cs typeface="Calibri" charset="0"/>
              </a:rPr>
              <a:t>Priority</a:t>
            </a:r>
          </a:p>
          <a:p>
            <a:pPr lvl="2" fontAlgn="auto">
              <a:spcAft>
                <a:spcPts val="0"/>
              </a:spcAft>
              <a:defRPr/>
            </a:pPr>
            <a:r>
              <a:rPr lang="en-US" sz="9600" b="1" dirty="0">
                <a:solidFill>
                  <a:schemeClr val="accent1"/>
                </a:solidFill>
                <a:latin typeface="Calibri" charset="0"/>
                <a:ea typeface="Calibri" charset="0"/>
                <a:cs typeface="Calibri" charset="0"/>
              </a:rPr>
              <a:t>#2</a:t>
            </a:r>
          </a:p>
        </p:txBody>
      </p:sp>
      <p:sp>
        <p:nvSpPr>
          <p:cNvPr id="5" name="TextBox 4"/>
          <p:cNvSpPr txBox="1"/>
          <p:nvPr/>
        </p:nvSpPr>
        <p:spPr>
          <a:xfrm>
            <a:off x="3136898" y="1351743"/>
            <a:ext cx="5624513" cy="1692771"/>
          </a:xfrm>
          <a:prstGeom prst="rect">
            <a:avLst/>
          </a:prstGeom>
          <a:noFill/>
        </p:spPr>
        <p:txBody>
          <a:bodyPr>
            <a:spAutoFit/>
          </a:bodyPr>
          <a:lstStyle/>
          <a:p>
            <a:pPr marL="15875">
              <a:defRPr/>
            </a:pPr>
            <a:r>
              <a:rPr lang="en-US" sz="2600" dirty="0"/>
              <a:t>Provide a broad education. Restore art and music. Include STEM (technology, engineering). Provide vocational and CTE. Teach civics and culture.</a:t>
            </a:r>
          </a:p>
        </p:txBody>
      </p:sp>
      <p:sp>
        <p:nvSpPr>
          <p:cNvPr id="4" name="Text Placeholder 5"/>
          <p:cNvSpPr>
            <a:spLocks noGrp="1"/>
          </p:cNvSpPr>
          <p:nvPr/>
        </p:nvSpPr>
        <p:spPr>
          <a:xfrm>
            <a:off x="131231" y="4101312"/>
            <a:ext cx="3064933" cy="2038800"/>
          </a:xfrm>
          <a:prstGeom prst="rect">
            <a:avLst/>
          </a:prstGeom>
        </p:spPr>
        <p:style>
          <a:lnRef idx="0">
            <a:scrgbClr r="0" g="0" b="0"/>
          </a:lnRef>
          <a:fillRef idx="0">
            <a:scrgbClr r="0" g="0" b="0"/>
          </a:fillRef>
          <a:effectRef idx="0">
            <a:scrgbClr r="0" g="0" b="0"/>
          </a:effectRef>
          <a:fontRef idx="major"/>
        </p:style>
        <p:txBody>
          <a:bodyPr>
            <a:norm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j-lt"/>
                <a:ea typeface="+mj-ea"/>
                <a:cs typeface="+mj-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j-lt"/>
                <a:ea typeface="+mj-ea"/>
                <a:cs typeface="+mj-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j-lt"/>
                <a:ea typeface="+mj-ea"/>
                <a:cs typeface="+mj-cs"/>
              </a:defRPr>
            </a:lvl9pPr>
          </a:lstStyle>
          <a:p>
            <a:pPr lvl="2" fontAlgn="auto">
              <a:spcAft>
                <a:spcPts val="0"/>
              </a:spcAft>
              <a:defRPr/>
            </a:pPr>
            <a:r>
              <a:rPr lang="en-US" sz="3800" b="1" dirty="0">
                <a:solidFill>
                  <a:schemeClr val="accent1"/>
                </a:solidFill>
                <a:latin typeface="Calibri" charset="0"/>
                <a:ea typeface="Calibri" charset="0"/>
                <a:cs typeface="Calibri" charset="0"/>
              </a:rPr>
              <a:t>Budget Reality</a:t>
            </a:r>
          </a:p>
        </p:txBody>
      </p:sp>
      <p:sp>
        <p:nvSpPr>
          <p:cNvPr id="6" name="TextBox 5"/>
          <p:cNvSpPr txBox="1"/>
          <p:nvPr/>
        </p:nvSpPr>
        <p:spPr>
          <a:xfrm>
            <a:off x="3136898" y="4101312"/>
            <a:ext cx="5624513" cy="2092881"/>
          </a:xfrm>
          <a:prstGeom prst="rect">
            <a:avLst/>
          </a:prstGeom>
          <a:noFill/>
        </p:spPr>
        <p:txBody>
          <a:bodyPr>
            <a:spAutoFit/>
          </a:bodyPr>
          <a:lstStyle/>
          <a:p>
            <a:pPr>
              <a:defRPr/>
            </a:pPr>
            <a:r>
              <a:rPr lang="en-US" sz="2600" dirty="0"/>
              <a:t>Budgets don’t cover much beyond the basics, so cuts often come from this area. CTE/vocational was approved by voters as Measure 98, but no funding source accompanied the measure.</a:t>
            </a:r>
          </a:p>
        </p:txBody>
      </p:sp>
      <p:cxnSp>
        <p:nvCxnSpPr>
          <p:cNvPr id="10" name="Straight Connector 9"/>
          <p:cNvCxnSpPr/>
          <p:nvPr/>
        </p:nvCxnSpPr>
        <p:spPr>
          <a:xfrm flipV="1">
            <a:off x="3136898" y="3567087"/>
            <a:ext cx="5624513" cy="11652"/>
          </a:xfrm>
          <a:prstGeom prst="line">
            <a:avLst/>
          </a:prstGeom>
          <a:ln w="254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83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2806" y="1155712"/>
            <a:ext cx="7694222" cy="4544834"/>
          </a:xfrm>
          <a:prstGeom prst="rect">
            <a:avLst/>
          </a:prstGeom>
          <a:noFill/>
        </p:spPr>
        <p:txBody>
          <a:bodyPr wrap="square" rtlCol="0">
            <a:spAutoFit/>
          </a:bodyPr>
          <a:lstStyle/>
          <a:p>
            <a:pPr>
              <a:spcAft>
                <a:spcPts val="2200"/>
              </a:spcAft>
            </a:pPr>
            <a:r>
              <a:rPr lang="en-US" sz="4300" b="1" dirty="0">
                <a:solidFill>
                  <a:schemeClr val="accent1"/>
                </a:solidFill>
              </a:rPr>
              <a:t>Bottom line: </a:t>
            </a:r>
            <a:r>
              <a:rPr lang="en-US" sz="4300" b="1" dirty="0" smtClean="0">
                <a:solidFill>
                  <a:schemeClr val="accent1"/>
                </a:solidFill>
              </a:rPr>
              <a:t>Oregonians want</a:t>
            </a:r>
            <a:br>
              <a:rPr lang="en-US" sz="4300" b="1" dirty="0" smtClean="0">
                <a:solidFill>
                  <a:schemeClr val="accent1"/>
                </a:solidFill>
              </a:rPr>
            </a:br>
            <a:r>
              <a:rPr lang="en-US" sz="4300" b="1" dirty="0" smtClean="0">
                <a:solidFill>
                  <a:schemeClr val="accent1"/>
                </a:solidFill>
              </a:rPr>
              <a:t>more </a:t>
            </a:r>
            <a:r>
              <a:rPr lang="en-US" sz="4300" b="1" dirty="0">
                <a:solidFill>
                  <a:schemeClr val="accent1"/>
                </a:solidFill>
              </a:rPr>
              <a:t>for our students</a:t>
            </a:r>
          </a:p>
          <a:p>
            <a:pPr marL="285750" lvl="0" indent="-285750">
              <a:spcAft>
                <a:spcPts val="1500"/>
              </a:spcAft>
              <a:buFont typeface="Arial" charset="0"/>
              <a:buChar char="•"/>
            </a:pPr>
            <a:r>
              <a:rPr lang="en-US" sz="3200" b="1" dirty="0"/>
              <a:t>Class sizes </a:t>
            </a:r>
            <a:r>
              <a:rPr lang="en-US" sz="3200" dirty="0"/>
              <a:t>are among the highest in the US.</a:t>
            </a:r>
          </a:p>
          <a:p>
            <a:pPr marL="285750" lvl="0" indent="-285750">
              <a:spcAft>
                <a:spcPts val="1500"/>
              </a:spcAft>
              <a:buFont typeface="Arial" charset="0"/>
              <a:buChar char="•"/>
            </a:pPr>
            <a:r>
              <a:rPr lang="en-US" sz="3200" dirty="0"/>
              <a:t>Oregon’s </a:t>
            </a:r>
            <a:r>
              <a:rPr lang="en-US" sz="3200" b="1" dirty="0"/>
              <a:t>school year </a:t>
            </a:r>
            <a:r>
              <a:rPr lang="en-US" sz="3200" dirty="0"/>
              <a:t>is one of the shortest in the country.</a:t>
            </a:r>
          </a:p>
          <a:p>
            <a:pPr marL="285750" lvl="0" indent="-285750">
              <a:spcAft>
                <a:spcPts val="1500"/>
              </a:spcAft>
              <a:buFont typeface="Arial" charset="0"/>
              <a:buChar char="•"/>
            </a:pPr>
            <a:r>
              <a:rPr lang="en-US" sz="3200" dirty="0"/>
              <a:t>Just 75 percent of our students </a:t>
            </a:r>
            <a:r>
              <a:rPr lang="en-US" sz="3200" b="1" dirty="0"/>
              <a:t>graduate</a:t>
            </a:r>
            <a:r>
              <a:rPr lang="en-US" sz="3200" dirty="0"/>
              <a:t> </a:t>
            </a:r>
            <a:r>
              <a:rPr lang="en-US" sz="3200" b="1" dirty="0"/>
              <a:t>on time</a:t>
            </a:r>
            <a:r>
              <a:rPr lang="en-US" sz="3200" dirty="0"/>
              <a:t>.</a:t>
            </a:r>
            <a:endParaRPr lang="en-US" sz="2400" dirty="0"/>
          </a:p>
        </p:txBody>
      </p:sp>
    </p:spTree>
    <p:extLst>
      <p:ext uri="{BB962C8B-B14F-4D97-AF65-F5344CB8AC3E}">
        <p14:creationId xmlns:p14="http://schemas.microsoft.com/office/powerpoint/2010/main" val="179358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7773" y="901712"/>
            <a:ext cx="8209028" cy="5191165"/>
          </a:xfrm>
          <a:prstGeom prst="rect">
            <a:avLst/>
          </a:prstGeom>
          <a:noFill/>
        </p:spPr>
        <p:txBody>
          <a:bodyPr wrap="square" rtlCol="0">
            <a:spAutoFit/>
          </a:bodyPr>
          <a:lstStyle/>
          <a:p>
            <a:pPr>
              <a:spcAft>
                <a:spcPts val="2200"/>
              </a:spcAft>
            </a:pPr>
            <a:r>
              <a:rPr lang="en-US" sz="4300" b="1" dirty="0">
                <a:solidFill>
                  <a:schemeClr val="accent1"/>
                </a:solidFill>
              </a:rPr>
              <a:t>What we want and what we get: It’s not matching up</a:t>
            </a:r>
          </a:p>
          <a:p>
            <a:pPr marL="285750" lvl="0" indent="-285750">
              <a:spcAft>
                <a:spcPts val="1500"/>
              </a:spcAft>
              <a:buFont typeface="Arial" charset="0"/>
              <a:buChar char="•"/>
            </a:pPr>
            <a:r>
              <a:rPr lang="en-US" sz="2900" dirty="0">
                <a:latin typeface="Calibri" charset="0"/>
                <a:ea typeface="Calibri" charset="0"/>
                <a:cs typeface="Calibri" charset="0"/>
              </a:rPr>
              <a:t>Since the passage of Measure 5 27 years ago, funding has declined from nearly </a:t>
            </a:r>
            <a:r>
              <a:rPr lang="en-US" sz="2900" b="1" dirty="0">
                <a:latin typeface="Calibri" charset="0"/>
                <a:ea typeface="Calibri" charset="0"/>
                <a:cs typeface="Calibri" charset="0"/>
              </a:rPr>
              <a:t>5% above </a:t>
            </a:r>
            <a:r>
              <a:rPr lang="en-US" sz="2900" dirty="0">
                <a:latin typeface="Calibri" charset="0"/>
                <a:ea typeface="Calibri" charset="0"/>
                <a:cs typeface="Calibri" charset="0"/>
              </a:rPr>
              <a:t>the national average, to </a:t>
            </a:r>
            <a:r>
              <a:rPr lang="en-US" sz="2900" b="1" dirty="0">
                <a:latin typeface="Calibri" charset="0"/>
                <a:ea typeface="Calibri" charset="0"/>
                <a:cs typeface="Calibri" charset="0"/>
              </a:rPr>
              <a:t>15% below</a:t>
            </a:r>
            <a:r>
              <a:rPr lang="en-US" sz="2900" dirty="0">
                <a:latin typeface="Calibri" charset="0"/>
                <a:ea typeface="Calibri" charset="0"/>
                <a:cs typeface="Calibri" charset="0"/>
              </a:rPr>
              <a:t>. </a:t>
            </a:r>
          </a:p>
          <a:p>
            <a:pPr marL="285750" indent="-285750">
              <a:spcAft>
                <a:spcPts val="1500"/>
              </a:spcAft>
              <a:buFont typeface="Arial" charset="0"/>
              <a:buChar char="•"/>
            </a:pPr>
            <a:r>
              <a:rPr lang="en-US" sz="2900" dirty="0">
                <a:latin typeface="Calibri" charset="0"/>
                <a:ea typeface="Calibri" charset="0"/>
                <a:cs typeface="Calibri" charset="0"/>
              </a:rPr>
              <a:t>Our student outcomes match our investment level --  </a:t>
            </a:r>
            <a:r>
              <a:rPr lang="en-US" sz="2900" b="1" dirty="0">
                <a:latin typeface="Calibri" charset="0"/>
                <a:ea typeface="Calibri" charset="0"/>
                <a:cs typeface="Calibri" charset="0"/>
              </a:rPr>
              <a:t>20% lower </a:t>
            </a:r>
            <a:r>
              <a:rPr lang="en-US" sz="2900" dirty="0">
                <a:latin typeface="Calibri" charset="0"/>
                <a:ea typeface="Calibri" charset="0"/>
                <a:cs typeface="Calibri" charset="0"/>
              </a:rPr>
              <a:t>than what the QEM* says it would take for most students to achieve</a:t>
            </a:r>
            <a:r>
              <a:rPr lang="en-US" sz="2900" dirty="0" smtClean="0">
                <a:latin typeface="Calibri" charset="0"/>
                <a:ea typeface="Calibri" charset="0"/>
                <a:cs typeface="Calibri" charset="0"/>
              </a:rPr>
              <a:t>.</a:t>
            </a:r>
            <a:endParaRPr lang="en-US" sz="2800" dirty="0">
              <a:latin typeface="Calibri" charset="0"/>
              <a:ea typeface="Calibri" charset="0"/>
              <a:cs typeface="Calibri" charset="0"/>
            </a:endParaRPr>
          </a:p>
          <a:p>
            <a:pPr>
              <a:spcAft>
                <a:spcPts val="1500"/>
              </a:spcAft>
            </a:pPr>
            <a:r>
              <a:rPr lang="en-US" sz="1600" dirty="0">
                <a:latin typeface="Calibri" charset="0"/>
                <a:ea typeface="Calibri" charset="0"/>
                <a:cs typeface="Calibri" charset="0"/>
              </a:rPr>
              <a:t> </a:t>
            </a:r>
            <a:r>
              <a:rPr lang="en-US" sz="1600" dirty="0" smtClean="0">
                <a:latin typeface="Calibri" charset="0"/>
                <a:ea typeface="Calibri" charset="0"/>
                <a:cs typeface="Calibri" charset="0"/>
              </a:rPr>
              <a:t>    *</a:t>
            </a:r>
            <a:r>
              <a:rPr lang="en-US" sz="1600" i="1" dirty="0">
                <a:latin typeface="Calibri" charset="0"/>
                <a:ea typeface="Calibri" charset="0"/>
                <a:cs typeface="Calibri" charset="0"/>
              </a:rPr>
              <a:t>Quality Education Model</a:t>
            </a:r>
          </a:p>
        </p:txBody>
      </p:sp>
    </p:spTree>
    <p:extLst>
      <p:ext uri="{BB962C8B-B14F-4D97-AF65-F5344CB8AC3E}">
        <p14:creationId xmlns:p14="http://schemas.microsoft.com/office/powerpoint/2010/main" val="445493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6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3347" y="1380301"/>
            <a:ext cx="8121498" cy="3883114"/>
          </a:xfrm>
          <a:prstGeom prst="rect">
            <a:avLst/>
          </a:prstGeom>
          <a:noFill/>
        </p:spPr>
        <p:txBody>
          <a:bodyPr wrap="square" rtlCol="0">
            <a:spAutoFit/>
          </a:bodyPr>
          <a:lstStyle/>
          <a:p>
            <a:pPr>
              <a:spcAft>
                <a:spcPts val="2200"/>
              </a:spcAft>
            </a:pPr>
            <a:r>
              <a:rPr lang="en-US" sz="4300" b="1" dirty="0">
                <a:solidFill>
                  <a:schemeClr val="accent1"/>
                </a:solidFill>
              </a:rPr>
              <a:t>$8.02 billion = big cuts for schools</a:t>
            </a:r>
          </a:p>
          <a:p>
            <a:pPr marL="285750" lvl="0" indent="-285750">
              <a:spcAft>
                <a:spcPts val="1500"/>
              </a:spcAft>
              <a:buFont typeface="Arial" charset="0"/>
              <a:buChar char="•"/>
            </a:pPr>
            <a:r>
              <a:rPr lang="en-US" sz="3200" dirty="0"/>
              <a:t>2017 Legislative Session is underway. </a:t>
            </a:r>
          </a:p>
          <a:p>
            <a:pPr marL="285750" lvl="0" indent="-285750">
              <a:spcAft>
                <a:spcPts val="1500"/>
              </a:spcAft>
              <a:buFont typeface="Arial" charset="0"/>
              <a:buChar char="•"/>
            </a:pPr>
            <a:r>
              <a:rPr lang="en-US" sz="3200" dirty="0"/>
              <a:t>The state is facing a state budget shortfall of nearly $2 billion.  </a:t>
            </a:r>
          </a:p>
          <a:p>
            <a:pPr marL="285750" lvl="0" indent="-285750">
              <a:spcAft>
                <a:spcPts val="1500"/>
              </a:spcAft>
              <a:buFont typeface="Arial" charset="0"/>
              <a:buChar char="•"/>
            </a:pPr>
            <a:r>
              <a:rPr lang="en-US" sz="3200" dirty="0"/>
              <a:t>Oregon must balance its budget, but how</a:t>
            </a:r>
            <a:r>
              <a:rPr lang="en-US" sz="3200" dirty="0" smtClean="0"/>
              <a:t>? By raising revenue? Cutting costs? Or both?</a:t>
            </a:r>
            <a:endParaRPr lang="en-US" sz="3200" dirty="0"/>
          </a:p>
        </p:txBody>
      </p:sp>
    </p:spTree>
    <p:extLst>
      <p:ext uri="{BB962C8B-B14F-4D97-AF65-F5344CB8AC3E}">
        <p14:creationId xmlns:p14="http://schemas.microsoft.com/office/powerpoint/2010/main" val="1232211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327" y="1901587"/>
            <a:ext cx="8063346" cy="4801314"/>
          </a:xfrm>
          <a:prstGeom prst="rect">
            <a:avLst/>
          </a:prstGeom>
        </p:spPr>
        <p:txBody>
          <a:bodyPr wrap="square">
            <a:spAutoFit/>
          </a:bodyPr>
          <a:lstStyle/>
          <a:p>
            <a:pPr marL="457200" indent="-457200">
              <a:buFont typeface="Wingdings" panose="05000000000000000000" pitchFamily="2" charset="2"/>
              <a:buChar char="Ø"/>
            </a:pPr>
            <a:r>
              <a:rPr lang="en-US" sz="3200" dirty="0"/>
              <a:t>Ways and Means Co-chairs budget: </a:t>
            </a:r>
          </a:p>
          <a:p>
            <a:r>
              <a:rPr lang="en-US" sz="3200" b="1" dirty="0"/>
              <a:t>     $7.8 billion</a:t>
            </a:r>
            <a:r>
              <a:rPr lang="en-US" sz="3200" dirty="0"/>
              <a:t> [</a:t>
            </a:r>
            <a:r>
              <a:rPr lang="en-US" sz="3200" i="1" dirty="0"/>
              <a:t>assumes no new revenue</a:t>
            </a:r>
            <a:r>
              <a:rPr lang="en-US" sz="3200" dirty="0"/>
              <a:t>]  </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Most large districts have built their budget assuming an </a:t>
            </a:r>
            <a:r>
              <a:rPr lang="en-US" sz="3200" b="1" dirty="0"/>
              <a:t>$8.1 billion </a:t>
            </a:r>
            <a:r>
              <a:rPr lang="en-US" sz="3200" dirty="0"/>
              <a:t>State School Fund </a:t>
            </a:r>
          </a:p>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Schools would have to absorb a </a:t>
            </a:r>
            <a:r>
              <a:rPr lang="en-US" sz="3200" b="1" dirty="0"/>
              <a:t>$600 million </a:t>
            </a:r>
            <a:r>
              <a:rPr lang="en-US" sz="3200" dirty="0"/>
              <a:t>cut, which could translate to the loss of 3,000 teachers.</a:t>
            </a:r>
          </a:p>
          <a:p>
            <a:endParaRPr lang="en-US" dirty="0">
              <a:effectLst/>
            </a:endParaRPr>
          </a:p>
        </p:txBody>
      </p:sp>
      <p:sp>
        <p:nvSpPr>
          <p:cNvPr id="3" name="Rectangle 2"/>
          <p:cNvSpPr/>
          <p:nvPr/>
        </p:nvSpPr>
        <p:spPr>
          <a:xfrm>
            <a:off x="256674" y="982397"/>
            <a:ext cx="8566483" cy="754053"/>
          </a:xfrm>
          <a:prstGeom prst="rect">
            <a:avLst/>
          </a:prstGeom>
        </p:spPr>
        <p:txBody>
          <a:bodyPr wrap="square">
            <a:spAutoFit/>
          </a:bodyPr>
          <a:lstStyle/>
          <a:p>
            <a:pPr algn="ctr"/>
            <a:r>
              <a:rPr lang="en-US" sz="4300" b="1" dirty="0">
                <a:solidFill>
                  <a:schemeClr val="accent1"/>
                </a:solidFill>
              </a:rPr>
              <a:t>Three more numbers you need</a:t>
            </a:r>
            <a:endParaRPr lang="en-US" sz="4300" dirty="0"/>
          </a:p>
        </p:txBody>
      </p:sp>
    </p:spTree>
    <p:extLst>
      <p:ext uri="{BB962C8B-B14F-4D97-AF65-F5344CB8AC3E}">
        <p14:creationId xmlns:p14="http://schemas.microsoft.com/office/powerpoint/2010/main" val="13705837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815F33D6-0412-1C4A-8B92-3EAB41365988}">
  <we:reference id="wa104221182" version="2.0.0.0" store="en-US" storeType="OMEX"/>
  <we:alternateReferences>
    <we:reference id="wa104221182" version="2.0.0.0" store="wa104221182" storeType="OMEX"/>
  </we:alternateReferences>
  <we:properties>
    <we:property name="vid" value="&quot;https://vimeo.com/206326780&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Office Theme</Template>
  <TotalTime>1329</TotalTime>
  <Words>906</Words>
  <Application>Microsoft Macintosh PowerPoint</Application>
  <PresentationFormat>On-screen Show (4:3)</PresentationFormat>
  <Paragraphs>92</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Doug Ferguson</cp:lastModifiedBy>
  <cp:revision>113</cp:revision>
  <cp:lastPrinted>2017-04-12T06:25:57Z</cp:lastPrinted>
  <dcterms:created xsi:type="dcterms:W3CDTF">2017-01-20T17:35:45Z</dcterms:created>
  <dcterms:modified xsi:type="dcterms:W3CDTF">2017-04-14T21:46:45Z</dcterms:modified>
</cp:coreProperties>
</file>